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0" r:id="rId4"/>
    <p:sldId id="259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368" autoAdjust="0"/>
    <p:restoredTop sz="94660"/>
  </p:normalViewPr>
  <p:slideViewPr>
    <p:cSldViewPr snapToGrid="0">
      <p:cViewPr varScale="1">
        <p:scale>
          <a:sx n="89" d="100"/>
          <a:sy n="89" d="100"/>
        </p:scale>
        <p:origin x="4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C41169-0D00-4F72-90B9-16C284BC0AD6}" type="datetimeFigureOut">
              <a:rPr lang="ru-RU" smtClean="0"/>
              <a:t>04.10.2023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949806-98E6-4FFD-9090-A42BE78233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325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949806-98E6-4FFD-9090-A42BE78233D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504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D86E-1369-401B-8780-5C4A8A4D158C}" type="datetimeFigureOut">
              <a:rPr lang="ru-RU" smtClean="0"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4AA77-F6C4-43F3-96FB-B38A3F95A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549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D86E-1369-401B-8780-5C4A8A4D158C}" type="datetimeFigureOut">
              <a:rPr lang="ru-RU" smtClean="0"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4AA77-F6C4-43F3-96FB-B38A3F95A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10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D86E-1369-401B-8780-5C4A8A4D158C}" type="datetimeFigureOut">
              <a:rPr lang="ru-RU" smtClean="0"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4AA77-F6C4-43F3-96FB-B38A3F95A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789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D86E-1369-401B-8780-5C4A8A4D158C}" type="datetimeFigureOut">
              <a:rPr lang="ru-RU" smtClean="0"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4AA77-F6C4-43F3-96FB-B38A3F95A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136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D86E-1369-401B-8780-5C4A8A4D158C}" type="datetimeFigureOut">
              <a:rPr lang="ru-RU" smtClean="0"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4AA77-F6C4-43F3-96FB-B38A3F95A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852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D86E-1369-401B-8780-5C4A8A4D158C}" type="datetimeFigureOut">
              <a:rPr lang="ru-RU" smtClean="0"/>
              <a:t>04.10.2023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4AA77-F6C4-43F3-96FB-B38A3F95A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95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D86E-1369-401B-8780-5C4A8A4D158C}" type="datetimeFigureOut">
              <a:rPr lang="ru-RU" smtClean="0"/>
              <a:t>04.10.2023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4AA77-F6C4-43F3-96FB-B38A3F95A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90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D86E-1369-401B-8780-5C4A8A4D158C}" type="datetimeFigureOut">
              <a:rPr lang="ru-RU" smtClean="0"/>
              <a:t>04.10.2023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4AA77-F6C4-43F3-96FB-B38A3F95A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587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D86E-1369-401B-8780-5C4A8A4D158C}" type="datetimeFigureOut">
              <a:rPr lang="ru-RU" smtClean="0"/>
              <a:t>04.10.2023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4AA77-F6C4-43F3-96FB-B38A3F95A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573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D86E-1369-401B-8780-5C4A8A4D158C}" type="datetimeFigureOut">
              <a:rPr lang="ru-RU" smtClean="0"/>
              <a:t>04.10.2023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4AA77-F6C4-43F3-96FB-B38A3F95A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543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D86E-1369-401B-8780-5C4A8A4D158C}" type="datetimeFigureOut">
              <a:rPr lang="ru-RU" smtClean="0"/>
              <a:t>04.10.2023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4AA77-F6C4-43F3-96FB-B38A3F95A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054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FD86E-1369-401B-8780-5C4A8A4D158C}" type="datetimeFigureOut">
              <a:rPr lang="ru-RU" smtClean="0"/>
              <a:t>04.10.2023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4AA77-F6C4-43F3-96FB-B38A3F95AE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987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64943" y="1395318"/>
            <a:ext cx="9144000" cy="3108444"/>
          </a:xfrm>
        </p:spPr>
        <p:txBody>
          <a:bodyPr>
            <a:normAutofit/>
          </a:bodyPr>
          <a:lstStyle/>
          <a:p>
            <a:r>
              <a:rPr lang="uk-UA" dirty="0"/>
              <a:t>Будівельні матеріали з відходів гірничої промисловості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2103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0"/>
            <a:ext cx="12050973" cy="409433"/>
          </a:xfrm>
        </p:spPr>
        <p:txBody>
          <a:bodyPr>
            <a:noAutofit/>
          </a:bodyPr>
          <a:lstStyle/>
          <a:p>
            <a:pPr algn="ctr"/>
            <a:r>
              <a:rPr lang="uk-UA" sz="3200" dirty="0"/>
              <a:t>Схема виробництва будівельного щебеню з відходів ГЗК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840" t="32065" r="28966" b="29509"/>
          <a:stretch/>
        </p:blipFill>
        <p:spPr>
          <a:xfrm>
            <a:off x="1542196" y="660807"/>
            <a:ext cx="9430604" cy="47169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79514" r="689" b="1357"/>
          <a:stretch/>
        </p:blipFill>
        <p:spPr>
          <a:xfrm>
            <a:off x="2142698" y="5629110"/>
            <a:ext cx="8713522" cy="110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628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3932"/>
            <a:ext cx="12192000" cy="52197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200" dirty="0" err="1"/>
              <a:t>Хвостосховище</a:t>
            </a:r>
            <a:r>
              <a:rPr lang="uk-UA" sz="3200" dirty="0"/>
              <a:t> (Північний ГЗК)</a:t>
            </a:r>
            <a:endParaRPr lang="ru-RU" sz="32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0832" y="545910"/>
            <a:ext cx="11221492" cy="631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19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68740"/>
          </a:xfrm>
        </p:spPr>
        <p:txBody>
          <a:bodyPr>
            <a:normAutofit/>
          </a:bodyPr>
          <a:lstStyle/>
          <a:p>
            <a:pPr algn="ctr"/>
            <a:r>
              <a:rPr lang="uk-UA" sz="3200" dirty="0"/>
              <a:t>Заповнювачі на основі залізистих кварцитів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664" t="17835" r="1638" b="32489"/>
          <a:stretch/>
        </p:blipFill>
        <p:spPr>
          <a:xfrm>
            <a:off x="5715812" y="887103"/>
            <a:ext cx="6476188" cy="566666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139532"/>
            <a:ext cx="515885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err="1"/>
              <a:t>Кварцово</a:t>
            </a:r>
            <a:r>
              <a:rPr lang="uk-UA" sz="2000" b="1" dirty="0"/>
              <a:t>-залізистий пісок </a:t>
            </a:r>
            <a:r>
              <a:rPr lang="uk-UA" sz="2000" dirty="0"/>
              <a:t>складається з частинок розміром 0,14-0,63 мм. Наявність у складі цих відходів великої кількості </a:t>
            </a:r>
            <a:r>
              <a:rPr lang="uk-UA" sz="2000" dirty="0" err="1"/>
              <a:t>сполук</a:t>
            </a:r>
            <a:r>
              <a:rPr lang="uk-UA" sz="2000" dirty="0"/>
              <a:t> заліза зумовлює їх більшу щільність, ніж природного піску.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182" y="3241539"/>
            <a:ext cx="54591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Використання </a:t>
            </a:r>
            <a:r>
              <a:rPr lang="uk-UA" sz="2000" dirty="0" err="1"/>
              <a:t>кварцово</a:t>
            </a:r>
            <a:r>
              <a:rPr lang="uk-UA" sz="2000" dirty="0"/>
              <a:t>-залізистих пісків в якості дрібного заповнювача збільшує середню щільність піщаного бетону на 100-250 кг/м</a:t>
            </a:r>
            <a:r>
              <a:rPr lang="uk-UA" sz="2000" baseline="30000" dirty="0"/>
              <a:t>3</a:t>
            </a:r>
            <a:r>
              <a:rPr lang="uk-UA" sz="2000" dirty="0"/>
              <a:t>, а звичайного — на 50-100 кг/м</a:t>
            </a:r>
            <a:r>
              <a:rPr lang="uk-UA" sz="2000" baseline="30000" dirty="0"/>
              <a:t>3</a:t>
            </a:r>
            <a:r>
              <a:rPr lang="uk-UA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8254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32263"/>
          </a:xfrm>
        </p:spPr>
        <p:txBody>
          <a:bodyPr>
            <a:normAutofit/>
          </a:bodyPr>
          <a:lstStyle/>
          <a:p>
            <a:pPr algn="ctr"/>
            <a:r>
              <a:rPr lang="uk-UA" sz="3200" dirty="0"/>
              <a:t>Схема фракціонування відходів збагачення ГЗК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9829" t="27908" r="27165" b="36711"/>
          <a:stretch/>
        </p:blipFill>
        <p:spPr>
          <a:xfrm>
            <a:off x="1138830" y="760862"/>
            <a:ext cx="9914340" cy="45856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6369" t="78396" r="3560" b="953"/>
          <a:stretch/>
        </p:blipFill>
        <p:spPr>
          <a:xfrm>
            <a:off x="1897038" y="5575110"/>
            <a:ext cx="8774954" cy="128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790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284"/>
            <a:ext cx="12192000" cy="371854"/>
          </a:xfrm>
        </p:spPr>
        <p:txBody>
          <a:bodyPr>
            <a:noAutofit/>
          </a:bodyPr>
          <a:lstStyle/>
          <a:p>
            <a:pPr algn="ctr"/>
            <a:r>
              <a:rPr lang="uk-UA" sz="3200" dirty="0"/>
              <a:t>Заповнювачі із </a:t>
            </a:r>
            <a:r>
              <a:rPr lang="uk-UA" sz="3200" dirty="0" err="1"/>
              <a:t>відсівів</a:t>
            </a:r>
            <a:r>
              <a:rPr lang="uk-UA" sz="3200" dirty="0"/>
              <a:t> </a:t>
            </a:r>
            <a:r>
              <a:rPr lang="uk-UA" sz="3200" dirty="0" err="1"/>
              <a:t>каменеподрібнення</a:t>
            </a:r>
            <a:endParaRPr lang="ru-RU" sz="32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4160465" y="627797"/>
            <a:ext cx="8031535" cy="582077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18484" y="933313"/>
            <a:ext cx="4030925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/>
              <a:t>Основна маса відходів виробництва нерудних матеріалів придатна для переробки на щебінь, пісок, кам'яне борошно. </a:t>
            </a:r>
          </a:p>
          <a:p>
            <a:endParaRPr lang="uk-UA" sz="2000" dirty="0"/>
          </a:p>
          <a:p>
            <a:r>
              <a:rPr lang="uk-UA" sz="2000" dirty="0"/>
              <a:t>Експлуатаційні витрати на отримання з відходів, наприклад щебеню, у 2-2,5 рази нижчі, ніж у спеціалізованих кар'єрах.</a:t>
            </a:r>
          </a:p>
          <a:p>
            <a:endParaRPr lang="uk-UA" sz="2000" dirty="0"/>
          </a:p>
          <a:p>
            <a:r>
              <a:rPr lang="uk-UA" sz="2000" dirty="0"/>
              <a:t>При розробці сучасних технологічних схем виробництва кам'яних матеріалів передбачають низку додаткових операцій із сортування, очищення та, при необхідності, подрібнення відходів.</a:t>
            </a:r>
          </a:p>
        </p:txBody>
      </p:sp>
    </p:spTree>
    <p:extLst>
      <p:ext uri="{BB962C8B-B14F-4D97-AF65-F5344CB8AC3E}">
        <p14:creationId xmlns:p14="http://schemas.microsoft.com/office/powerpoint/2010/main" val="164209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284"/>
            <a:ext cx="10515600" cy="590218"/>
          </a:xfrm>
        </p:spPr>
        <p:txBody>
          <a:bodyPr>
            <a:normAutofit/>
          </a:bodyPr>
          <a:lstStyle/>
          <a:p>
            <a:r>
              <a:rPr lang="uk-UA" sz="3200" dirty="0"/>
              <a:t>Використання відходів обробки гірських порід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23" y="681877"/>
            <a:ext cx="4485215" cy="33549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108" t="9538" r="-64" b="9480"/>
          <a:stretch/>
        </p:blipFill>
        <p:spPr>
          <a:xfrm>
            <a:off x="6823" y="4036817"/>
            <a:ext cx="4485215" cy="28353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6092" r="5881" b="2618"/>
          <a:stretch/>
        </p:blipFill>
        <p:spPr>
          <a:xfrm>
            <a:off x="8682139" y="818354"/>
            <a:ext cx="3509861" cy="51464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13880" t="7780" r="5523" b="8157"/>
          <a:stretch/>
        </p:blipFill>
        <p:spPr>
          <a:xfrm>
            <a:off x="4635458" y="818354"/>
            <a:ext cx="3903261" cy="29057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5458" y="3941545"/>
            <a:ext cx="3903261" cy="292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88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562923"/>
          </a:xfrm>
        </p:spPr>
        <p:txBody>
          <a:bodyPr>
            <a:normAutofit fontScale="90000"/>
          </a:bodyPr>
          <a:lstStyle/>
          <a:p>
            <a:r>
              <a:rPr lang="uk-UA" dirty="0"/>
              <a:t>Загальна характеристика відходів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4170" y="699401"/>
            <a:ext cx="7727830" cy="579693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53" y="1003016"/>
            <a:ext cx="446281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Найбільша кількість порід і відходів збагачення, що попутно видобуваються, пов'язано з видобутком і переробкою залізних руд. </a:t>
            </a:r>
          </a:p>
          <a:p>
            <a:r>
              <a:rPr lang="uk-UA" dirty="0"/>
              <a:t>В Криворізькому басейні щорічний вихід порід, що попутно видобуваються, становить близько 50 млн м</a:t>
            </a:r>
            <a:r>
              <a:rPr lang="uk-UA" baseline="30000" dirty="0"/>
              <a:t>3</a:t>
            </a:r>
            <a:r>
              <a:rPr lang="uk-UA" dirty="0"/>
              <a:t>. На залізорудних підприємствах країни обсяг пустих порід, що видаляються, досягає 400 млн м</a:t>
            </a:r>
            <a:r>
              <a:rPr lang="uk-UA" baseline="30000" dirty="0"/>
              <a:t>3</a:t>
            </a:r>
            <a:r>
              <a:rPr lang="uk-UA" dirty="0"/>
              <a:t>, у тому числі скельних порід більше 70%. Крім того, відходи після збагачення руди становлять понад 200 млн т.</a:t>
            </a:r>
          </a:p>
          <a:p>
            <a:endParaRPr lang="uk-UA" dirty="0"/>
          </a:p>
          <a:p>
            <a:r>
              <a:rPr lang="uk-UA" dirty="0"/>
              <a:t>Раціональна сфера застосування побічних продуктів гірничодобувних підприємств ‒ це промисловість нерудних будівельних матеріалів. </a:t>
            </a:r>
          </a:p>
        </p:txBody>
      </p:sp>
    </p:spTree>
    <p:extLst>
      <p:ext uri="{BB962C8B-B14F-4D97-AF65-F5344CB8AC3E}">
        <p14:creationId xmlns:p14="http://schemas.microsoft.com/office/powerpoint/2010/main" val="787090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491319"/>
          </a:xfrm>
        </p:spPr>
        <p:txBody>
          <a:bodyPr>
            <a:normAutofit fontScale="90000"/>
          </a:bodyPr>
          <a:lstStyle/>
          <a:p>
            <a:r>
              <a:rPr lang="uk-UA" dirty="0"/>
              <a:t>Методи збагачення залізних руд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457408" y="624622"/>
            <a:ext cx="3964466" cy="6068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6112025" y="624622"/>
            <a:ext cx="5474923" cy="606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79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869" y="0"/>
            <a:ext cx="10515600" cy="518615"/>
          </a:xfrm>
        </p:spPr>
        <p:txBody>
          <a:bodyPr>
            <a:normAutofit fontScale="90000"/>
          </a:bodyPr>
          <a:lstStyle/>
          <a:p>
            <a:r>
              <a:rPr lang="uk-UA" dirty="0"/>
              <a:t>Залізисті кварцити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869" y="952167"/>
            <a:ext cx="7009262" cy="517567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dirty="0"/>
              <a:t>Складаються з оксидів заліза та кремнезему. </a:t>
            </a: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dirty="0"/>
              <a:t>Непридатні для збагачення залізисті кварцити та інші скельні породи вивозяться у відвали. Однак з них можна виготовляти крупний заповнювач для важкого бетону, а також баластний матеріал для залізничного будівництва.</a:t>
            </a:r>
          </a:p>
          <a:p>
            <a:endParaRPr lang="uk-UA" dirty="0"/>
          </a:p>
          <a:p>
            <a:r>
              <a:rPr lang="uk-UA" dirty="0"/>
              <a:t>Гранулометричний склад відвальних залізистих кварцитів та інших скельних порід коливається у широких межах. </a:t>
            </a:r>
          </a:p>
          <a:p>
            <a:r>
              <a:rPr lang="uk-UA" dirty="0"/>
              <a:t>Їхня істинна густина зазвичай становить 2,8-4,6 г/см</a:t>
            </a:r>
            <a:r>
              <a:rPr lang="uk-UA" baseline="30000" dirty="0"/>
              <a:t>3</a:t>
            </a:r>
            <a:r>
              <a:rPr lang="uk-UA" dirty="0"/>
              <a:t>, середня щільність - 2600-4100 кг/м</a:t>
            </a:r>
            <a:r>
              <a:rPr lang="uk-UA" baseline="30000" dirty="0"/>
              <a:t>3</a:t>
            </a:r>
            <a:r>
              <a:rPr lang="uk-UA" dirty="0"/>
              <a:t>, </a:t>
            </a:r>
            <a:r>
              <a:rPr lang="uk-UA" dirty="0" err="1"/>
              <a:t>водопоглинання</a:t>
            </a:r>
            <a:r>
              <a:rPr lang="uk-UA" dirty="0"/>
              <a:t> - 0,2-8%, морозостійкість досягає 200 циклів.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678" t="5207" r="5071" b="15591"/>
          <a:stretch/>
        </p:blipFill>
        <p:spPr>
          <a:xfrm>
            <a:off x="6975370" y="1241947"/>
            <a:ext cx="5124981" cy="383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4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580" t="22969" r="26295" b="13409"/>
          <a:stretch/>
        </p:blipFill>
        <p:spPr>
          <a:xfrm>
            <a:off x="3630654" y="0"/>
            <a:ext cx="8561346" cy="678640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370217"/>
            <a:ext cx="363065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За </a:t>
            </a:r>
            <a:r>
              <a:rPr lang="uk-UA" sz="2400" dirty="0"/>
              <a:t>хімічним</a:t>
            </a:r>
            <a:r>
              <a:rPr lang="ru-RU" sz="2400" dirty="0"/>
              <a:t> складом </a:t>
            </a:r>
            <a:r>
              <a:rPr lang="uk-UA" sz="2400" dirty="0"/>
              <a:t>відходи ГЗК можна розділити на 3 групи </a:t>
            </a:r>
            <a:r>
              <a:rPr lang="ru-RU" sz="2400" dirty="0"/>
              <a:t>(%): </a:t>
            </a:r>
          </a:p>
          <a:p>
            <a:endParaRPr lang="ru-RU" sz="2400" dirty="0"/>
          </a:p>
          <a:p>
            <a:r>
              <a:rPr lang="uk-UA" sz="2400" dirty="0"/>
              <a:t>кварцові</a:t>
            </a:r>
            <a:r>
              <a:rPr lang="ru-RU" sz="2400" dirty="0"/>
              <a:t> (</a:t>
            </a:r>
            <a:r>
              <a:rPr lang="en-US" sz="2400" dirty="0"/>
              <a:t>Si0</a:t>
            </a:r>
            <a:r>
              <a:rPr lang="en-US" sz="2400" baseline="-25000" dirty="0"/>
              <a:t>2</a:t>
            </a:r>
            <a:r>
              <a:rPr lang="en-US" sz="2400" dirty="0"/>
              <a:t>&gt;65), </a:t>
            </a:r>
          </a:p>
          <a:p>
            <a:r>
              <a:rPr lang="uk-UA" sz="2400" dirty="0"/>
              <a:t>силікатні</a:t>
            </a:r>
            <a:r>
              <a:rPr lang="ru-RU" sz="2400" dirty="0"/>
              <a:t> (</a:t>
            </a:r>
            <a:r>
              <a:rPr lang="en-US" sz="2400" dirty="0"/>
              <a:t>Si0</a:t>
            </a:r>
            <a:r>
              <a:rPr lang="en-US" sz="2400" baseline="-25000" dirty="0"/>
              <a:t>2</a:t>
            </a:r>
            <a:r>
              <a:rPr lang="en-US" sz="2400" dirty="0"/>
              <a:t>&lt;65, Fe&lt;15), </a:t>
            </a:r>
          </a:p>
          <a:p>
            <a:r>
              <a:rPr lang="uk-UA" sz="2400" dirty="0"/>
              <a:t>залізисті</a:t>
            </a:r>
            <a:r>
              <a:rPr lang="ru-RU" sz="2400" dirty="0"/>
              <a:t> (</a:t>
            </a:r>
            <a:r>
              <a:rPr lang="en-US" sz="2400" dirty="0"/>
              <a:t>Fe &gt; 15).</a:t>
            </a:r>
          </a:p>
        </p:txBody>
      </p:sp>
    </p:spTree>
    <p:extLst>
      <p:ext uri="{BB962C8B-B14F-4D97-AF65-F5344CB8AC3E}">
        <p14:creationId xmlns:p14="http://schemas.microsoft.com/office/powerpoint/2010/main" val="4183627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559558"/>
          </a:xfrm>
        </p:spPr>
        <p:txBody>
          <a:bodyPr>
            <a:normAutofit fontScale="90000"/>
          </a:bodyPr>
          <a:lstStyle/>
          <a:p>
            <a:r>
              <a:rPr lang="uk-UA" dirty="0"/>
              <a:t>Відходи при видобуванні будівельного каменю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00751"/>
            <a:ext cx="5030638" cy="499387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dirty="0"/>
              <a:t>При видобуванні облицювального каменю, переробці на щебінь гірських порід, виробництві вапна утворюються відходи у вигляді негабариту, відсіву, кам'яного борошна. </a:t>
            </a:r>
          </a:p>
          <a:p>
            <a:pPr marL="0" indent="0">
              <a:buNone/>
            </a:pPr>
            <a:r>
              <a:rPr lang="uk-UA" dirty="0"/>
              <a:t>Різноманітність видів гірських порід, їх складу, технологічних особливостей отримання основних продуктів зумовлює і різноманітність якісних характеристик відходів нерудних будівельних матеріалів.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0638" y="900752"/>
            <a:ext cx="7161362" cy="477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93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3932"/>
            <a:ext cx="10515600" cy="590218"/>
          </a:xfrm>
        </p:spPr>
        <p:txBody>
          <a:bodyPr>
            <a:normAutofit fontScale="90000"/>
          </a:bodyPr>
          <a:lstStyle/>
          <a:p>
            <a:r>
              <a:rPr lang="uk-UA" dirty="0"/>
              <a:t>Відсів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75519" y="23932"/>
            <a:ext cx="5116481" cy="682197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034915"/>
            <a:ext cx="674199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/>
              <a:t>Найбільш масовими відходами є </a:t>
            </a:r>
            <a:r>
              <a:rPr lang="uk-UA" sz="2800" dirty="0" err="1"/>
              <a:t>відсіви</a:t>
            </a:r>
            <a:r>
              <a:rPr lang="uk-UA" sz="2800" dirty="0"/>
              <a:t> (висівки), що утворюються при виробництві будівельного щебеню. </a:t>
            </a:r>
          </a:p>
          <a:p>
            <a:r>
              <a:rPr lang="uk-UA" sz="2800" dirty="0"/>
              <a:t>Це піщано-щебенева суміш з максимальною крупністю щебеню 10 мм і вмістом домішок до 10-25%. </a:t>
            </a:r>
          </a:p>
          <a:p>
            <a:r>
              <a:rPr lang="uk-UA" sz="2800" dirty="0"/>
              <a:t>При виробництві щебеню з вивержених порід обсяг </a:t>
            </a:r>
            <a:r>
              <a:rPr lang="uk-UA" sz="2800" dirty="0" err="1"/>
              <a:t>відсівів</a:t>
            </a:r>
            <a:r>
              <a:rPr lang="uk-UA" sz="2800" dirty="0"/>
              <a:t> досягає 25%, а з осадових - 45% від обсягу гірничої маси, що переробляється.</a:t>
            </a:r>
          </a:p>
        </p:txBody>
      </p:sp>
    </p:spTree>
    <p:extLst>
      <p:ext uri="{BB962C8B-B14F-4D97-AF65-F5344CB8AC3E}">
        <p14:creationId xmlns:p14="http://schemas.microsoft.com/office/powerpoint/2010/main" val="2375881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709684"/>
          </a:xfrm>
        </p:spPr>
        <p:txBody>
          <a:bodyPr/>
          <a:lstStyle/>
          <a:p>
            <a:r>
              <a:rPr lang="uk-UA" dirty="0"/>
              <a:t>Відходи пиляного каменю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9" t="16641" r="579" b="4434"/>
          <a:stretch/>
        </p:blipFill>
        <p:spPr>
          <a:xfrm>
            <a:off x="6509982" y="0"/>
            <a:ext cx="5689634" cy="29888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0116" y="3609834"/>
            <a:ext cx="4330888" cy="324816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1280699"/>
            <a:ext cx="521344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/>
              <a:t>При видобутку пиляного каменю технологічними відходами є кам'яне борошно з фракцією 0-5 мм, шматки різної величини і негабаритний камінь. </a:t>
            </a:r>
          </a:p>
          <a:p>
            <a:endParaRPr lang="uk-UA" sz="2400" dirty="0"/>
          </a:p>
          <a:p>
            <a:r>
              <a:rPr lang="uk-UA" sz="2400" dirty="0"/>
              <a:t>Кількість відходів може перевищувати 50 % об'єму пласта, що розробляється.</a:t>
            </a:r>
          </a:p>
        </p:txBody>
      </p:sp>
    </p:spTree>
    <p:extLst>
      <p:ext uri="{BB962C8B-B14F-4D97-AF65-F5344CB8AC3E}">
        <p14:creationId xmlns:p14="http://schemas.microsoft.com/office/powerpoint/2010/main" val="694772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73206"/>
          </a:xfrm>
        </p:spPr>
        <p:txBody>
          <a:bodyPr>
            <a:normAutofit/>
          </a:bodyPr>
          <a:lstStyle/>
          <a:p>
            <a:pPr algn="ctr"/>
            <a:r>
              <a:rPr lang="uk-UA" sz="3200" dirty="0"/>
              <a:t>Заповнювачі на основі залізистих кварцитів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67544"/>
            <a:ext cx="5336275" cy="3930555"/>
          </a:xfrm>
        </p:spPr>
        <p:txBody>
          <a:bodyPr>
            <a:normAutofit lnSpcReduction="10000"/>
          </a:bodyPr>
          <a:lstStyle/>
          <a:p>
            <a:r>
              <a:rPr lang="uk-UA" sz="2000" dirty="0"/>
              <a:t>Морозостійкість – F150-300; </a:t>
            </a:r>
          </a:p>
          <a:p>
            <a:pPr marL="0" indent="0">
              <a:buNone/>
            </a:pPr>
            <a:r>
              <a:rPr lang="uk-UA" sz="2000" dirty="0"/>
              <a:t>Хімічний склад: </a:t>
            </a:r>
          </a:p>
          <a:p>
            <a:r>
              <a:rPr lang="uk-UA" sz="2000" dirty="0"/>
              <a:t>SiO</a:t>
            </a:r>
            <a:r>
              <a:rPr lang="uk-UA" sz="2000" baseline="-25000" dirty="0"/>
              <a:t>2</a:t>
            </a:r>
            <a:r>
              <a:rPr lang="uk-UA" sz="2000" dirty="0"/>
              <a:t> – не менше 97,7%; </a:t>
            </a:r>
          </a:p>
          <a:p>
            <a:r>
              <a:rPr lang="uk-UA" sz="2000" dirty="0"/>
              <a:t>Al</a:t>
            </a:r>
            <a:r>
              <a:rPr lang="uk-UA" sz="2000" baseline="-25000" dirty="0"/>
              <a:t>2</a:t>
            </a:r>
            <a:r>
              <a:rPr lang="uk-UA" sz="2000" dirty="0"/>
              <a:t>O</a:t>
            </a:r>
            <a:r>
              <a:rPr lang="uk-UA" sz="2000" baseline="-25000" dirty="0"/>
              <a:t>3</a:t>
            </a:r>
            <a:r>
              <a:rPr lang="uk-UA" sz="2000" dirty="0"/>
              <a:t> – не більше 1,6%; </a:t>
            </a:r>
          </a:p>
          <a:p>
            <a:r>
              <a:rPr lang="uk-UA" sz="2000" dirty="0"/>
              <a:t>Fe</a:t>
            </a:r>
            <a:r>
              <a:rPr lang="uk-UA" sz="2000" baseline="-25000" dirty="0"/>
              <a:t>2</a:t>
            </a:r>
            <a:r>
              <a:rPr lang="uk-UA" sz="2000" dirty="0"/>
              <a:t>O</a:t>
            </a:r>
            <a:r>
              <a:rPr lang="uk-UA" sz="2000" baseline="-25000" dirty="0"/>
              <a:t>3</a:t>
            </a:r>
            <a:r>
              <a:rPr lang="uk-UA" sz="2000" dirty="0"/>
              <a:t> – не більше 0,6%; </a:t>
            </a:r>
          </a:p>
          <a:p>
            <a:r>
              <a:rPr lang="uk-UA" sz="2000" dirty="0" err="1"/>
              <a:t>MnO</a:t>
            </a:r>
            <a:r>
              <a:rPr lang="uk-UA" sz="2000" dirty="0"/>
              <a:t> – не більше 0,2%; </a:t>
            </a:r>
          </a:p>
          <a:p>
            <a:r>
              <a:rPr lang="uk-UA" sz="2000" dirty="0" err="1"/>
              <a:t>CaO</a:t>
            </a:r>
            <a:r>
              <a:rPr lang="uk-UA" sz="2000" dirty="0"/>
              <a:t> – не більше 0,11%; </a:t>
            </a:r>
          </a:p>
          <a:p>
            <a:r>
              <a:rPr lang="uk-UA" sz="2000" dirty="0"/>
              <a:t>TiO</a:t>
            </a:r>
            <a:r>
              <a:rPr lang="uk-UA" sz="2000" baseline="-25000" dirty="0"/>
              <a:t>2</a:t>
            </a:r>
            <a:r>
              <a:rPr lang="uk-UA" sz="2000" dirty="0"/>
              <a:t> – не більше 0,15%; </a:t>
            </a:r>
          </a:p>
          <a:p>
            <a:r>
              <a:rPr lang="uk-UA" sz="2000" dirty="0" err="1"/>
              <a:t>MgO</a:t>
            </a:r>
            <a:r>
              <a:rPr lang="uk-UA" sz="2000" dirty="0"/>
              <a:t> – сліди; P2O5 – не більше 0,03%; </a:t>
            </a:r>
          </a:p>
          <a:p>
            <a:r>
              <a:rPr lang="uk-UA" sz="2000" dirty="0"/>
              <a:t>Na</a:t>
            </a:r>
            <a:r>
              <a:rPr lang="uk-UA" sz="2000" baseline="-25000" dirty="0"/>
              <a:t>2</a:t>
            </a:r>
            <a:r>
              <a:rPr lang="uk-UA" sz="2000" dirty="0"/>
              <a:t>O – не більше 0,08%.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451881"/>
            <a:ext cx="71241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err="1"/>
              <a:t>Залізисто</a:t>
            </a:r>
            <a:r>
              <a:rPr lang="uk-UA" sz="2000" b="1" dirty="0"/>
              <a:t>-кварцитовий щебінь </a:t>
            </a:r>
            <a:r>
              <a:rPr lang="uk-UA" sz="2000" dirty="0"/>
              <a:t>відповідає ДСТУ Б В 2.7-75-98. Щебінь і гравій щільні природні для будівельних матеріалів, виробів, конструкцій і робіт. Технічні умови.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5103674"/>
            <a:ext cx="1219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Використання: при відсипанні фундаментів під час будівництва та ремонту автомобільних доріг; як баластний шар залізничної колії та автомобільних доріг, верхніх шарів дорожнього покриття; під час заповнення для бетонних сумішей усіх марок, у </a:t>
            </a:r>
            <a:r>
              <a:rPr lang="uk-UA" dirty="0" err="1"/>
              <a:t>т.ч</a:t>
            </a:r>
            <a:r>
              <a:rPr lang="uk-UA" dirty="0"/>
              <a:t>. для бетонних конструкцій відповідального призначення; при зведенні фундаментів, стін, будівель та споруд; як заповнювач при зведенні бетонних та масивних залізобетонних споруд; для будівництва декоративного фундаменту, огорож, фонтанів; для мощення тротуарів, вулиць, площ; для очищення води в промислових та побутових фільтрах. У західних країнах щебінь кварцитовий традиційно використовується при будівництві аеропортів.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130" y="604869"/>
            <a:ext cx="4380933" cy="438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0666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696</Words>
  <Application>Microsoft Office PowerPoint</Application>
  <PresentationFormat>Широкоэкранный</PresentationFormat>
  <Paragraphs>57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Будівельні матеріали з відходів гірничої промисловості</vt:lpstr>
      <vt:lpstr>Загальна характеристика відходів</vt:lpstr>
      <vt:lpstr>Методи збагачення залізних руд</vt:lpstr>
      <vt:lpstr>Залізисті кварцити </vt:lpstr>
      <vt:lpstr>Презентация PowerPoint</vt:lpstr>
      <vt:lpstr>Відходи при видобуванні будівельного каменю</vt:lpstr>
      <vt:lpstr>Відсів </vt:lpstr>
      <vt:lpstr>Відходи пиляного каменю </vt:lpstr>
      <vt:lpstr>Заповнювачі на основі залізистих кварцитів</vt:lpstr>
      <vt:lpstr>Схема виробництва будівельного щебеню з відходів ГЗК</vt:lpstr>
      <vt:lpstr>Хвостосховище (Північний ГЗК)</vt:lpstr>
      <vt:lpstr>Заповнювачі на основі залізистих кварцитів</vt:lpstr>
      <vt:lpstr>Схема фракціонування відходів збагачення ГЗК</vt:lpstr>
      <vt:lpstr>Заповнювачі із відсівів каменеподрібнення</vt:lpstr>
      <vt:lpstr>Використання відходів обробки гірських порід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Будівельні матеріали з відходів гірничорудної промисловості</dc:title>
  <dc:creator>Пользователь Windows</dc:creator>
  <cp:lastModifiedBy>Пользователь Windows</cp:lastModifiedBy>
  <cp:revision>22</cp:revision>
  <dcterms:created xsi:type="dcterms:W3CDTF">2022-11-10T06:47:40Z</dcterms:created>
  <dcterms:modified xsi:type="dcterms:W3CDTF">2023-10-04T07:12:26Z</dcterms:modified>
</cp:coreProperties>
</file>