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autoCompressPictures="0">
  <p:sldMasterIdLst>
    <p:sldMasterId id="2147483762" r:id="rId14"/>
  </p:sldMasterIdLst>
  <p:sldIdLst>
    <p:sldId id="256" r:id="rId16"/>
    <p:sldId id="257" r:id="rId17"/>
    <p:sldId id="258" r:id="rId18"/>
    <p:sldId id="259" r:id="rId19"/>
    <p:sldId id="261" r:id="rId20"/>
    <p:sldId id="260"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horzBarState="maximized">
    <p:restoredLeft sz="14995" autoAdjust="0"/>
    <p:restoredTop sz="94660"/>
  </p:normalViewPr>
  <p:slideViewPr>
    <p:cSldViewPr snapToGrid="0" snapToObjects="1">
      <p:cViewPr varScale="1">
        <p:scale>
          <a:sx n="85" d="100"/>
          <a:sy n="85" d="100"/>
        </p:scale>
        <p:origin x="590" y="72"/>
      </p:cViewPr>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2" Type="http://schemas.microsoft.com/office/2016/11/relationships/changesInfo" Target="changesInfos/changesInfo1.xml"></Relationship><Relationship Id="rId14" Type="http://schemas.openxmlformats.org/officeDocument/2006/relationships/slideMaster" Target="slideMasters/slideMaster1.xml"></Relationship><Relationship Id="rId15" Type="http://schemas.openxmlformats.org/officeDocument/2006/relationships/theme" Target="theme/theme1.xml"></Relationship><Relationship Id="rId16" Type="http://schemas.openxmlformats.org/officeDocument/2006/relationships/slide" Target="slides/slide1.xml"></Relationship><Relationship Id="rId17" Type="http://schemas.openxmlformats.org/officeDocument/2006/relationships/slide" Target="slides/slide2.xml"></Relationship><Relationship Id="rId18" Type="http://schemas.openxmlformats.org/officeDocument/2006/relationships/slide" Target="slides/slide3.xml"></Relationship><Relationship Id="rId19" Type="http://schemas.openxmlformats.org/officeDocument/2006/relationships/slide" Target="slides/slide4.xml"></Relationship><Relationship Id="rId20" Type="http://schemas.openxmlformats.org/officeDocument/2006/relationships/slide" Target="slides/slide5.xml"></Relationship><Relationship Id="rId21" Type="http://schemas.openxmlformats.org/officeDocument/2006/relationships/slide" Target="slides/slide6.xml"></Relationship><Relationship Id="rId22" Type="http://schemas.openxmlformats.org/officeDocument/2006/relationships/slide" Target="slides/slide7.xml"></Relationship><Relationship Id="rId23" Type="http://schemas.openxmlformats.org/officeDocument/2006/relationships/slide" Target="slides/slide8.xml"></Relationship><Relationship Id="rId24" Type="http://schemas.openxmlformats.org/officeDocument/2006/relationships/slide" Target="slides/slide9.xml"></Relationship><Relationship Id="rId25" Type="http://schemas.openxmlformats.org/officeDocument/2006/relationships/slide" Target="slides/slide10.xml"></Relationship><Relationship Id="rId26" Type="http://schemas.openxmlformats.org/officeDocument/2006/relationships/slide" Target="slides/slide11.xml"></Relationship><Relationship Id="rId27" Type="http://schemas.openxmlformats.org/officeDocument/2006/relationships/slide" Target="slides/slide12.xml"></Relationship><Relationship Id="rId28" Type="http://schemas.openxmlformats.org/officeDocument/2006/relationships/slide" Target="slides/slide13.xml"></Relationship><Relationship Id="rId29" Type="http://schemas.openxmlformats.org/officeDocument/2006/relationships/slide" Target="slides/slide14.xml"></Relationship><Relationship Id="rId30" Type="http://schemas.openxmlformats.org/officeDocument/2006/relationships/slide" Target="slides/slide15.xml"></Relationship><Relationship Id="rId31" Type="http://schemas.openxmlformats.org/officeDocument/2006/relationships/slide" Target="slides/slide16.xml"></Relationship><Relationship Id="rId32" Type="http://schemas.openxmlformats.org/officeDocument/2006/relationships/slide" Target="slides/slide17.xml"></Relationship><Relationship Id="rId33" Type="http://schemas.openxmlformats.org/officeDocument/2006/relationships/slide" Target="slides/slide18.xml"></Relationship><Relationship Id="rId34" Type="http://schemas.openxmlformats.org/officeDocument/2006/relationships/slide" Target="slides/slide19.xml"></Relationship><Relationship Id="rId35" Type="http://schemas.openxmlformats.org/officeDocument/2006/relationships/slide" Target="slides/slide20.xml"></Relationship><Relationship Id="rId36" Type="http://schemas.openxmlformats.org/officeDocument/2006/relationships/slide" Target="slides/slide21.xml"></Relationship><Relationship Id="rId37" Type="http://schemas.openxmlformats.org/officeDocument/2006/relationships/slide" Target="slides/slide22.xml"></Relationship><Relationship Id="rId38" Type="http://schemas.openxmlformats.org/officeDocument/2006/relationships/slide" Target="slides/slide23.xml"></Relationship><Relationship Id="rId39" Type="http://schemas.openxmlformats.org/officeDocument/2006/relationships/slide" Target="slides/slide24.xml"></Relationship><Relationship Id="rId40" Type="http://schemas.openxmlformats.org/officeDocument/2006/relationships/slide" Target="slides/slide25.xml"></Relationship><Relationship Id="rId41" Type="http://schemas.openxmlformats.org/officeDocument/2006/relationships/slide" Target="slides/slide26.xml"></Relationship><Relationship Id="rId42" Type="http://schemas.openxmlformats.org/officeDocument/2006/relationships/slide" Target="slides/slide27.xml"></Relationship><Relationship Id="rId43" Type="http://schemas.openxmlformats.org/officeDocument/2006/relationships/slide" Target="slides/slide28.xml"></Relationship><Relationship Id="rId44" Type="http://schemas.openxmlformats.org/officeDocument/2006/relationships/slide" Target="slides/slide29.xml"></Relationship><Relationship Id="rId45" Type="http://schemas.openxmlformats.org/officeDocument/2006/relationships/slide" Target="slides/slide30.xml"></Relationship><Relationship Id="rId46" Type="http://schemas.openxmlformats.org/officeDocument/2006/relationships/slide" Target="slides/slide31.xml"></Relationship><Relationship Id="rId47" Type="http://schemas.openxmlformats.org/officeDocument/2006/relationships/slide" Target="slides/slide32.xml"></Relationship><Relationship Id="rId48" Type="http://schemas.openxmlformats.org/officeDocument/2006/relationships/slide" Target="slides/slide33.xml"></Relationship><Relationship Id="rId49" Type="http://schemas.openxmlformats.org/officeDocument/2006/relationships/slide" Target="slides/slide34.xml"></Relationship><Relationship Id="rId50" Type="http://schemas.openxmlformats.org/officeDocument/2006/relationships/slide" Target="slides/slide35.xml"></Relationship><Relationship Id="rId51" Type="http://schemas.openxmlformats.org/officeDocument/2006/relationships/slide" Target="slides/slide36.xml"></Relationship><Relationship Id="rId52" Type="http://schemas.openxmlformats.org/officeDocument/2006/relationships/slide" Target="slides/slide37.xml"></Relationship><Relationship Id="rId53" Type="http://schemas.openxmlformats.org/officeDocument/2006/relationships/slide" Target="slides/slide38.xml"></Relationship><Relationship Id="rId54" Type="http://schemas.openxmlformats.org/officeDocument/2006/relationships/viewProps" Target="viewProps.xml"></Relationship><Relationship Id="rId55" Type="http://schemas.openxmlformats.org/officeDocument/2006/relationships/presProps" Target="presProps.xml"></Relationship></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novo Comfy" userId="58181ccc8ea3894e" providerId="LiveId" clId="{C48F1F27-DED3-4A55-9AE3-ABDF4F9D72E3}"/>
    <pc:docChg chg="undo custSel addSld delSld modSld sldOrd">
      <pc:chgData name="Lenovo Comfy" userId="58181ccc8ea3894e" providerId="LiveId" clId="{C48F1F27-DED3-4A55-9AE3-ABDF4F9D72E3}" dt="2023-11-05T14:43:00.943" v="199" actId="20577"/>
      <pc:docMkLst>
        <pc:docMk/>
      </pc:docMkLst>
      <pc:sldChg chg="modSp add mod">
        <pc:chgData name="Lenovo Comfy" userId="58181ccc8ea3894e" providerId="LiveId" clId="{C48F1F27-DED3-4A55-9AE3-ABDF4F9D72E3}" dt="2023-11-05T14:27:53.796" v="24" actId="14100"/>
        <pc:sldMkLst>
          <pc:docMk/>
          <pc:sldMk cId="3204007304" sldId="271"/>
        </pc:sldMkLst>
        <pc:spChg chg="mod">
          <ac:chgData name="Lenovo Comfy" userId="58181ccc8ea3894e" providerId="LiveId" clId="{C48F1F27-DED3-4A55-9AE3-ABDF4F9D72E3}" dt="2023-11-05T14:27:26.390" v="1"/>
          <ac:spMkLst>
            <pc:docMk/>
            <pc:sldMk cId="3204007304" sldId="271"/>
            <ac:spMk id="2" creationId="{79DB5633-9B3F-1D67-12E5-E9ABFFFE0C7B}"/>
          </ac:spMkLst>
        </pc:spChg>
        <pc:spChg chg="mod">
          <ac:chgData name="Lenovo Comfy" userId="58181ccc8ea3894e" providerId="LiveId" clId="{C48F1F27-DED3-4A55-9AE3-ABDF4F9D72E3}" dt="2023-11-05T14:27:53.796" v="24" actId="14100"/>
          <ac:spMkLst>
            <pc:docMk/>
            <pc:sldMk cId="3204007304" sldId="271"/>
            <ac:spMk id="3" creationId="{35DF1BD7-3635-5C18-9413-51CB8BFD8A50}"/>
          </ac:spMkLst>
        </pc:spChg>
      </pc:sldChg>
      <pc:sldChg chg="modSp add mod">
        <pc:chgData name="Lenovo Comfy" userId="58181ccc8ea3894e" providerId="LiveId" clId="{C48F1F27-DED3-4A55-9AE3-ABDF4F9D72E3}" dt="2023-11-05T14:28:20.676" v="33" actId="14100"/>
        <pc:sldMkLst>
          <pc:docMk/>
          <pc:sldMk cId="713295146" sldId="272"/>
        </pc:sldMkLst>
        <pc:spChg chg="mod">
          <ac:chgData name="Lenovo Comfy" userId="58181ccc8ea3894e" providerId="LiveId" clId="{C48F1F27-DED3-4A55-9AE3-ABDF4F9D72E3}" dt="2023-11-05T14:28:08.192" v="26"/>
          <ac:spMkLst>
            <pc:docMk/>
            <pc:sldMk cId="713295146" sldId="272"/>
            <ac:spMk id="2" creationId="{79DB5633-9B3F-1D67-12E5-E9ABFFFE0C7B}"/>
          </ac:spMkLst>
        </pc:spChg>
        <pc:spChg chg="mod">
          <ac:chgData name="Lenovo Comfy" userId="58181ccc8ea3894e" providerId="LiveId" clId="{C48F1F27-DED3-4A55-9AE3-ABDF4F9D72E3}" dt="2023-11-05T14:28:20.676" v="33" actId="14100"/>
          <ac:spMkLst>
            <pc:docMk/>
            <pc:sldMk cId="713295146" sldId="272"/>
            <ac:spMk id="3" creationId="{35DF1BD7-3635-5C18-9413-51CB8BFD8A50}"/>
          </ac:spMkLst>
        </pc:spChg>
      </pc:sldChg>
      <pc:sldChg chg="new del">
        <pc:chgData name="Lenovo Comfy" userId="58181ccc8ea3894e" providerId="LiveId" clId="{C48F1F27-DED3-4A55-9AE3-ABDF4F9D72E3}" dt="2023-11-05T14:28:28.290" v="35" actId="2696"/>
        <pc:sldMkLst>
          <pc:docMk/>
          <pc:sldMk cId="1266500324" sldId="273"/>
        </pc:sldMkLst>
      </pc:sldChg>
      <pc:sldChg chg="modSp add mod ord">
        <pc:chgData name="Lenovo Comfy" userId="58181ccc8ea3894e" providerId="LiveId" clId="{C48F1F27-DED3-4A55-9AE3-ABDF4F9D72E3}" dt="2023-11-05T14:29:11.065" v="58" actId="20577"/>
        <pc:sldMkLst>
          <pc:docMk/>
          <pc:sldMk cId="2113052483" sldId="273"/>
        </pc:sldMkLst>
        <pc:spChg chg="mod">
          <ac:chgData name="Lenovo Comfy" userId="58181ccc8ea3894e" providerId="LiveId" clId="{C48F1F27-DED3-4A55-9AE3-ABDF4F9D72E3}" dt="2023-11-05T14:28:43.878" v="39"/>
          <ac:spMkLst>
            <pc:docMk/>
            <pc:sldMk cId="2113052483" sldId="273"/>
            <ac:spMk id="2" creationId="{79DB5633-9B3F-1D67-12E5-E9ABFFFE0C7B}"/>
          </ac:spMkLst>
        </pc:spChg>
        <pc:spChg chg="mod">
          <ac:chgData name="Lenovo Comfy" userId="58181ccc8ea3894e" providerId="LiveId" clId="{C48F1F27-DED3-4A55-9AE3-ABDF4F9D72E3}" dt="2023-11-05T14:29:11.065" v="58" actId="20577"/>
          <ac:spMkLst>
            <pc:docMk/>
            <pc:sldMk cId="2113052483" sldId="273"/>
            <ac:spMk id="3" creationId="{35DF1BD7-3635-5C18-9413-51CB8BFD8A50}"/>
          </ac:spMkLst>
        </pc:spChg>
      </pc:sldChg>
      <pc:sldChg chg="modSp new mod">
        <pc:chgData name="Lenovo Comfy" userId="58181ccc8ea3894e" providerId="LiveId" clId="{C48F1F27-DED3-4A55-9AE3-ABDF4F9D72E3}" dt="2023-11-05T14:30:37.457" v="94" actId="20577"/>
        <pc:sldMkLst>
          <pc:docMk/>
          <pc:sldMk cId="3579548240" sldId="274"/>
        </pc:sldMkLst>
        <pc:spChg chg="mod">
          <ac:chgData name="Lenovo Comfy" userId="58181ccc8ea3894e" providerId="LiveId" clId="{C48F1F27-DED3-4A55-9AE3-ABDF4F9D72E3}" dt="2023-11-05T14:30:01.032" v="67" actId="27636"/>
          <ac:spMkLst>
            <pc:docMk/>
            <pc:sldMk cId="3579548240" sldId="274"/>
            <ac:spMk id="2" creationId="{208FA71D-A031-0259-5757-5C3E55E55081}"/>
          </ac:spMkLst>
        </pc:spChg>
        <pc:spChg chg="mod">
          <ac:chgData name="Lenovo Comfy" userId="58181ccc8ea3894e" providerId="LiveId" clId="{C48F1F27-DED3-4A55-9AE3-ABDF4F9D72E3}" dt="2023-11-05T14:30:37.457" v="94" actId="20577"/>
          <ac:spMkLst>
            <pc:docMk/>
            <pc:sldMk cId="3579548240" sldId="274"/>
            <ac:spMk id="3" creationId="{98CBEE04-6B43-4FEB-9AAF-C63001835800}"/>
          </ac:spMkLst>
        </pc:spChg>
      </pc:sldChg>
      <pc:sldChg chg="addSp modSp new mod">
        <pc:chgData name="Lenovo Comfy" userId="58181ccc8ea3894e" providerId="LiveId" clId="{C48F1F27-DED3-4A55-9AE3-ABDF4F9D72E3}" dt="2023-11-05T14:33:55.710" v="123" actId="27636"/>
        <pc:sldMkLst>
          <pc:docMk/>
          <pc:sldMk cId="914771319" sldId="275"/>
        </pc:sldMkLst>
        <pc:spChg chg="mod">
          <ac:chgData name="Lenovo Comfy" userId="58181ccc8ea3894e" providerId="LiveId" clId="{C48F1F27-DED3-4A55-9AE3-ABDF4F9D72E3}" dt="2023-11-05T14:32:27.089" v="99" actId="1076"/>
          <ac:spMkLst>
            <pc:docMk/>
            <pc:sldMk cId="914771319" sldId="275"/>
            <ac:spMk id="2" creationId="{FFA796DB-B196-9B33-5F34-84D4A70029E3}"/>
          </ac:spMkLst>
        </pc:spChg>
        <pc:spChg chg="mod">
          <ac:chgData name="Lenovo Comfy" userId="58181ccc8ea3894e" providerId="LiveId" clId="{C48F1F27-DED3-4A55-9AE3-ABDF4F9D72E3}" dt="2023-11-05T14:33:37.556" v="118" actId="1076"/>
          <ac:spMkLst>
            <pc:docMk/>
            <pc:sldMk cId="914771319" sldId="275"/>
            <ac:spMk id="3" creationId="{3C2433C0-AEAE-1056-CE3B-AF9433E9F62A}"/>
          </ac:spMkLst>
        </pc:spChg>
        <pc:spChg chg="add mod">
          <ac:chgData name="Lenovo Comfy" userId="58181ccc8ea3894e" providerId="LiveId" clId="{C48F1F27-DED3-4A55-9AE3-ABDF4F9D72E3}" dt="2023-11-05T14:33:55.710" v="123" actId="27636"/>
          <ac:spMkLst>
            <pc:docMk/>
            <pc:sldMk cId="914771319" sldId="275"/>
            <ac:spMk id="4" creationId="{BE027E3A-FC92-611F-5EF7-4270378BF023}"/>
          </ac:spMkLst>
        </pc:spChg>
      </pc:sldChg>
      <pc:sldChg chg="delSp modSp new mod">
        <pc:chgData name="Lenovo Comfy" userId="58181ccc8ea3894e" providerId="LiveId" clId="{C48F1F27-DED3-4A55-9AE3-ABDF4F9D72E3}" dt="2023-11-05T14:37:56.853" v="136" actId="1076"/>
        <pc:sldMkLst>
          <pc:docMk/>
          <pc:sldMk cId="3721343666" sldId="276"/>
        </pc:sldMkLst>
        <pc:spChg chg="del">
          <ac:chgData name="Lenovo Comfy" userId="58181ccc8ea3894e" providerId="LiveId" clId="{C48F1F27-DED3-4A55-9AE3-ABDF4F9D72E3}" dt="2023-11-05T14:34:07.712" v="125" actId="21"/>
          <ac:spMkLst>
            <pc:docMk/>
            <pc:sldMk cId="3721343666" sldId="276"/>
            <ac:spMk id="2" creationId="{BBE60272-7552-41EA-381B-5EE6297C3556}"/>
          </ac:spMkLst>
        </pc:spChg>
        <pc:spChg chg="mod">
          <ac:chgData name="Lenovo Comfy" userId="58181ccc8ea3894e" providerId="LiveId" clId="{C48F1F27-DED3-4A55-9AE3-ABDF4F9D72E3}" dt="2023-11-05T14:37:56.853" v="136" actId="1076"/>
          <ac:spMkLst>
            <pc:docMk/>
            <pc:sldMk cId="3721343666" sldId="276"/>
            <ac:spMk id="3" creationId="{239B1869-7486-2E14-222F-8639460044F2}"/>
          </ac:spMkLst>
        </pc:spChg>
      </pc:sldChg>
      <pc:sldChg chg="modSp add mod">
        <pc:chgData name="Lenovo Comfy" userId="58181ccc8ea3894e" providerId="LiveId" clId="{C48F1F27-DED3-4A55-9AE3-ABDF4F9D72E3}" dt="2023-11-05T14:41:19.963" v="154" actId="1076"/>
        <pc:sldMkLst>
          <pc:docMk/>
          <pc:sldMk cId="555855124" sldId="277"/>
        </pc:sldMkLst>
        <pc:spChg chg="mod">
          <ac:chgData name="Lenovo Comfy" userId="58181ccc8ea3894e" providerId="LiveId" clId="{C48F1F27-DED3-4A55-9AE3-ABDF4F9D72E3}" dt="2023-11-05T14:41:19.963" v="154" actId="1076"/>
          <ac:spMkLst>
            <pc:docMk/>
            <pc:sldMk cId="555855124" sldId="277"/>
            <ac:spMk id="3" creationId="{239B1869-7486-2E14-222F-8639460044F2}"/>
          </ac:spMkLst>
        </pc:spChg>
      </pc:sldChg>
      <pc:sldChg chg="addSp delSp modSp new mod">
        <pc:chgData name="Lenovo Comfy" userId="58181ccc8ea3894e" providerId="LiveId" clId="{C48F1F27-DED3-4A55-9AE3-ABDF4F9D72E3}" dt="2023-11-05T14:41:54.404" v="163" actId="1076"/>
        <pc:sldMkLst>
          <pc:docMk/>
          <pc:sldMk cId="486061415" sldId="278"/>
        </pc:sldMkLst>
        <pc:spChg chg="del">
          <ac:chgData name="Lenovo Comfy" userId="58181ccc8ea3894e" providerId="LiveId" clId="{C48F1F27-DED3-4A55-9AE3-ABDF4F9D72E3}" dt="2023-11-05T14:41:27.375" v="156" actId="21"/>
          <ac:spMkLst>
            <pc:docMk/>
            <pc:sldMk cId="486061415" sldId="278"/>
            <ac:spMk id="2" creationId="{60BAF153-1DE2-0C05-45AB-20BDB027D8EA}"/>
          </ac:spMkLst>
        </pc:spChg>
        <pc:spChg chg="del">
          <ac:chgData name="Lenovo Comfy" userId="58181ccc8ea3894e" providerId="LiveId" clId="{C48F1F27-DED3-4A55-9AE3-ABDF4F9D72E3}" dt="2023-11-05T14:41:29.522" v="157" actId="21"/>
          <ac:spMkLst>
            <pc:docMk/>
            <pc:sldMk cId="486061415" sldId="278"/>
            <ac:spMk id="3" creationId="{D4D056E9-9DF4-9523-AF8E-1148BB7DFDFC}"/>
          </ac:spMkLst>
        </pc:spChg>
        <pc:picChg chg="add mod">
          <ac:chgData name="Lenovo Comfy" userId="58181ccc8ea3894e" providerId="LiveId" clId="{C48F1F27-DED3-4A55-9AE3-ABDF4F9D72E3}" dt="2023-11-05T14:41:54.404" v="163" actId="1076"/>
          <ac:picMkLst>
            <pc:docMk/>
            <pc:sldMk cId="486061415" sldId="278"/>
            <ac:picMk id="5" creationId="{DA592667-EA34-66DF-91E1-EF2BE3FAD65E}"/>
          </ac:picMkLst>
        </pc:picChg>
      </pc:sldChg>
      <pc:sldChg chg="delSp modSp new mod">
        <pc:chgData name="Lenovo Comfy" userId="58181ccc8ea3894e" providerId="LiveId" clId="{C48F1F27-DED3-4A55-9AE3-ABDF4F9D72E3}" dt="2023-11-05T14:43:00.943" v="199" actId="20577"/>
        <pc:sldMkLst>
          <pc:docMk/>
          <pc:sldMk cId="2719055275" sldId="279"/>
        </pc:sldMkLst>
        <pc:spChg chg="del">
          <ac:chgData name="Lenovo Comfy" userId="58181ccc8ea3894e" providerId="LiveId" clId="{C48F1F27-DED3-4A55-9AE3-ABDF4F9D72E3}" dt="2023-11-05T14:42:17.650" v="165" actId="21"/>
          <ac:spMkLst>
            <pc:docMk/>
            <pc:sldMk cId="2719055275" sldId="279"/>
            <ac:spMk id="2" creationId="{E352BD05-194C-0787-951E-DE6D4DFA5C6C}"/>
          </ac:spMkLst>
        </pc:spChg>
        <pc:spChg chg="mod">
          <ac:chgData name="Lenovo Comfy" userId="58181ccc8ea3894e" providerId="LiveId" clId="{C48F1F27-DED3-4A55-9AE3-ABDF4F9D72E3}" dt="2023-11-05T14:43:00.943" v="199" actId="20577"/>
          <ac:spMkLst>
            <pc:docMk/>
            <pc:sldMk cId="2719055275" sldId="279"/>
            <ac:spMk id="3" creationId="{7ED49A6D-AC69-452D-04AE-35DEA6B2D4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135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07657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9914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185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B61BEF0D-F0BB-DE4B-95CE-6DB70DBA9567}" type="datetimeFigureOut">
              <a:rPr lang="en-US" smtClean="0"/>
              <a:pPr/>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82813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B61BEF0D-F0BB-DE4B-95CE-6DB70DBA9567}" type="datetimeFigureOut">
              <a:rPr lang="en-US" smtClean="0"/>
              <a:pPr/>
              <a:t>11/5/2023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5641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B61BEF0D-F0BB-DE4B-95CE-6DB70DBA9567}" type="datetimeFigureOut">
              <a:rPr lang="en-US" smtClean="0"/>
              <a:pPr/>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227361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4758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291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B61BEF0D-F0BB-DE4B-95CE-6DB70DBA9567}" type="datetimeFigureOut">
              <a:rPr lang="en-US" smtClean="0"/>
              <a:pPr/>
              <a:t>11/5/2023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895740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B61BEF0D-F0BB-DE4B-95CE-6DB70DBA9567}" type="datetimeFigureOut">
              <a:rPr lang="en-US" smtClean="0"/>
              <a:pPr/>
              <a:t>11/5/2023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203542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B61BEF0D-F0BB-DE4B-95CE-6DB70DBA9567}" type="datetimeFigureOut">
              <a:rPr lang="en-US" smtClean="0"/>
              <a:pPr/>
              <a:t>11/5/2023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8994141"/>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Relationship Id="rId2" Type="http://schemas.openxmlformats.org/officeDocument/2006/relationships/image" Target="../media/fImage25890614741.png"></Relationship></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Relationship Id="rId2" Type="http://schemas.openxmlformats.org/officeDocument/2006/relationships/image" Target="../media/fImage236691528467.png"></Relationship><Relationship Id="rId3" Type="http://schemas.openxmlformats.org/officeDocument/2006/relationships/image" Target="../media/fImage472241546334.png"></Relationship></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Relationship Id="rId2" Type="http://schemas.openxmlformats.org/officeDocument/2006/relationships/image" Target="../media/fImage541231596500.png"></Relationship></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Relationship Id="rId2" Type="http://schemas.openxmlformats.org/officeDocument/2006/relationships/image" Target="../media/fImage776961649169.png"></Relationship></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Relationship Id="rId2" Type="http://schemas.openxmlformats.org/officeDocument/2006/relationships/image" Target="../media/fImage447901705724.png"></Relationship></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Relationship Id="rId2" Type="http://schemas.openxmlformats.org/officeDocument/2006/relationships/image" Target="../media/fImage341941751478.png"></Relationship><Relationship Id="rId3" Type="http://schemas.openxmlformats.org/officeDocument/2006/relationships/image" Target="../media/fImage786201779358.png"></Relationship></Relationships>
</file>

<file path=ppt/slides/_rels/slide31.xml.rels><?xml version="1.0" encoding="UTF-8"?>
<Relationships xmlns="http://schemas.openxmlformats.org/package/2006/relationships"><Relationship Id="rId1" Type="http://schemas.openxmlformats.org/officeDocument/2006/relationships/slideLayout" Target="../slideLayouts/slideLayout3.xml"></Relationship><Relationship Id="rId2" Type="http://schemas.openxmlformats.org/officeDocument/2006/relationships/image" Target="../media/fImage283351826962.png"></Relationship></Relationships>
</file>

<file path=ppt/slides/_rels/slide32.xml.rels><?xml version="1.0" encoding="UTF-8"?>
<Relationships xmlns="http://schemas.openxmlformats.org/package/2006/relationships"><Relationship Id="rId1" Type="http://schemas.openxmlformats.org/officeDocument/2006/relationships/slideLayout" Target="../slideLayouts/slideLayout3.xml"></Relationship><Relationship Id="rId2" Type="http://schemas.openxmlformats.org/officeDocument/2006/relationships/image" Target="../media/fImage463511874464.png"></Relationship></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Relationship Id="rId2" Type="http://schemas.openxmlformats.org/officeDocument/2006/relationships/image" Target="../media/fImage184432035705.png"></Relationship><Relationship Id="rId3" Type="http://schemas.openxmlformats.org/officeDocument/2006/relationships/image" Target="../media/fImage288752048145.png"></Relationship></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Relationship Id="rId2" Type="http://schemas.openxmlformats.org/officeDocument/2006/relationships/image" Target="../media/fImage306522103281.png"></Relationship><Relationship Id="rId3" Type="http://schemas.openxmlformats.org/officeDocument/2006/relationships/image" Target="../media/fImage217682116827.png"></Relationship></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Relationship Id="rId2" Type="http://schemas.openxmlformats.org/officeDocument/2006/relationships/image" Target="../media/fImage232522169961.png"></Relationship><Relationship Id="rId3" Type="http://schemas.openxmlformats.org/officeDocument/2006/relationships/image" Target="../media/fImage48625218491.png"></Relationship></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Relationship Id="rId2" Type="http://schemas.openxmlformats.org/officeDocument/2006/relationships/image" Target="../media/fImage1306922232995.png"></Relationship></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893399-0D17-979B-2E04-24A1176904BA}"/>
              </a:ext>
            </a:extLst>
          </p:cNvPr>
          <p:cNvSpPr>
            <a:spLocks noGrp="1"/>
          </p:cNvSpPr>
          <p:nvPr>
            <p:ph type="ctrTitle"/>
          </p:nvPr>
        </p:nvSpPr>
        <p:spPr/>
        <p:txBody>
          <a:bodyPr>
            <a:normAutofit fontScale="90000"/>
          </a:bodyPr>
          <a:lstStyle/>
          <a:p>
            <a:r>
              <a:rPr lang="uk-UA" dirty="0"/>
              <a:t>РОЗДІЛ 7. </a:t>
            </a:r>
            <a:r>
              <a:rPr lang="ru-RU" dirty="0"/>
              <a:t>Модель </a:t>
            </a:r>
            <a:r>
              <a:rPr lang="ru-RU" dirty="0" err="1"/>
              <a:t>бізнес-процесу</a:t>
            </a:r>
            <a:r>
              <a:rPr lang="ru-RU" dirty="0"/>
              <a:t> «</a:t>
            </a:r>
            <a:r>
              <a:rPr lang="ru-RU" dirty="0" err="1"/>
              <a:t>Фінансовий</a:t>
            </a:r>
            <a:r>
              <a:rPr lang="ru-RU" dirty="0"/>
              <a:t> </a:t>
            </a:r>
            <a:r>
              <a:rPr lang="ru-RU" dirty="0" err="1"/>
              <a:t>аналіз</a:t>
            </a:r>
            <a:r>
              <a:rPr lang="ru-RU" dirty="0"/>
              <a:t> і </a:t>
            </a:r>
            <a:r>
              <a:rPr lang="ru-RU" dirty="0" err="1"/>
              <a:t>облік</a:t>
            </a:r>
            <a:r>
              <a:rPr lang="ru-RU" dirty="0"/>
              <a:t>»</a:t>
            </a:r>
            <a:endParaRPr lang="uk-UA" dirty="0"/>
          </a:p>
        </p:txBody>
      </p:sp>
    </p:spTree>
    <p:extLst>
      <p:ext uri="{BB962C8B-B14F-4D97-AF65-F5344CB8AC3E}">
        <p14:creationId xmlns:p14="http://schemas.microsoft.com/office/powerpoint/2010/main" val="327158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DB5633-9B3F-1D67-12E5-E9ABFFFE0C7B}"/>
              </a:ext>
            </a:extLst>
          </p:cNvPr>
          <p:cNvSpPr>
            <a:spLocks noGrp="1"/>
          </p:cNvSpPr>
          <p:nvPr>
            <p:ph type="title"/>
          </p:nvPr>
        </p:nvSpPr>
        <p:spPr>
          <a:xfrm>
            <a:off x="1600200" y="226251"/>
            <a:ext cx="8991600" cy="1645920"/>
          </a:xfrm>
        </p:spPr>
        <p:txBody>
          <a:bodyPr/>
          <a:lstStyle/>
          <a:p>
            <a:r>
              <a:rPr lang="uk-UA" dirty="0"/>
              <a:t>Прогноз виробництва</a:t>
            </a:r>
          </a:p>
        </p:txBody>
      </p:sp>
      <p:sp>
        <p:nvSpPr>
          <p:cNvPr id="3" name="Текст 2">
            <a:extLst>
              <a:ext uri="{FF2B5EF4-FFF2-40B4-BE49-F238E27FC236}">
                <a16:creationId xmlns:a16="http://schemas.microsoft.com/office/drawing/2014/main" id="{35DF1BD7-3635-5C18-9413-51CB8BFD8A50}"/>
              </a:ext>
            </a:extLst>
          </p:cNvPr>
          <p:cNvSpPr>
            <a:spLocks noGrp="1"/>
          </p:cNvSpPr>
          <p:nvPr>
            <p:ph type="body" idx="1"/>
          </p:nvPr>
        </p:nvSpPr>
        <p:spPr>
          <a:xfrm>
            <a:off x="1600200" y="2133600"/>
            <a:ext cx="8991600" cy="4419600"/>
          </a:xfrm>
        </p:spPr>
        <p:txBody>
          <a:bodyPr>
            <a:normAutofit fontScale="85000" lnSpcReduction="10000"/>
          </a:bodyPr>
          <a:lstStyle/>
          <a:p>
            <a:r>
              <a:rPr lang="uk-UA" dirty="0"/>
              <a:t>На підставі складеного прогнозу продажів, складається прогноз виробництва. При цьому менеджери виходять з виробничої потужності, що представляє собою найбільшу кількість продукції, що може бути виготовлена підприємством за даний період. Виробнича потужність оцінюється менеджером з виробництва і його/її колегами. Після цього відповідно до рівня планованих продажів і з урахуванням рівня початкових запасів, а також необхідного рівня запасів наприкінці звітного періоду встановлюються плановані обсяги виробництва. Із даних цифр одержують і відповідно розподіляють прямі матеріальні витрати, прямі трудовитрати і накладні виробничі витрати.</a:t>
            </a:r>
          </a:p>
          <a:p>
            <a:r>
              <a:rPr lang="uk-UA" dirty="0"/>
              <a:t>У випадках, коли виробнича потужність обмежена, спочатку формують виробничий бюджет. При цьому, обсяг продажу повинен відповідати виробничій потужності, а не навпаки. Незалежно від ситуації необхідно, щоб прогнози продажу і виробництва складалися в унісон та були тісно пов'язані між собою.</a:t>
            </a:r>
          </a:p>
          <a:p>
            <a:r>
              <a:rPr lang="uk-UA" dirty="0"/>
              <a:t>В ідеальному варіанті може відбутися ріст продажу, що призведе до необхідності збільшення виробничої потужності і вимагатиме придбання додаткових дорогих об'єктів виробничого призначення. І навпаки — при неповному використанні виробничих </a:t>
            </a:r>
            <a:r>
              <a:rPr lang="uk-UA" dirty="0" err="1"/>
              <a:t>потужностей</a:t>
            </a:r>
            <a:r>
              <a:rPr lang="uk-UA" dirty="0"/>
              <a:t> можуть бути зроблені спроби продати незатребувані основні фонди.</a:t>
            </a:r>
          </a:p>
        </p:txBody>
      </p:sp>
    </p:spTree>
    <p:extLst>
      <p:ext uri="{BB962C8B-B14F-4D97-AF65-F5344CB8AC3E}">
        <p14:creationId xmlns:p14="http://schemas.microsoft.com/office/powerpoint/2010/main" val="245526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DB5633-9B3F-1D67-12E5-E9ABFFFE0C7B}"/>
              </a:ext>
            </a:extLst>
          </p:cNvPr>
          <p:cNvSpPr>
            <a:spLocks noGrp="1"/>
          </p:cNvSpPr>
          <p:nvPr>
            <p:ph type="title"/>
          </p:nvPr>
        </p:nvSpPr>
        <p:spPr>
          <a:xfrm>
            <a:off x="1600200" y="396875"/>
            <a:ext cx="8991600" cy="1645920"/>
          </a:xfrm>
        </p:spPr>
        <p:txBody>
          <a:bodyPr/>
          <a:lstStyle/>
          <a:p>
            <a:r>
              <a:rPr lang="uk-UA" dirty="0"/>
              <a:t>Складання прогнозу капіталовкладень</a:t>
            </a:r>
          </a:p>
        </p:txBody>
      </p:sp>
      <p:sp>
        <p:nvSpPr>
          <p:cNvPr id="3" name="Текст 2"/>
          <p:cNvSpPr txBox="1">
            <a:spLocks noGrp="1"/>
          </p:cNvSpPr>
          <p:nvPr>
            <p:ph type="body" idx="1"/>
          </p:nvPr>
        </p:nvSpPr>
        <p:spPr>
          <a:xfrm rot="0">
            <a:off x="1600200" y="2400935"/>
            <a:ext cx="9122410" cy="3729990"/>
          </a:xfrm>
          <a:prstGeom prst="rect"/>
        </p:spPr>
        <p:txBody>
          <a:bodyPr wrap="square" lIns="91440" tIns="45720" rIns="91440" bIns="45720" numCol="1" vert="horz" anchor="t" anchorCtr="1">
            <a:normAutofit fontScale="85000" lnSpcReduction="10000"/>
          </a:bodyPr>
          <a:lstStyle/>
          <a:p>
            <a:pPr marL="0" indent="0" latinLnBrk="0">
              <a:buFontTx/>
              <a:buNone/>
            </a:pPr>
            <a:r>
              <a:rPr lang="uk-UA"/>
              <a:t>Згідно логіці бізнесу прогноз капіталовкладень складається на основі прогнозу продажу і</a:t>
            </a:r>
            <a:endParaRPr lang="ko-KR" altLang="en-US"/>
          </a:p>
          <a:p>
            <a:pPr marL="0" indent="0" latinLnBrk="0">
              <a:buFontTx/>
              <a:buNone/>
            </a:pPr>
            <a:r>
              <a:rPr lang="uk-UA"/>
              <a:t>прогнозу виробництва. При цьому враховують всі розходження між ними та визначають</a:t>
            </a:r>
            <a:endParaRPr lang="ko-KR" altLang="en-US"/>
          </a:p>
          <a:p>
            <a:pPr marL="0" indent="0" latinLnBrk="0">
              <a:buFontTx/>
              <a:buNone/>
            </a:pPr>
            <a:r>
              <a:rPr lang="uk-UA"/>
              <a:t>перелік засобів виробництва, які потрібно придбати або які є у надлишку, - залежно від</a:t>
            </a:r>
            <a:endParaRPr lang="ko-KR" altLang="en-US"/>
          </a:p>
          <a:p>
            <a:pPr marL="0" indent="0" latinLnBrk="0">
              <a:buFontTx/>
              <a:buNone/>
            </a:pPr>
            <a:r>
              <a:rPr lang="uk-UA"/>
              <a:t>ситуації. Звичайно, деякі об'єкти доведеться купувати із-за зносу наявного устаткування,</a:t>
            </a:r>
            <a:endParaRPr lang="ko-KR" altLang="en-US"/>
          </a:p>
          <a:p>
            <a:pPr marL="0" indent="0" latinLnBrk="0">
              <a:buFontTx/>
              <a:buNone/>
            </a:pPr>
            <a:r>
              <a:rPr lang="uk-UA"/>
              <a:t>зміни технології і т. п., інші внаслідок необхідності нарощування обсягів виробництва.</a:t>
            </a:r>
            <a:endParaRPr lang="ko-KR" altLang="en-US"/>
          </a:p>
          <a:p>
            <a:pPr marL="0" indent="0" latinLnBrk="0">
              <a:buFontTx/>
              <a:buNone/>
            </a:pPr>
            <a:r>
              <a:rPr lang="uk-UA"/>
              <a:t>Питання доцільності придбання розглядатиме фінансовий директор або інша посадова особа</a:t>
            </a:r>
            <a:endParaRPr lang="ko-KR" altLang="en-US"/>
          </a:p>
          <a:p>
            <a:pPr marL="0" indent="0" latinLnBrk="0">
              <a:buFontTx/>
              <a:buNone/>
            </a:pPr>
            <a:r>
              <a:rPr lang="uk-UA"/>
              <a:t>на підставі інформації, що надана менеджерами служби продаж, виробничими менеджерами і</a:t>
            </a:r>
            <a:endParaRPr lang="ko-KR" altLang="en-US"/>
          </a:p>
          <a:p>
            <a:pPr marL="0" indent="0" latinLnBrk="0">
              <a:buFontTx/>
              <a:buNone/>
            </a:pPr>
            <a:r>
              <a:rPr lang="uk-UA"/>
              <a:t>менеджерами інших підрозділів компанії.</a:t>
            </a:r>
            <a:endParaRPr lang="ko-KR" altLang="en-US"/>
          </a:p>
        </p:txBody>
      </p:sp>
    </p:spTree>
    <p:extLst>
      <p:ext uri="{BB962C8B-B14F-4D97-AF65-F5344CB8AC3E}">
        <p14:creationId xmlns:p14="http://schemas.microsoft.com/office/powerpoint/2010/main" val="2175842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DB5633-9B3F-1D67-12E5-E9ABFFFE0C7B}"/>
              </a:ext>
            </a:extLst>
          </p:cNvPr>
          <p:cNvSpPr>
            <a:spLocks noGrp="1"/>
          </p:cNvSpPr>
          <p:nvPr>
            <p:ph type="title"/>
          </p:nvPr>
        </p:nvSpPr>
        <p:spPr>
          <a:xfrm>
            <a:off x="1600200" y="396580"/>
            <a:ext cx="8991600" cy="1645920"/>
          </a:xfrm>
        </p:spPr>
        <p:txBody>
          <a:bodyPr/>
          <a:lstStyle/>
          <a:p>
            <a:r>
              <a:rPr lang="uk-UA" dirty="0"/>
              <a:t>Складання прогнозів для підрозділів</a:t>
            </a:r>
          </a:p>
        </p:txBody>
      </p:sp>
      <p:sp>
        <p:nvSpPr>
          <p:cNvPr id="3" name="Текст 2">
            <a:extLst>
              <a:ext uri="{FF2B5EF4-FFF2-40B4-BE49-F238E27FC236}">
                <a16:creationId xmlns:a16="http://schemas.microsoft.com/office/drawing/2014/main" id="{35DF1BD7-3635-5C18-9413-51CB8BFD8A50}"/>
              </a:ext>
            </a:extLst>
          </p:cNvPr>
          <p:cNvSpPr>
            <a:spLocks noGrp="1"/>
          </p:cNvSpPr>
          <p:nvPr>
            <p:ph type="body" idx="1"/>
          </p:nvPr>
        </p:nvSpPr>
        <p:spPr>
          <a:xfrm>
            <a:off x="1600200" y="2823882"/>
            <a:ext cx="9085728" cy="3191436"/>
          </a:xfrm>
        </p:spPr>
        <p:txBody>
          <a:bodyPr>
            <a:normAutofit/>
          </a:bodyPr>
          <a:lstStyle/>
          <a:p>
            <a:r>
              <a:rPr lang="uk-UA" dirty="0"/>
              <a:t>На основі відповідної інформації, що міститься у прогнозних бюджетах продажу і прогнозі виробництва, формують додаткові бюджети, що відображають доходи і (більш ймовірно) витрати інших підрозділів (підрозділу </a:t>
            </a:r>
            <a:r>
              <a:rPr lang="uk-UA" dirty="0" err="1"/>
              <a:t>закупівель</a:t>
            </a:r>
            <a:r>
              <a:rPr lang="uk-UA" dirty="0"/>
              <a:t>, маркетингу, фінансового, адміністративного, управління персоналом, збуту й ін.). Дана інформація буде зведена (консолідована) менеджерами підрозділів та їхніх команд, що як правило тісно співпрацюють між собою. Фінансовий підрозділ або особа, яка відповідає за формування бюджету капіталовкладень узагальнює також основні дані про засоби виробництва.</a:t>
            </a:r>
          </a:p>
        </p:txBody>
      </p:sp>
    </p:spTree>
    <p:extLst>
      <p:ext uri="{BB962C8B-B14F-4D97-AF65-F5344CB8AC3E}">
        <p14:creationId xmlns:p14="http://schemas.microsoft.com/office/powerpoint/2010/main" val="436202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DB5633-9B3F-1D67-12E5-E9ABFFFE0C7B}"/>
              </a:ext>
            </a:extLst>
          </p:cNvPr>
          <p:cNvSpPr>
            <a:spLocks noGrp="1"/>
          </p:cNvSpPr>
          <p:nvPr>
            <p:ph type="title"/>
          </p:nvPr>
        </p:nvSpPr>
        <p:spPr>
          <a:xfrm>
            <a:off x="1600200" y="396580"/>
            <a:ext cx="8991600" cy="1645920"/>
          </a:xfrm>
        </p:spPr>
        <p:txBody>
          <a:bodyPr/>
          <a:lstStyle/>
          <a:p>
            <a:r>
              <a:rPr lang="uk-UA" dirty="0"/>
              <a:t>Бюджетний комітет отримує прогнози</a:t>
            </a:r>
          </a:p>
        </p:txBody>
      </p:sp>
      <p:sp>
        <p:nvSpPr>
          <p:cNvPr id="3" name="Текст 2">
            <a:extLst>
              <a:ext uri="{FF2B5EF4-FFF2-40B4-BE49-F238E27FC236}">
                <a16:creationId xmlns:a16="http://schemas.microsoft.com/office/drawing/2014/main" id="{35DF1BD7-3635-5C18-9413-51CB8BFD8A50}"/>
              </a:ext>
            </a:extLst>
          </p:cNvPr>
          <p:cNvSpPr>
            <a:spLocks noGrp="1"/>
          </p:cNvSpPr>
          <p:nvPr>
            <p:ph type="body" idx="1"/>
          </p:nvPr>
        </p:nvSpPr>
        <p:spPr>
          <a:xfrm>
            <a:off x="1600200" y="2823882"/>
            <a:ext cx="8991600" cy="2492189"/>
          </a:xfrm>
        </p:spPr>
        <p:txBody>
          <a:bodyPr>
            <a:normAutofit/>
          </a:bodyPr>
          <a:lstStyle/>
          <a:p>
            <a:r>
              <a:rPr lang="uk-UA" dirty="0"/>
              <a:t>У більшості організацій усі прогнози бюджетів подають у бюджетний комітет, що створюють для перевірки і схвалення їх (виправлення), складання зведеного графіку руху грошових коштів, прогнозу бюджету про прибутки і збитки, баланс. Склад цього комітету змінюється залежно від обставин. Як правило, менеджери різних підрозділів, що складають прогнози, входять до складу комітету на правах його членів, а очолює комітет фінансовий або виконавчий директор, що відповідає в компанії за фінансове управління.</a:t>
            </a:r>
          </a:p>
        </p:txBody>
      </p:sp>
    </p:spTree>
    <p:extLst>
      <p:ext uri="{BB962C8B-B14F-4D97-AF65-F5344CB8AC3E}">
        <p14:creationId xmlns:p14="http://schemas.microsoft.com/office/powerpoint/2010/main" val="3962776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DB5633-9B3F-1D67-12E5-E9ABFFFE0C7B}"/>
              </a:ext>
            </a:extLst>
          </p:cNvPr>
          <p:cNvSpPr>
            <a:spLocks noGrp="1"/>
          </p:cNvSpPr>
          <p:nvPr>
            <p:ph type="title"/>
          </p:nvPr>
        </p:nvSpPr>
        <p:spPr>
          <a:xfrm>
            <a:off x="1600200" y="396580"/>
            <a:ext cx="8991600" cy="1645920"/>
          </a:xfrm>
        </p:spPr>
        <p:txBody>
          <a:bodyPr/>
          <a:lstStyle/>
          <a:p>
            <a:r>
              <a:rPr lang="ru-RU" dirty="0" err="1"/>
              <a:t>Бюджетний</a:t>
            </a:r>
            <a:r>
              <a:rPr lang="ru-RU" dirty="0"/>
              <a:t> </a:t>
            </a:r>
            <a:r>
              <a:rPr lang="ru-RU" dirty="0" err="1"/>
              <a:t>комітет</a:t>
            </a:r>
            <a:r>
              <a:rPr lang="ru-RU" dirty="0"/>
              <a:t> </a:t>
            </a:r>
            <a:r>
              <a:rPr lang="ru-RU" dirty="0" err="1"/>
              <a:t>складає</a:t>
            </a:r>
            <a:r>
              <a:rPr lang="ru-RU" dirty="0"/>
              <a:t> </a:t>
            </a:r>
            <a:r>
              <a:rPr lang="ru-RU" dirty="0" err="1"/>
              <a:t>основний</a:t>
            </a:r>
            <a:r>
              <a:rPr lang="ru-RU" dirty="0"/>
              <a:t> бюджет</a:t>
            </a:r>
            <a:endParaRPr lang="uk-UA" dirty="0"/>
          </a:p>
        </p:txBody>
      </p:sp>
      <p:sp>
        <p:nvSpPr>
          <p:cNvPr id="3" name="Текст 2">
            <a:extLst>
              <a:ext uri="{FF2B5EF4-FFF2-40B4-BE49-F238E27FC236}">
                <a16:creationId xmlns:a16="http://schemas.microsoft.com/office/drawing/2014/main" id="{35DF1BD7-3635-5C18-9413-51CB8BFD8A50}"/>
              </a:ext>
            </a:extLst>
          </p:cNvPr>
          <p:cNvSpPr>
            <a:spLocks noGrp="1"/>
          </p:cNvSpPr>
          <p:nvPr>
            <p:ph type="body" idx="1"/>
          </p:nvPr>
        </p:nvSpPr>
        <p:spPr>
          <a:xfrm>
            <a:off x="1600200" y="2823881"/>
            <a:ext cx="8991600" cy="2823883"/>
          </a:xfrm>
        </p:spPr>
        <p:txBody>
          <a:bodyPr>
            <a:normAutofit/>
          </a:bodyPr>
          <a:lstStyle/>
          <a:p>
            <a:r>
              <a:rPr lang="uk-UA" dirty="0"/>
              <a:t>Після завершення оцінки усіх прогнозних бюджетів інформацію, що вони містять, використовують для складання бюджету руху грошових коштів, бюджетного звіту про прибуток і збитки, балансу, а простіше кажучи — для складання головного чи основного бюджету. Найчастіше це буде важкий і не швидкий процес, оскільки неможливо, щоб усі прогнози відразу стикувалися між собою, — доводиться їх корегувати. Ймовірно, фінансовий директор (або інша особа, відповідальна за роботу в цілому) поставить остаточну крапку у процесі ухвалення рішення.</a:t>
            </a:r>
          </a:p>
        </p:txBody>
      </p:sp>
    </p:spTree>
    <p:extLst>
      <p:ext uri="{BB962C8B-B14F-4D97-AF65-F5344CB8AC3E}">
        <p14:creationId xmlns:p14="http://schemas.microsoft.com/office/powerpoint/2010/main" val="1771267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DB5633-9B3F-1D67-12E5-E9ABFFFE0C7B}"/>
              </a:ext>
            </a:extLst>
          </p:cNvPr>
          <p:cNvSpPr>
            <a:spLocks noGrp="1"/>
          </p:cNvSpPr>
          <p:nvPr>
            <p:ph type="title"/>
          </p:nvPr>
        </p:nvSpPr>
        <p:spPr>
          <a:xfrm>
            <a:off x="1600200" y="396580"/>
            <a:ext cx="8991600" cy="1645920"/>
          </a:xfrm>
        </p:spPr>
        <p:txBody>
          <a:bodyPr/>
          <a:lstStyle/>
          <a:p>
            <a:r>
              <a:rPr lang="ru-RU" dirty="0" err="1"/>
              <a:t>Бюджетний</a:t>
            </a:r>
            <a:r>
              <a:rPr lang="ru-RU" dirty="0"/>
              <a:t> </a:t>
            </a:r>
            <a:r>
              <a:rPr lang="ru-RU" dirty="0" err="1"/>
              <a:t>комітет</a:t>
            </a:r>
            <a:r>
              <a:rPr lang="ru-RU" dirty="0"/>
              <a:t> </a:t>
            </a:r>
            <a:r>
              <a:rPr lang="ru-RU" dirty="0" err="1"/>
              <a:t>затверджує</a:t>
            </a:r>
            <a:r>
              <a:rPr lang="ru-RU" dirty="0"/>
              <a:t> </a:t>
            </a:r>
            <a:r>
              <a:rPr lang="ru-RU" dirty="0" err="1"/>
              <a:t>окремі</a:t>
            </a:r>
            <a:r>
              <a:rPr lang="ru-RU" dirty="0"/>
              <a:t> </a:t>
            </a:r>
            <a:r>
              <a:rPr lang="ru-RU" dirty="0" err="1"/>
              <a:t>бюджети</a:t>
            </a:r>
            <a:endParaRPr lang="uk-UA" dirty="0"/>
          </a:p>
        </p:txBody>
      </p:sp>
      <p:sp>
        <p:nvSpPr>
          <p:cNvPr id="3" name="Текст 2">
            <a:extLst>
              <a:ext uri="{FF2B5EF4-FFF2-40B4-BE49-F238E27FC236}">
                <a16:creationId xmlns:a16="http://schemas.microsoft.com/office/drawing/2014/main" id="{35DF1BD7-3635-5C18-9413-51CB8BFD8A50}"/>
              </a:ext>
            </a:extLst>
          </p:cNvPr>
          <p:cNvSpPr>
            <a:spLocks noGrp="1"/>
          </p:cNvSpPr>
          <p:nvPr>
            <p:ph type="body" idx="1"/>
          </p:nvPr>
        </p:nvSpPr>
        <p:spPr>
          <a:xfrm>
            <a:off x="1600200" y="2823881"/>
            <a:ext cx="8991600" cy="3056966"/>
          </a:xfrm>
        </p:spPr>
        <p:txBody>
          <a:bodyPr>
            <a:normAutofit/>
          </a:bodyPr>
          <a:lstStyle/>
          <a:p>
            <a:r>
              <a:rPr lang="uk-UA" dirty="0"/>
              <a:t>Як тільки основний бюджет погодили, складають і затверджують інші бюджети: бюджет продаж, виробництва, капіталовкладень і бюджети підрозділів. У багатьох випадках бюджет продаж і/або бюджет виробництва не мають істотних змін (залежно від того, який із цих бюджетів у конкретній ситуації буде важливішим). Поряд із цим, інші бюджети, швидше за все, доведеться істотно змінювати — кожен окремо і всі разом, узгоджуючи їх між собою. Більшість бюджетів підрозділів є компромісними.</a:t>
            </a:r>
          </a:p>
        </p:txBody>
      </p:sp>
    </p:spTree>
    <p:extLst>
      <p:ext uri="{BB962C8B-B14F-4D97-AF65-F5344CB8AC3E}">
        <p14:creationId xmlns:p14="http://schemas.microsoft.com/office/powerpoint/2010/main" val="3304695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DB5633-9B3F-1D67-12E5-E9ABFFFE0C7B}"/>
              </a:ext>
            </a:extLst>
          </p:cNvPr>
          <p:cNvSpPr>
            <a:spLocks noGrp="1"/>
          </p:cNvSpPr>
          <p:nvPr>
            <p:ph type="title"/>
          </p:nvPr>
        </p:nvSpPr>
        <p:spPr>
          <a:xfrm>
            <a:off x="1600200" y="396580"/>
            <a:ext cx="8991600" cy="1645920"/>
          </a:xfrm>
        </p:spPr>
        <p:txBody>
          <a:bodyPr/>
          <a:lstStyle/>
          <a:p>
            <a:r>
              <a:rPr lang="ru-RU" dirty="0" err="1"/>
              <a:t>Звіт</a:t>
            </a:r>
            <a:r>
              <a:rPr lang="ru-RU" dirty="0"/>
              <a:t> про </a:t>
            </a:r>
            <a:r>
              <a:rPr lang="ru-RU" dirty="0" err="1"/>
              <a:t>відхилення</a:t>
            </a:r>
            <a:r>
              <a:rPr lang="ru-RU" dirty="0"/>
              <a:t> </a:t>
            </a:r>
            <a:r>
              <a:rPr lang="ru-RU" dirty="0" err="1"/>
              <a:t>складається</a:t>
            </a:r>
            <a:r>
              <a:rPr lang="ru-RU" dirty="0"/>
              <a:t> регулярно</a:t>
            </a:r>
            <a:endParaRPr lang="uk-UA" dirty="0"/>
          </a:p>
        </p:txBody>
      </p:sp>
      <p:sp>
        <p:nvSpPr>
          <p:cNvPr id="3" name="Текст 2">
            <a:extLst>
              <a:ext uri="{FF2B5EF4-FFF2-40B4-BE49-F238E27FC236}">
                <a16:creationId xmlns:a16="http://schemas.microsoft.com/office/drawing/2014/main" id="{35DF1BD7-3635-5C18-9413-51CB8BFD8A50}"/>
              </a:ext>
            </a:extLst>
          </p:cNvPr>
          <p:cNvSpPr>
            <a:spLocks noGrp="1"/>
          </p:cNvSpPr>
          <p:nvPr>
            <p:ph type="body" idx="1"/>
          </p:nvPr>
        </p:nvSpPr>
        <p:spPr>
          <a:xfrm>
            <a:off x="1600200" y="2823881"/>
            <a:ext cx="8991600" cy="2725272"/>
          </a:xfrm>
        </p:spPr>
        <p:txBody>
          <a:bodyPr>
            <a:normAutofit/>
          </a:bodyPr>
          <a:lstStyle/>
          <a:p>
            <a:r>
              <a:rPr lang="uk-UA" dirty="0"/>
              <a:t>Для забезпечення виконання бюджетів необхідно періодично здійснювати поточний контроль їх стану. Які саме проміжки часу варто вважати "необхідними" залежить від ситуації: можливо, бюджет руху грошових коштів потрібно перевіряти щотижня, бюджет продажу - щомісяця, а бюджет адміністративних витрат — щокварталу. Звіт про відхилення, що фіксує планові і фактичні доходи і/або витрати із вказівкою будь-яких можливих відхилень, необхідно заповнювати при виникненні істотних відхилень, а саме коли вони перевищують 10%.</a:t>
            </a:r>
          </a:p>
        </p:txBody>
      </p:sp>
    </p:spTree>
    <p:extLst>
      <p:ext uri="{BB962C8B-B14F-4D97-AF65-F5344CB8AC3E}">
        <p14:creationId xmlns:p14="http://schemas.microsoft.com/office/powerpoint/2010/main" val="3204007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DB5633-9B3F-1D67-12E5-E9ABFFFE0C7B}"/>
              </a:ext>
            </a:extLst>
          </p:cNvPr>
          <p:cNvSpPr>
            <a:spLocks noGrp="1"/>
          </p:cNvSpPr>
          <p:nvPr>
            <p:ph type="title"/>
          </p:nvPr>
        </p:nvSpPr>
        <p:spPr>
          <a:xfrm>
            <a:off x="1600200" y="396875"/>
            <a:ext cx="8991600" cy="1645920"/>
          </a:xfrm>
        </p:spPr>
        <p:txBody>
          <a:bodyPr/>
          <a:lstStyle/>
          <a:p>
            <a:r>
              <a:rPr lang="ru-RU" dirty="0" err="1"/>
              <a:t>Визначення</a:t>
            </a:r>
            <a:r>
              <a:rPr lang="ru-RU" dirty="0"/>
              <a:t> </a:t>
            </a:r>
            <a:r>
              <a:rPr lang="ru-RU" dirty="0" err="1"/>
              <a:t>коригувальної</a:t>
            </a:r>
            <a:r>
              <a:rPr lang="ru-RU" dirty="0"/>
              <a:t> </a:t>
            </a:r>
            <a:r>
              <a:rPr lang="ru-RU" dirty="0" err="1"/>
              <a:t>дії</a:t>
            </a:r>
            <a:endParaRPr lang="uk-UA" dirty="0"/>
          </a:p>
        </p:txBody>
      </p:sp>
      <p:sp>
        <p:nvSpPr>
          <p:cNvPr id="3" name="Текст 2"/>
          <p:cNvSpPr txBox="1">
            <a:spLocks noGrp="1"/>
          </p:cNvSpPr>
          <p:nvPr>
            <p:ph type="body" idx="1"/>
          </p:nvPr>
        </p:nvSpPr>
        <p:spPr>
          <a:xfrm rot="0">
            <a:off x="1600200" y="2501265"/>
            <a:ext cx="8992235" cy="3523615"/>
          </a:xfrm>
          <a:prstGeom prst="rect"/>
        </p:spPr>
        <p:txBody>
          <a:bodyPr wrap="square" lIns="91440" tIns="45720" rIns="91440" bIns="45720" numCol="1" vert="horz" anchor="t" anchorCtr="1">
            <a:normAutofit fontScale="100000" lnSpcReduction="0"/>
          </a:bodyPr>
          <a:lstStyle/>
          <a:p>
            <a:pPr marL="0" indent="0" latinLnBrk="0">
              <a:buFontTx/>
              <a:buNone/>
            </a:pPr>
            <a:r>
              <a:rPr lang="uk-UA" sz="1600"/>
              <a:t>Найчастіше тільки дані про очевидні відхилення і/або відхилення, що потенційно є</a:t>
            </a:r>
            <a:endParaRPr lang="ko-KR" altLang="en-US" sz="1600"/>
          </a:p>
          <a:p>
            <a:pPr marL="0" indent="0" latinLnBrk="0">
              <a:buFontTx/>
              <a:buNone/>
            </a:pPr>
            <a:r>
              <a:rPr lang="uk-UA" sz="1600"/>
              <a:t>передумовою для виникнення проблем, подають менеджеру відповідного підрозділу, що</a:t>
            </a:r>
            <a:endParaRPr lang="ko-KR" altLang="en-US" sz="1600"/>
          </a:p>
          <a:p>
            <a:pPr marL="0" indent="0" latinLnBrk="0">
              <a:buFontTx/>
              <a:buNone/>
            </a:pPr>
            <a:r>
              <a:rPr lang="uk-UA" sz="1600"/>
              <a:t>визначає коригувальну дію для виправлення ситуації. Наприклад, поліпшення стану руху</a:t>
            </a:r>
            <a:endParaRPr lang="ko-KR" altLang="en-US" sz="1600"/>
          </a:p>
          <a:p>
            <a:pPr marL="0" indent="0" latinLnBrk="0">
              <a:buFontTx/>
              <a:buNone/>
            </a:pPr>
            <a:r>
              <a:rPr lang="uk-UA" sz="1600"/>
              <a:t>грошових коштів можна отримати шляхом простежування неоплачених боргів, переліку</a:t>
            </a:r>
            <a:endParaRPr lang="ko-KR" altLang="en-US" sz="1600"/>
          </a:p>
          <a:p>
            <a:pPr marL="0" indent="0" latinLnBrk="0">
              <a:buFontTx/>
              <a:buNone/>
            </a:pPr>
            <a:r>
              <a:rPr lang="uk-UA" sz="1600"/>
              <a:t>основних фірм-боржників і виявлення таки чином причини затримки платежів, і т.д.</a:t>
            </a:r>
            <a:endParaRPr lang="ko-KR" altLang="en-US" sz="1600"/>
          </a:p>
          <a:p>
            <a:pPr marL="0" indent="0" latinLnBrk="0">
              <a:buFontTx/>
              <a:buNone/>
            </a:pPr>
            <a:r>
              <a:rPr lang="uk-UA" sz="1600"/>
              <a:t>Багато організацій у теперішній час практикують "управління за методом виключення",</a:t>
            </a:r>
            <a:endParaRPr lang="ko-KR" altLang="en-US" sz="1600"/>
          </a:p>
          <a:p>
            <a:pPr marL="0" indent="0" latinLnBrk="0">
              <a:buFontTx/>
              <a:buNone/>
            </a:pPr>
            <a:r>
              <a:rPr lang="uk-UA" sz="1600"/>
              <a:t>коли старших менеджерів інформують тільки про суттєві розбіжності. Звичайно, успіх</a:t>
            </a:r>
            <a:endParaRPr lang="ko-KR" altLang="en-US" sz="1600"/>
          </a:p>
          <a:p>
            <a:pPr marL="0" indent="0" latinLnBrk="0">
              <a:buFontTx/>
              <a:buNone/>
            </a:pPr>
            <a:r>
              <a:rPr lang="uk-UA" sz="1600"/>
              <a:t>такого управління суттєво залежить від компетентності та досвіду керівництва і персоналу</a:t>
            </a:r>
            <a:endParaRPr lang="ko-KR" altLang="en-US" sz="1600"/>
          </a:p>
          <a:p>
            <a:pPr marL="0" indent="0" latinLnBrk="0">
              <a:buFontTx/>
              <a:buNone/>
            </a:pPr>
            <a:r>
              <a:rPr lang="uk-UA" sz="1600"/>
              <a:t>компанії, особливо у розумінні того, що саме вважати "важливим".</a:t>
            </a:r>
            <a:endParaRPr lang="ko-KR" altLang="en-US" sz="1600"/>
          </a:p>
        </p:txBody>
      </p:sp>
    </p:spTree>
    <p:extLst>
      <p:ext uri="{BB962C8B-B14F-4D97-AF65-F5344CB8AC3E}">
        <p14:creationId xmlns:p14="http://schemas.microsoft.com/office/powerpoint/2010/main" val="713295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DB5633-9B3F-1D67-12E5-E9ABFFFE0C7B}"/>
              </a:ext>
            </a:extLst>
          </p:cNvPr>
          <p:cNvSpPr>
            <a:spLocks noGrp="1"/>
          </p:cNvSpPr>
          <p:nvPr>
            <p:ph type="title"/>
          </p:nvPr>
        </p:nvSpPr>
        <p:spPr>
          <a:xfrm>
            <a:off x="1600200" y="396580"/>
            <a:ext cx="8991600" cy="1645920"/>
          </a:xfrm>
        </p:spPr>
        <p:txBody>
          <a:bodyPr/>
          <a:lstStyle/>
          <a:p>
            <a:r>
              <a:rPr lang="ru-RU" dirty="0" err="1"/>
              <a:t>Здійснення</a:t>
            </a:r>
            <a:r>
              <a:rPr lang="ru-RU" dirty="0"/>
              <a:t> </a:t>
            </a:r>
            <a:r>
              <a:rPr lang="ru-RU" dirty="0" err="1"/>
              <a:t>коригувальної</a:t>
            </a:r>
            <a:r>
              <a:rPr lang="ru-RU" dirty="0"/>
              <a:t> </a:t>
            </a:r>
            <a:r>
              <a:rPr lang="ru-RU" dirty="0" err="1"/>
              <a:t>дії</a:t>
            </a:r>
            <a:endParaRPr lang="uk-UA" dirty="0"/>
          </a:p>
        </p:txBody>
      </p:sp>
      <p:sp>
        <p:nvSpPr>
          <p:cNvPr id="3" name="Текст 2">
            <a:extLst>
              <a:ext uri="{FF2B5EF4-FFF2-40B4-BE49-F238E27FC236}">
                <a16:creationId xmlns:a16="http://schemas.microsoft.com/office/drawing/2014/main" id="{35DF1BD7-3635-5C18-9413-51CB8BFD8A50}"/>
              </a:ext>
            </a:extLst>
          </p:cNvPr>
          <p:cNvSpPr>
            <a:spLocks noGrp="1"/>
          </p:cNvSpPr>
          <p:nvPr>
            <p:ph type="body" idx="1"/>
          </p:nvPr>
        </p:nvSpPr>
        <p:spPr>
          <a:xfrm>
            <a:off x="1600200" y="2823880"/>
            <a:ext cx="8991600" cy="2868707"/>
          </a:xfrm>
        </p:spPr>
        <p:txBody>
          <a:bodyPr>
            <a:normAutofit/>
          </a:bodyPr>
          <a:lstStyle/>
          <a:p>
            <a:r>
              <a:rPr lang="uk-UA" dirty="0"/>
              <a:t>Коригувальна дія, що була визначена (відтермінувати одне, простежити інше...), має сприяти, щоб планові прогнози і фактичні цифри були якщо не ідентичними, то майже однаковими. Відхилення, які не можна виправити і які надалі можуть мати суттєвий вплив на цей та інші бюджети, варто переадресувати на більш високий рівень управління для прийняття рішення і внесення змін щодо порядку дій чи зміни прогнозованих цифр бюджету.</a:t>
            </a:r>
          </a:p>
        </p:txBody>
      </p:sp>
    </p:spTree>
    <p:extLst>
      <p:ext uri="{BB962C8B-B14F-4D97-AF65-F5344CB8AC3E}">
        <p14:creationId xmlns:p14="http://schemas.microsoft.com/office/powerpoint/2010/main" val="2113052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8FA71D-A031-0259-5757-5C3E55E55081}"/>
              </a:ext>
            </a:extLst>
          </p:cNvPr>
          <p:cNvSpPr>
            <a:spLocks noGrp="1"/>
          </p:cNvSpPr>
          <p:nvPr>
            <p:ph type="title"/>
          </p:nvPr>
        </p:nvSpPr>
        <p:spPr>
          <a:xfrm>
            <a:off x="1600200" y="417195"/>
            <a:ext cx="8991600" cy="1645920"/>
          </a:xfrm>
        </p:spPr>
        <p:txBody>
          <a:bodyPr>
            <a:normAutofit fontScale="90000"/>
          </a:bodyPr>
          <a:lstStyle/>
          <a:p>
            <a:r>
              <a:rPr lang="ru-RU" dirty="0"/>
              <a:t>7.2. </a:t>
            </a:r>
            <a:r>
              <a:rPr lang="ru-RU" dirty="0" err="1"/>
              <a:t>Опис</a:t>
            </a:r>
            <a:r>
              <a:rPr lang="ru-RU" dirty="0"/>
              <a:t> </a:t>
            </a:r>
            <a:r>
              <a:rPr lang="ru-RU" dirty="0" err="1"/>
              <a:t>моделі</a:t>
            </a:r>
            <a:r>
              <a:rPr lang="ru-RU" dirty="0"/>
              <a:t> </a:t>
            </a:r>
            <a:r>
              <a:rPr lang="ru-RU" dirty="0" err="1"/>
              <a:t>бізнес-процесу</a:t>
            </a:r>
            <a:r>
              <a:rPr lang="ru-RU" dirty="0"/>
              <a:t> «</a:t>
            </a:r>
            <a:r>
              <a:rPr lang="ru-RU" dirty="0" err="1"/>
              <a:t>Здійснювати</a:t>
            </a:r>
            <a:r>
              <a:rPr lang="ru-RU" dirty="0"/>
              <a:t> </a:t>
            </a:r>
            <a:r>
              <a:rPr lang="ru-RU" dirty="0" err="1"/>
              <a:t>фінансовий</a:t>
            </a:r>
            <a:r>
              <a:rPr lang="ru-RU" dirty="0"/>
              <a:t> </a:t>
            </a:r>
            <a:r>
              <a:rPr lang="ru-RU" dirty="0" err="1"/>
              <a:t>аналіз</a:t>
            </a:r>
            <a:r>
              <a:rPr lang="ru-RU" dirty="0"/>
              <a:t> і </a:t>
            </a:r>
            <a:r>
              <a:rPr lang="ru-RU" dirty="0" err="1"/>
              <a:t>облік</a:t>
            </a:r>
            <a:r>
              <a:rPr lang="ru-RU" dirty="0"/>
              <a:t>»</a:t>
            </a:r>
            <a:endParaRPr lang="uk-UA" dirty="0"/>
          </a:p>
        </p:txBody>
      </p:sp>
      <p:sp>
        <p:nvSpPr>
          <p:cNvPr id="3" name="Текст 2"/>
          <p:cNvSpPr txBox="1">
            <a:spLocks noGrp="1"/>
          </p:cNvSpPr>
          <p:nvPr>
            <p:ph type="body" idx="1"/>
          </p:nvPr>
        </p:nvSpPr>
        <p:spPr>
          <a:xfrm rot="0">
            <a:off x="1600200" y="2227580"/>
            <a:ext cx="8992235" cy="4106545"/>
          </a:xfrm>
          <a:prstGeom prst="rect"/>
        </p:spPr>
        <p:txBody>
          <a:bodyPr wrap="square" lIns="91440" tIns="45720" rIns="91440" bIns="45720" numCol="1" vert="horz" anchor="t" anchorCtr="1">
            <a:normAutofit fontScale="92500" lnSpcReduction="10000"/>
          </a:bodyPr>
          <a:lstStyle/>
          <a:p>
            <a:pPr marL="0" indent="0" latinLnBrk="0">
              <a:buFontTx/>
              <a:buNone/>
            </a:pPr>
            <a:r>
              <a:rPr lang="uk-UA"/>
              <a:t>Для планування діяльності будь-якого об'єкту необхідно зрозуміти складові із яких він складається та які функції покликана виконувати кожна із них. Необхідно виділити структурні підрозділи і одиниці, що здійснюють виробництво, обслуговування виробництва, продажу, управління. На основі цього можна сформувати центри відповідальності і визначити місця виникнення витрат.</a:t>
            </a:r>
            <a:endParaRPr lang="ko-KR" altLang="en-US"/>
          </a:p>
          <a:p>
            <a:pPr marL="0" indent="0" latinLnBrk="0">
              <a:buFontTx/>
              <a:buNone/>
            </a:pPr>
            <a:r>
              <a:rPr lang="uk-UA"/>
              <a:t>Бюджетування здійснюють у розрізі центрів відповідальності. Це дозволяє підвищити керованість процесу досягнення цілей організації, тісніше пов'язати структурні підрозділи і одиниці підприємства у єдиний господарський процес.</a:t>
            </a:r>
            <a:endParaRPr lang="ko-KR" altLang="en-US"/>
          </a:p>
          <a:p>
            <a:pPr marL="0" indent="0" latinLnBrk="0">
              <a:buFontTx/>
              <a:buNone/>
            </a:pPr>
            <a:r>
              <a:rPr lang="uk-UA"/>
              <a:t>Структуризація бізнес-процесів дозволяє провести їх подальший детальний опис. Під описом розуміють визначення переліку тривалості операцій, змісту робіт, умов праці і т.д., що характеризує кожен процес. Виконання даних процедур бажане для всіх бізнес-процесів, але як мінімум це слід зробити для процесів виробництва і продажу. Опис бізнес-процесів також включає перелік характеристик основних машин і устаткування, що задіяні в процесі.</a:t>
            </a:r>
            <a:endParaRPr lang="ko-KR" altLang="en-US"/>
          </a:p>
        </p:txBody>
      </p:sp>
    </p:spTree>
    <p:extLst>
      <p:ext uri="{BB962C8B-B14F-4D97-AF65-F5344CB8AC3E}">
        <p14:creationId xmlns:p14="http://schemas.microsoft.com/office/powerpoint/2010/main" val="35795482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9AA1B5-857B-99C7-C4FE-C0CB34E26CD4}"/>
              </a:ext>
            </a:extLst>
          </p:cNvPr>
          <p:cNvSpPr>
            <a:spLocks noGrp="1"/>
          </p:cNvSpPr>
          <p:nvPr>
            <p:ph type="title"/>
          </p:nvPr>
        </p:nvSpPr>
        <p:spPr>
          <a:xfrm>
            <a:off x="1600200" y="234950"/>
            <a:ext cx="8991600" cy="1645920"/>
          </a:xfrm>
        </p:spPr>
        <p:txBody>
          <a:bodyPr/>
          <a:lstStyle/>
          <a:p>
            <a:r>
              <a:rPr lang="ru-RU" dirty="0"/>
              <a:t>7.1. </a:t>
            </a:r>
            <a:r>
              <a:rPr lang="ru-RU" dirty="0" err="1"/>
              <a:t>Бюджетування</a:t>
            </a:r>
            <a:r>
              <a:rPr lang="ru-RU" dirty="0"/>
              <a:t> як модель </a:t>
            </a:r>
            <a:r>
              <a:rPr lang="ru-RU" dirty="0" err="1"/>
              <a:t>управління</a:t>
            </a:r>
            <a:endParaRPr lang="uk-UA" dirty="0"/>
          </a:p>
        </p:txBody>
      </p:sp>
      <p:sp>
        <p:nvSpPr>
          <p:cNvPr id="3" name="Текст 2"/>
          <p:cNvSpPr txBox="1">
            <a:spLocks noGrp="1"/>
          </p:cNvSpPr>
          <p:nvPr>
            <p:ph type="body" idx="1"/>
          </p:nvPr>
        </p:nvSpPr>
        <p:spPr>
          <a:xfrm rot="0">
            <a:off x="1600200" y="2230120"/>
            <a:ext cx="8992235" cy="3846195"/>
          </a:xfrm>
          <a:prstGeom prst="rect"/>
        </p:spPr>
        <p:txBody>
          <a:bodyPr wrap="square" lIns="91440" tIns="45720" rIns="91440" bIns="45720" numCol="1" vert="horz" anchor="t" anchorCtr="1">
            <a:normAutofit fontScale="77500" lnSpcReduction="10000"/>
          </a:bodyPr>
          <a:lstStyle/>
          <a:p>
            <a:pPr marL="0" indent="0" latinLnBrk="0">
              <a:buFontTx/>
              <a:buNone/>
            </a:pPr>
            <a:r>
              <a:rPr lang="uk-UA"/>
              <a:t>Бюджетне управління або бюджетування (англ. </a:t>
            </a:r>
            <a:r>
              <a:rPr lang="en-US"/>
              <a:t>Budgeting) – </a:t>
            </a:r>
            <a:r>
              <a:rPr lang="uk-UA"/>
              <a:t>це управлінська технологія,</a:t>
            </a:r>
            <a:endParaRPr lang="ko-KR" altLang="en-US"/>
          </a:p>
          <a:p>
            <a:pPr marL="0" indent="0" latinLnBrk="0">
              <a:buFontTx/>
              <a:buNone/>
            </a:pPr>
            <a:r>
              <a:rPr lang="uk-UA"/>
              <a:t>заснована на розподілі відповідальності через фінансову складову діяльності компанії.</a:t>
            </a:r>
            <a:endParaRPr lang="ko-KR" altLang="en-US"/>
          </a:p>
          <a:p>
            <a:pPr marL="0" indent="0" latinLnBrk="0">
              <a:buFontTx/>
              <a:buNone/>
            </a:pPr>
            <a:r>
              <a:rPr lang="uk-UA"/>
              <a:t>Бюджетна структура підприємства — система фінансової планово-звітної документації</a:t>
            </a:r>
            <a:endParaRPr lang="ko-KR" altLang="en-US"/>
          </a:p>
          <a:p>
            <a:pPr marL="0" indent="0" latinLnBrk="0">
              <a:buFontTx/>
              <a:buNone/>
            </a:pPr>
            <a:r>
              <a:rPr lang="uk-UA"/>
              <a:t>(бюджетів) компанії у різних сферах його діяльності, підрозділів, Центрів фінансової</a:t>
            </a:r>
            <a:endParaRPr lang="ko-KR" altLang="en-US"/>
          </a:p>
          <a:p>
            <a:pPr marL="0" indent="0" latinLnBrk="0">
              <a:buFontTx/>
              <a:buNone/>
            </a:pPr>
            <a:r>
              <a:rPr lang="uk-UA"/>
              <a:t>відповідальності (ЦФВ).</a:t>
            </a:r>
            <a:endParaRPr lang="ko-KR" altLang="en-US"/>
          </a:p>
          <a:p>
            <a:pPr marL="0" indent="0" latinLnBrk="0">
              <a:buFontTx/>
              <a:buNone/>
            </a:pPr>
            <a:r>
              <a:rPr lang="uk-UA"/>
              <a:t>Бюджетний комітет — робочий орган, що здійснює загальне керівництво процесом</a:t>
            </a:r>
            <a:endParaRPr lang="ko-KR" altLang="en-US"/>
          </a:p>
          <a:p>
            <a:pPr marL="0" indent="0" latinLnBrk="0">
              <a:buFontTx/>
              <a:buNone/>
            </a:pPr>
            <a:r>
              <a:rPr lang="uk-UA"/>
              <a:t>бюджетування, розробки його методичного забезпечення і регламенту, узагальнення даних</a:t>
            </a:r>
            <a:endParaRPr lang="ko-KR" altLang="en-US"/>
          </a:p>
          <a:p>
            <a:pPr marL="0" indent="0" latinLnBrk="0">
              <a:buFontTx/>
              <a:buNone/>
            </a:pPr>
            <a:r>
              <a:rPr lang="uk-UA"/>
              <a:t>окремих бюджетів, підготовки спільно із відповідними функціональними підрозділами</a:t>
            </a:r>
            <a:endParaRPr lang="ko-KR" altLang="en-US"/>
          </a:p>
          <a:p>
            <a:pPr marL="0" indent="0" latinLnBrk="0">
              <a:buFontTx/>
              <a:buNone/>
            </a:pPr>
            <a:r>
              <a:rPr lang="uk-UA"/>
              <a:t>проектиів бюджетів і зведеного бюджету і надання його на затвердження керівництву.</a:t>
            </a:r>
            <a:endParaRPr lang="ko-KR" altLang="en-US"/>
          </a:p>
          <a:p>
            <a:pPr marL="0" indent="0" latinLnBrk="0">
              <a:buFontTx/>
              <a:buNone/>
            </a:pPr>
            <a:r>
              <a:rPr lang="uk-UA"/>
              <a:t>Бюджетний комітет є основою організаційного забезпечення процесу бюджетування.</a:t>
            </a:r>
            <a:endParaRPr lang="ko-KR" altLang="en-US"/>
          </a:p>
        </p:txBody>
      </p:sp>
    </p:spTree>
    <p:extLst>
      <p:ext uri="{BB962C8B-B14F-4D97-AF65-F5344CB8AC3E}">
        <p14:creationId xmlns:p14="http://schemas.microsoft.com/office/powerpoint/2010/main" val="1258517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A796DB-B196-9B33-5F34-84D4A70029E3}"/>
              </a:ext>
            </a:extLst>
          </p:cNvPr>
          <p:cNvSpPr>
            <a:spLocks noGrp="1"/>
          </p:cNvSpPr>
          <p:nvPr>
            <p:ph type="title"/>
          </p:nvPr>
        </p:nvSpPr>
        <p:spPr>
          <a:xfrm>
            <a:off x="1145241" y="321671"/>
            <a:ext cx="9901518" cy="2445911"/>
          </a:xfrm>
        </p:spPr>
        <p:txBody>
          <a:bodyPr>
            <a:normAutofit fontScale="90000"/>
          </a:bodyPr>
          <a:lstStyle/>
          <a:p>
            <a:r>
              <a:rPr lang="uk-UA" dirty="0"/>
              <a:t>Процес «Здійснювати фінансовий аналіз та облік» можна описати сукупністю із шести</a:t>
            </a:r>
            <a:br>
              <a:rPr lang="uk-UA" dirty="0"/>
            </a:br>
            <a:r>
              <a:rPr lang="uk-UA" dirty="0"/>
              <a:t>під-процесів, кожен із яких містить в собі наступні сукупності робіт:</a:t>
            </a:r>
          </a:p>
        </p:txBody>
      </p:sp>
      <p:sp>
        <p:nvSpPr>
          <p:cNvPr id="3" name="Текст 2">
            <a:extLst>
              <a:ext uri="{FF2B5EF4-FFF2-40B4-BE49-F238E27FC236}">
                <a16:creationId xmlns:a16="http://schemas.microsoft.com/office/drawing/2014/main" id="{3C2433C0-AEAE-1056-CE3B-AF9433E9F62A}"/>
              </a:ext>
            </a:extLst>
          </p:cNvPr>
          <p:cNvSpPr>
            <a:spLocks noGrp="1"/>
          </p:cNvSpPr>
          <p:nvPr>
            <p:ph type="body" idx="1"/>
          </p:nvPr>
        </p:nvSpPr>
        <p:spPr>
          <a:xfrm>
            <a:off x="591671" y="3214590"/>
            <a:ext cx="4260477" cy="3094693"/>
          </a:xfrm>
        </p:spPr>
        <p:txBody>
          <a:bodyPr/>
          <a:lstStyle/>
          <a:p>
            <a:r>
              <a:rPr lang="ru-RU" dirty="0"/>
              <a:t>1. </a:t>
            </a:r>
            <a:r>
              <a:rPr lang="ru-RU" dirty="0" err="1"/>
              <a:t>Управляти</a:t>
            </a:r>
            <a:r>
              <a:rPr lang="ru-RU" dirty="0"/>
              <a:t> </a:t>
            </a:r>
            <a:r>
              <a:rPr lang="ru-RU" dirty="0" err="1"/>
              <a:t>фінансовими</a:t>
            </a:r>
            <a:r>
              <a:rPr lang="ru-RU" dirty="0"/>
              <a:t> ресурсами</a:t>
            </a:r>
          </a:p>
          <a:p>
            <a:r>
              <a:rPr lang="ru-RU" dirty="0"/>
              <a:t>o </a:t>
            </a:r>
            <a:r>
              <a:rPr lang="ru-RU" dirty="0" err="1"/>
              <a:t>розробляти</a:t>
            </a:r>
            <a:r>
              <a:rPr lang="ru-RU" dirty="0"/>
              <a:t> </a:t>
            </a:r>
            <a:r>
              <a:rPr lang="ru-RU" dirty="0" err="1"/>
              <a:t>бюджети</a:t>
            </a:r>
            <a:r>
              <a:rPr lang="ru-RU" dirty="0"/>
              <a:t>;</a:t>
            </a:r>
          </a:p>
          <a:p>
            <a:r>
              <a:rPr lang="ru-RU" dirty="0"/>
              <a:t>o </a:t>
            </a:r>
            <a:r>
              <a:rPr lang="ru-RU" dirty="0" err="1"/>
              <a:t>управляти</a:t>
            </a:r>
            <a:r>
              <a:rPr lang="ru-RU" dirty="0"/>
              <a:t> </a:t>
            </a:r>
            <a:r>
              <a:rPr lang="ru-RU" dirty="0" err="1"/>
              <a:t>розподілом</a:t>
            </a:r>
            <a:r>
              <a:rPr lang="ru-RU" dirty="0"/>
              <a:t> </a:t>
            </a:r>
            <a:r>
              <a:rPr lang="ru-RU" dirty="0" err="1"/>
              <a:t>ресурсів</a:t>
            </a:r>
            <a:r>
              <a:rPr lang="ru-RU" dirty="0"/>
              <a:t>;</a:t>
            </a:r>
          </a:p>
          <a:p>
            <a:r>
              <a:rPr lang="ru-RU" dirty="0"/>
              <a:t>o </a:t>
            </a:r>
            <a:r>
              <a:rPr lang="ru-RU" dirty="0" err="1"/>
              <a:t>визначати</a:t>
            </a:r>
            <a:r>
              <a:rPr lang="ru-RU" dirty="0"/>
              <a:t> структуру </a:t>
            </a:r>
            <a:r>
              <a:rPr lang="ru-RU" dirty="0" err="1"/>
              <a:t>капіталу</a:t>
            </a:r>
            <a:r>
              <a:rPr lang="ru-RU" dirty="0"/>
              <a:t>;</a:t>
            </a:r>
          </a:p>
          <a:p>
            <a:r>
              <a:rPr lang="ru-RU" dirty="0"/>
              <a:t>o </a:t>
            </a:r>
            <a:r>
              <a:rPr lang="ru-RU" dirty="0" err="1"/>
              <a:t>управляти</a:t>
            </a:r>
            <a:r>
              <a:rPr lang="ru-RU" dirty="0"/>
              <a:t> потоками </a:t>
            </a:r>
            <a:r>
              <a:rPr lang="ru-RU" dirty="0" err="1"/>
              <a:t>коштів</a:t>
            </a:r>
            <a:r>
              <a:rPr lang="ru-RU" dirty="0"/>
              <a:t>;</a:t>
            </a:r>
          </a:p>
          <a:p>
            <a:r>
              <a:rPr lang="ru-RU" dirty="0"/>
              <a:t>o </a:t>
            </a:r>
            <a:r>
              <a:rPr lang="ru-RU" dirty="0" err="1"/>
              <a:t>управляти</a:t>
            </a:r>
            <a:r>
              <a:rPr lang="ru-RU" dirty="0"/>
              <a:t> </a:t>
            </a:r>
            <a:r>
              <a:rPr lang="ru-RU" dirty="0" err="1"/>
              <a:t>фінансовими</a:t>
            </a:r>
            <a:r>
              <a:rPr lang="ru-RU" dirty="0"/>
              <a:t> </a:t>
            </a:r>
            <a:r>
              <a:rPr lang="ru-RU" dirty="0" err="1"/>
              <a:t>ризиками</a:t>
            </a:r>
            <a:r>
              <a:rPr lang="ru-RU" dirty="0"/>
              <a:t>.</a:t>
            </a:r>
            <a:endParaRPr lang="uk-UA" dirty="0"/>
          </a:p>
        </p:txBody>
      </p:sp>
      <p:sp>
        <p:nvSpPr>
          <p:cNvPr id="4" name="Текст 2">
            <a:extLst>
              <a:ext uri="{FF2B5EF4-FFF2-40B4-BE49-F238E27FC236}">
                <a16:creationId xmlns:a16="http://schemas.microsoft.com/office/drawing/2014/main" id="{BE027E3A-FC92-611F-5EF7-4270378BF023}"/>
              </a:ext>
            </a:extLst>
          </p:cNvPr>
          <p:cNvSpPr txBox="1">
            <a:spLocks/>
          </p:cNvSpPr>
          <p:nvPr/>
        </p:nvSpPr>
        <p:spPr>
          <a:xfrm>
            <a:off x="5764306" y="3214590"/>
            <a:ext cx="5836023" cy="3094693"/>
          </a:xfrm>
          <a:prstGeom prst="rect">
            <a:avLst/>
          </a:prstGeom>
        </p:spPr>
        <p:txBody>
          <a:bodyPr vert="horz" lIns="91440" tIns="45720" rIns="91440" bIns="45720" rtlCol="0" anchor="t" anchorCtr="1">
            <a:normAutofit fontScale="85000" lnSpcReduction="10000"/>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tint val="75000"/>
                  </a:schemeClr>
                </a:solidFill>
                <a:latin typeface="+mn-lt"/>
                <a:ea typeface="+mn-ea"/>
                <a:cs typeface="+mn-cs"/>
              </a:defRPr>
            </a:lvl8pPr>
            <a:lvl9pPr marL="3657600" indent="0" algn="l"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tint val="75000"/>
                  </a:schemeClr>
                </a:solidFill>
                <a:latin typeface="+mn-lt"/>
                <a:ea typeface="+mn-ea"/>
                <a:cs typeface="+mn-cs"/>
              </a:defRPr>
            </a:lvl9pPr>
          </a:lstStyle>
          <a:p>
            <a:r>
              <a:rPr lang="ru-RU" dirty="0"/>
              <a:t>2. </a:t>
            </a:r>
            <a:r>
              <a:rPr lang="ru-RU" dirty="0" err="1"/>
              <a:t>Здійснювати</a:t>
            </a:r>
            <a:r>
              <a:rPr lang="ru-RU" dirty="0"/>
              <a:t> </a:t>
            </a:r>
            <a:r>
              <a:rPr lang="ru-RU" dirty="0" err="1"/>
              <a:t>фінансові</a:t>
            </a:r>
            <a:r>
              <a:rPr lang="ru-RU" dirty="0"/>
              <a:t> та </a:t>
            </a:r>
            <a:r>
              <a:rPr lang="ru-RU" dirty="0" err="1"/>
              <a:t>облікові</a:t>
            </a:r>
            <a:r>
              <a:rPr lang="ru-RU" dirty="0"/>
              <a:t> </a:t>
            </a:r>
            <a:r>
              <a:rPr lang="ru-RU" dirty="0" err="1"/>
              <a:t>операції</a:t>
            </a:r>
            <a:r>
              <a:rPr lang="ru-RU" dirty="0"/>
              <a:t> (</a:t>
            </a:r>
            <a:r>
              <a:rPr lang="ru-RU" dirty="0" err="1"/>
              <a:t>транзакції</a:t>
            </a:r>
            <a:r>
              <a:rPr lang="ru-RU" dirty="0"/>
              <a:t>)</a:t>
            </a:r>
          </a:p>
          <a:p>
            <a:r>
              <a:rPr lang="en-US" dirty="0"/>
              <a:t>o </a:t>
            </a:r>
            <a:r>
              <a:rPr lang="ru-RU" dirty="0" err="1"/>
              <a:t>працювати</a:t>
            </a:r>
            <a:r>
              <a:rPr lang="ru-RU" dirty="0"/>
              <a:t> </a:t>
            </a:r>
            <a:r>
              <a:rPr lang="ru-RU" dirty="0" err="1"/>
              <a:t>із</a:t>
            </a:r>
            <a:r>
              <a:rPr lang="ru-RU" dirty="0"/>
              <a:t> </a:t>
            </a:r>
            <a:r>
              <a:rPr lang="ru-RU" dirty="0" err="1"/>
              <a:t>дебіторською</a:t>
            </a:r>
            <a:r>
              <a:rPr lang="ru-RU" dirty="0"/>
              <a:t> </a:t>
            </a:r>
            <a:r>
              <a:rPr lang="ru-RU" dirty="0" err="1"/>
              <a:t>заборгованістю</a:t>
            </a:r>
            <a:r>
              <a:rPr lang="ru-RU" dirty="0"/>
              <a:t>;</a:t>
            </a:r>
          </a:p>
          <a:p>
            <a:r>
              <a:rPr lang="en-US" dirty="0"/>
              <a:t>o </a:t>
            </a:r>
            <a:r>
              <a:rPr lang="ru-RU" dirty="0" err="1"/>
              <a:t>здійснювати</a:t>
            </a:r>
            <a:r>
              <a:rPr lang="ru-RU" dirty="0"/>
              <a:t> оплату </a:t>
            </a:r>
            <a:r>
              <a:rPr lang="ru-RU" dirty="0" err="1"/>
              <a:t>праці</a:t>
            </a:r>
            <a:r>
              <a:rPr lang="ru-RU" dirty="0"/>
              <a:t> персоналу;</a:t>
            </a:r>
          </a:p>
          <a:p>
            <a:r>
              <a:rPr lang="en-US" dirty="0"/>
              <a:t>o </a:t>
            </a:r>
            <a:r>
              <a:rPr lang="ru-RU" dirty="0" err="1"/>
              <a:t>управляти</a:t>
            </a:r>
            <a:r>
              <a:rPr lang="ru-RU" dirty="0"/>
              <a:t> </a:t>
            </a:r>
            <a:r>
              <a:rPr lang="ru-RU" dirty="0" err="1"/>
              <a:t>кредиторською</a:t>
            </a:r>
            <a:r>
              <a:rPr lang="ru-RU" dirty="0"/>
              <a:t> </a:t>
            </a:r>
            <a:r>
              <a:rPr lang="ru-RU" dirty="0" err="1"/>
              <a:t>заборгованістю</a:t>
            </a:r>
            <a:r>
              <a:rPr lang="ru-RU" dirty="0"/>
              <a:t> та кредитами;</a:t>
            </a:r>
          </a:p>
          <a:p>
            <a:r>
              <a:rPr lang="en-US" dirty="0"/>
              <a:t>o </a:t>
            </a:r>
            <a:r>
              <a:rPr lang="ru-RU" dirty="0"/>
              <a:t>вести </a:t>
            </a:r>
            <a:r>
              <a:rPr lang="ru-RU" dirty="0" err="1"/>
              <a:t>документований</a:t>
            </a:r>
            <a:r>
              <a:rPr lang="ru-RU" dirty="0"/>
              <a:t> </a:t>
            </a:r>
            <a:r>
              <a:rPr lang="ru-RU" dirty="0" err="1"/>
              <a:t>чи</a:t>
            </a:r>
            <a:r>
              <a:rPr lang="ru-RU" dirty="0"/>
              <a:t> </a:t>
            </a:r>
            <a:r>
              <a:rPr lang="ru-RU" dirty="0" err="1"/>
              <a:t>електронний</a:t>
            </a:r>
            <a:r>
              <a:rPr lang="ru-RU" dirty="0"/>
              <a:t> </a:t>
            </a:r>
            <a:r>
              <a:rPr lang="ru-RU" dirty="0" err="1"/>
              <a:t>бухгалтерський</a:t>
            </a:r>
            <a:r>
              <a:rPr lang="ru-RU" dirty="0"/>
              <a:t> </a:t>
            </a:r>
            <a:r>
              <a:rPr lang="ru-RU" dirty="0" err="1"/>
              <a:t>облік</a:t>
            </a:r>
            <a:r>
              <a:rPr lang="ru-RU" dirty="0"/>
              <a:t>;</a:t>
            </a:r>
          </a:p>
          <a:p>
            <a:r>
              <a:rPr lang="en-US" dirty="0"/>
              <a:t>o </a:t>
            </a:r>
            <a:r>
              <a:rPr lang="ru-RU" dirty="0" err="1"/>
              <a:t>виплачувати</a:t>
            </a:r>
            <a:r>
              <a:rPr lang="ru-RU" dirty="0"/>
              <a:t> </a:t>
            </a:r>
            <a:r>
              <a:rPr lang="ru-RU" dirty="0" err="1"/>
              <a:t>премії</a:t>
            </a:r>
            <a:r>
              <a:rPr lang="ru-RU" dirty="0"/>
              <a:t> і </a:t>
            </a:r>
            <a:r>
              <a:rPr lang="ru-RU" dirty="0" err="1"/>
              <a:t>допомоги</a:t>
            </a:r>
            <a:r>
              <a:rPr lang="ru-RU" dirty="0"/>
              <a:t>;</a:t>
            </a:r>
          </a:p>
          <a:p>
            <a:r>
              <a:rPr lang="en-US" dirty="0"/>
              <a:t>o </a:t>
            </a:r>
            <a:r>
              <a:rPr lang="ru-RU" dirty="0" err="1"/>
              <a:t>управляти</a:t>
            </a:r>
            <a:r>
              <a:rPr lang="ru-RU" dirty="0"/>
              <a:t> </a:t>
            </a:r>
            <a:r>
              <a:rPr lang="ru-RU" dirty="0" err="1"/>
              <a:t>загальногосподарськими</a:t>
            </a:r>
            <a:r>
              <a:rPr lang="ru-RU" dirty="0"/>
              <a:t> і </a:t>
            </a:r>
            <a:r>
              <a:rPr lang="ru-RU" dirty="0" err="1"/>
              <a:t>представницькими</a:t>
            </a:r>
            <a:r>
              <a:rPr lang="ru-RU" dirty="0"/>
              <a:t> </a:t>
            </a:r>
            <a:r>
              <a:rPr lang="ru-RU" dirty="0" err="1"/>
              <a:t>витратами</a:t>
            </a:r>
            <a:r>
              <a:rPr lang="ru-RU" dirty="0"/>
              <a:t>.</a:t>
            </a:r>
            <a:endParaRPr lang="uk-UA" dirty="0"/>
          </a:p>
        </p:txBody>
      </p:sp>
    </p:spTree>
    <p:extLst>
      <p:ext uri="{BB962C8B-B14F-4D97-AF65-F5344CB8AC3E}">
        <p14:creationId xmlns:p14="http://schemas.microsoft.com/office/powerpoint/2010/main" val="914771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239B1869-7486-2E14-222F-8639460044F2}"/>
              </a:ext>
            </a:extLst>
          </p:cNvPr>
          <p:cNvSpPr>
            <a:spLocks noGrp="1"/>
          </p:cNvSpPr>
          <p:nvPr>
            <p:ph type="body" idx="1"/>
          </p:nvPr>
        </p:nvSpPr>
        <p:spPr>
          <a:xfrm>
            <a:off x="2913529" y="349623"/>
            <a:ext cx="8501724" cy="6382870"/>
          </a:xfrm>
        </p:spPr>
        <p:txBody>
          <a:bodyPr>
            <a:normAutofit fontScale="92500" lnSpcReduction="10000"/>
          </a:bodyPr>
          <a:lstStyle/>
          <a:p>
            <a:r>
              <a:rPr lang="uk-UA" dirty="0"/>
              <a:t>3. Формувати звіти</a:t>
            </a:r>
          </a:p>
          <a:p>
            <a:r>
              <a:rPr lang="en-US" dirty="0"/>
              <a:t>o </a:t>
            </a:r>
            <a:r>
              <a:rPr lang="uk-UA" dirty="0"/>
              <a:t>забезпечувати зовнішньою фінансовою інформацією;</a:t>
            </a:r>
          </a:p>
          <a:p>
            <a:r>
              <a:rPr lang="en-US" dirty="0"/>
              <a:t>o </a:t>
            </a:r>
            <a:r>
              <a:rPr lang="uk-UA" dirty="0"/>
              <a:t>забезпечувати внутрішньою фінансовою інформацією.</a:t>
            </a:r>
          </a:p>
          <a:p>
            <a:r>
              <a:rPr lang="uk-UA" dirty="0"/>
              <a:t>4. Проводити внутрішній аудит</a:t>
            </a:r>
          </a:p>
          <a:p>
            <a:r>
              <a:rPr lang="uk-UA" dirty="0"/>
              <a:t>5. Управляти податками</a:t>
            </a:r>
          </a:p>
          <a:p>
            <a:r>
              <a:rPr lang="en-US" dirty="0"/>
              <a:t>o </a:t>
            </a:r>
            <a:r>
              <a:rPr lang="uk-UA" dirty="0"/>
              <a:t>забезпечувати відповідність податкового обліку </a:t>
            </a:r>
            <a:r>
              <a:rPr lang="uk-UA" dirty="0" err="1"/>
              <a:t>діяючому</a:t>
            </a:r>
            <a:r>
              <a:rPr lang="uk-UA" dirty="0"/>
              <a:t> законодавству;</a:t>
            </a:r>
          </a:p>
          <a:p>
            <a:r>
              <a:rPr lang="en-US" dirty="0"/>
              <a:t>o </a:t>
            </a:r>
            <a:r>
              <a:rPr lang="uk-UA" dirty="0"/>
              <a:t>планувати податкову стратегію;</a:t>
            </a:r>
          </a:p>
          <a:p>
            <a:r>
              <a:rPr lang="en-US" dirty="0"/>
              <a:t>o </a:t>
            </a:r>
            <a:r>
              <a:rPr lang="uk-UA" dirty="0"/>
              <a:t>вибирати ефектні правові моделі господарської діяльності;</a:t>
            </a:r>
          </a:p>
          <a:p>
            <a:r>
              <a:rPr lang="en-US" dirty="0"/>
              <a:t>o </a:t>
            </a:r>
            <a:r>
              <a:rPr lang="uk-UA" dirty="0"/>
              <a:t>управляти податковими конфліктами;</a:t>
            </a:r>
          </a:p>
          <a:p>
            <a:r>
              <a:rPr lang="en-US" dirty="0"/>
              <a:t>o </a:t>
            </a:r>
            <a:r>
              <a:rPr lang="uk-UA" dirty="0"/>
              <a:t>інформувати менеджмент компанії про податки;</a:t>
            </a:r>
          </a:p>
          <a:p>
            <a:r>
              <a:rPr lang="en-US" dirty="0"/>
              <a:t>o </a:t>
            </a:r>
            <a:r>
              <a:rPr lang="uk-UA" dirty="0"/>
              <a:t>адмініструвати податкові платежі;</a:t>
            </a:r>
          </a:p>
          <a:p>
            <a:r>
              <a:rPr lang="uk-UA" dirty="0"/>
              <a:t>6. Управляти матеріальними ресурсами</a:t>
            </a:r>
          </a:p>
          <a:p>
            <a:r>
              <a:rPr lang="en-US" dirty="0"/>
              <a:t>o </a:t>
            </a:r>
            <a:r>
              <a:rPr lang="uk-UA" dirty="0"/>
              <a:t>управляти плануванням капіталу;</a:t>
            </a:r>
          </a:p>
          <a:p>
            <a:r>
              <a:rPr lang="en-US" dirty="0"/>
              <a:t>o </a:t>
            </a:r>
            <a:r>
              <a:rPr lang="uk-UA" dirty="0"/>
              <a:t>купувати і продавати основні засоби;</a:t>
            </a:r>
          </a:p>
          <a:p>
            <a:r>
              <a:rPr lang="en-US" dirty="0"/>
              <a:t>o </a:t>
            </a:r>
            <a:r>
              <a:rPr lang="uk-UA" dirty="0"/>
              <a:t>управляти обладнанням;</a:t>
            </a:r>
          </a:p>
          <a:p>
            <a:r>
              <a:rPr lang="en-US" dirty="0"/>
              <a:t>o </a:t>
            </a:r>
            <a:r>
              <a:rPr lang="uk-UA" dirty="0"/>
              <a:t>управляти матеріальним ризиками.</a:t>
            </a:r>
          </a:p>
        </p:txBody>
      </p:sp>
    </p:spTree>
    <p:extLst>
      <p:ext uri="{BB962C8B-B14F-4D97-AF65-F5344CB8AC3E}">
        <p14:creationId xmlns:p14="http://schemas.microsoft.com/office/powerpoint/2010/main" val="3721343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239B1869-7486-2E14-222F-8639460044F2}"/>
              </a:ext>
            </a:extLst>
          </p:cNvPr>
          <p:cNvSpPr>
            <a:spLocks noGrp="1"/>
          </p:cNvSpPr>
          <p:nvPr>
            <p:ph type="body" idx="1"/>
          </p:nvPr>
        </p:nvSpPr>
        <p:spPr>
          <a:xfrm>
            <a:off x="2057399" y="1775010"/>
            <a:ext cx="8077201" cy="3630706"/>
          </a:xfrm>
        </p:spPr>
        <p:txBody>
          <a:bodyPr>
            <a:normAutofit/>
          </a:bodyPr>
          <a:lstStyle/>
          <a:p>
            <a:r>
              <a:rPr lang="uk-UA" dirty="0"/>
              <a:t>У кожному випадку сукупність бізнес-процесів та їх зміст носять індивідуальний характер та залежать від цілей, структури, галузі діяльності компанії.</a:t>
            </a:r>
          </a:p>
          <a:p>
            <a:r>
              <a:rPr lang="uk-UA" dirty="0"/>
              <a:t>Розглянемо можливість бюджетування діяльністю торгово-комерційного підприємства (рис.7.3), структура якого побудована за рівнями ієрархічного управління. Даний підхід до побудови управління компанією має функціональний характер. Відсутність </a:t>
            </a:r>
            <a:r>
              <a:rPr lang="uk-UA" dirty="0" err="1"/>
              <a:t>зв’язків</a:t>
            </a:r>
            <a:r>
              <a:rPr lang="uk-UA" dirty="0"/>
              <a:t> між рівнями управління ускладнює комплексне оперативне управлінське втручання у зміст діяльності компанії шляхом коригування бюджетів.</a:t>
            </a:r>
          </a:p>
        </p:txBody>
      </p:sp>
    </p:spTree>
    <p:extLst>
      <p:ext uri="{BB962C8B-B14F-4D97-AF65-F5344CB8AC3E}">
        <p14:creationId xmlns:p14="http://schemas.microsoft.com/office/powerpoint/2010/main" val="555855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A592667-EA34-66DF-91E1-EF2BE3FAD65E}"/>
              </a:ext>
            </a:extLst>
          </p:cNvPr>
          <p:cNvPicPr>
            <a:picLocks noChangeAspect="1"/>
          </p:cNvPicPr>
          <p:nvPr/>
        </p:nvPicPr>
        <p:blipFill>
          <a:blip r:embed="rId2"/>
          <a:stretch>
            <a:fillRect/>
          </a:stretch>
        </p:blipFill>
        <p:spPr>
          <a:xfrm>
            <a:off x="1727071" y="0"/>
            <a:ext cx="8737858" cy="6858000"/>
          </a:xfrm>
          <a:prstGeom prst="rect">
            <a:avLst/>
          </a:prstGeom>
        </p:spPr>
      </p:pic>
    </p:spTree>
    <p:extLst>
      <p:ext uri="{BB962C8B-B14F-4D97-AF65-F5344CB8AC3E}">
        <p14:creationId xmlns:p14="http://schemas.microsoft.com/office/powerpoint/2010/main" val="486061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7ED49A6D-AC69-452D-04AE-35DEA6B2D400}"/>
              </a:ext>
            </a:extLst>
          </p:cNvPr>
          <p:cNvSpPr>
            <a:spLocks noGrp="1"/>
          </p:cNvSpPr>
          <p:nvPr>
            <p:ph type="body" idx="1"/>
          </p:nvPr>
        </p:nvSpPr>
        <p:spPr>
          <a:xfrm>
            <a:off x="1515035" y="457200"/>
            <a:ext cx="9152965" cy="6096000"/>
          </a:xfrm>
        </p:spPr>
        <p:txBody>
          <a:bodyPr>
            <a:normAutofit/>
          </a:bodyPr>
          <a:lstStyle/>
          <a:p>
            <a:r>
              <a:rPr lang="uk-UA" dirty="0"/>
              <a:t>Запропонуємо впровадження моделі бюджетування на основі процесної моделі управління цією компанією (рис. 7.4). Бізнес-процеси «управляти постачальниками», «управляти асортиментом», «управляти збереженням товару», «управляти </a:t>
            </a:r>
            <a:r>
              <a:rPr lang="uk-UA" dirty="0" err="1"/>
              <a:t>платежами</a:t>
            </a:r>
            <a:r>
              <a:rPr lang="uk-UA" dirty="0"/>
              <a:t>», «управляти обслуговуванням і забезпеченням клієнтів» зв’язані у взаємоузгоджений за змістом і послідовністю ланцюжок.</a:t>
            </a:r>
          </a:p>
          <a:p>
            <a:r>
              <a:rPr lang="uk-UA" dirty="0"/>
              <a:t>Регламентований відбір даних про стан їх протікання дозволяє отримати об’єктивну інформацію про функціонування системи в цілому, приймати коригуючі і попереджуючі управлінські рішення щодо покращення функціонування системи в цілому. У процесі планування бюджетів необхідно враховувати велике число показників, а головне, їх взаємозв'язок. Практично люба зміна окремого показника у ланцюжку </a:t>
            </a:r>
            <a:r>
              <a:rPr lang="uk-UA" dirty="0" err="1"/>
              <a:t>взаємозалежностей</a:t>
            </a:r>
            <a:r>
              <a:rPr lang="uk-UA" dirty="0"/>
              <a:t> відображається зміною інших показників. Ручна розробка багатоваріантного бюджету є практично неможлива.</a:t>
            </a:r>
          </a:p>
          <a:p>
            <a:r>
              <a:rPr lang="uk-UA" dirty="0"/>
              <a:t>Важливим моментом управління є автоматизація аналізу виконання бюджету</a:t>
            </a:r>
            <a:r>
              <a:rPr lang="uk-UA"/>
              <a:t>, зокрема інтеграція </a:t>
            </a:r>
            <a:r>
              <a:rPr lang="uk-UA" dirty="0"/>
              <a:t>програмного продукту для бюджетування із програмою </a:t>
            </a:r>
            <a:r>
              <a:rPr lang="uk-UA"/>
              <a:t>ведення бухгалтерського обліку</a:t>
            </a:r>
            <a:r>
              <a:rPr lang="uk-UA" dirty="0"/>
              <a:t>. Прикладами таких програм є вітчизняні продукти «1С Бухгалтерія», «Парус» та інші.</a:t>
            </a:r>
          </a:p>
        </p:txBody>
      </p:sp>
    </p:spTree>
    <p:extLst>
      <p:ext uri="{BB962C8B-B14F-4D97-AF65-F5344CB8AC3E}">
        <p14:creationId xmlns:p14="http://schemas.microsoft.com/office/powerpoint/2010/main" val="2719055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Admin/AppData/Roaming/PolarisOffice9/ETemp/10916_18647616/fImage25890614741.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619125" y="168910"/>
            <a:ext cx="10962640" cy="650176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ph type="title"/>
          </p:nvPr>
        </p:nvSpPr>
        <p:spPr bwMode="blackWhite">
          <a:xfrm rot="0">
            <a:off x="1468755" y="183515"/>
            <a:ext cx="8992235" cy="1646555"/>
          </a:xfrm>
          <a:prstGeom prst="rect"/>
          <a:solidFill>
            <a:srgbClr val="FFFFFF"/>
          </a:solidFill>
          <a:ln w="38100" cap="flat" cmpd="sng">
            <a:solidFill>
              <a:srgbClr val="404040">
                <a:alpha val="100000"/>
              </a:srgbClr>
            </a:solidFill>
            <a:prstDash val="solid"/>
          </a:ln>
        </p:spPr>
        <p:txBody>
          <a:bodyPr wrap="square" lIns="274320" tIns="182880" rIns="274320" bIns="182880" numCol="1" vert="horz" anchor="ctr" anchorCtr="1">
            <a:normAutofit fontScale="100000" lnSpcReduction="0"/>
          </a:bodyPr>
          <a:lstStyle>
            <a:lvl1pPr marL="0" indent="0" latinLnBrk="0">
              <a:buFontTx/>
              <a:buNone/>
              <a:defRPr lang="en-GB" altLang="en-US" sz="3800">
                <a:solidFill>
                  <a:srgbClr val="262626"/>
                </a:solidFill>
              </a:defRPr>
            </a:lvl1pPr>
          </a:lstStyle>
          <a:p>
            <a:pPr marL="0" indent="0" rtl="0"/>
            <a:r>
              <a:rPr lang="ru-RU" sz="3800" cap="all" spc="200">
                <a:latin typeface="Gill Sans MT" charset="0"/>
                <a:ea typeface="Segoe UI" charset="0"/>
                <a:cs typeface="+mj-cs"/>
              </a:rPr>
              <a:t>Табличні форми бюджетів </a:t>
            </a:r>
            <a:endParaRPr lang="ko-KR" altLang="en-US"/>
          </a:p>
        </p:txBody>
      </p:sp>
      <p:sp>
        <p:nvSpPr>
          <p:cNvPr id="3" name="Text Placeholder 2"/>
          <p:cNvSpPr txBox="1">
            <a:spLocks/>
          </p:cNvSpPr>
          <p:nvPr>
            <p:ph type="body" idx="1"/>
          </p:nvPr>
        </p:nvSpPr>
        <p:spPr>
          <a:xfrm rot="0">
            <a:off x="141605" y="1992630"/>
            <a:ext cx="5410200" cy="1265555"/>
          </a:xfrm>
          <a:prstGeom prst="rect"/>
        </p:spPr>
        <p:txBody>
          <a:bodyPr wrap="square" lIns="91440" tIns="45720" rIns="91440" bIns="45720" numCol="1" vert="horz" anchor="t" anchorCtr="1">
            <a:normAutofit fontScale="92500" lnSpcReduction="20000"/>
          </a:bodyPr>
          <a:lstStyle>
            <a:lvl1pPr marL="0" indent="0" latinLnBrk="0">
              <a:buFontTx/>
              <a:buNone/>
              <a:defRPr lang="en-GB" altLang="en-US" sz="2000">
                <a:solidFill>
                  <a:schemeClr val="tx1"/>
                </a:solidFill>
              </a:defRPr>
            </a:lvl1pPr>
            <a:lvl2pPr marL="457200" indent="0" latinLnBrk="0" lvl="1">
              <a:buFontTx/>
              <a:buNone/>
              <a:defRPr lang="en-GB" altLang="en-US" sz="2000">
                <a:solidFill>
                  <a:schemeClr val="tx1">
                    <a:tint val="75000"/>
                  </a:schemeClr>
                </a:solidFill>
              </a:defRPr>
            </a:lvl2pPr>
            <a:lvl3pPr marL="914400" indent="0" latinLnBrk="0" lvl="2">
              <a:buFontTx/>
              <a:buNone/>
              <a:defRPr lang="en-GB" altLang="en-US" sz="1800">
                <a:solidFill>
                  <a:schemeClr val="tx1">
                    <a:tint val="75000"/>
                  </a:schemeClr>
                </a:solidFill>
              </a:defRPr>
            </a:lvl3pPr>
            <a:lvl4pPr marL="1371600" indent="0" latinLnBrk="0" lvl="3">
              <a:buFontTx/>
              <a:buNone/>
              <a:defRPr lang="en-GB" altLang="en-US" sz="1600">
                <a:solidFill>
                  <a:schemeClr val="tx1">
                    <a:tint val="75000"/>
                  </a:schemeClr>
                </a:solidFill>
              </a:defRPr>
            </a:lvl4pPr>
            <a:lvl5pPr marL="1828800" indent="0" latinLnBrk="0" lvl="4">
              <a:buFontTx/>
              <a:buNone/>
              <a:defRPr lang="en-GB" altLang="en-US" sz="1600">
                <a:solidFill>
                  <a:schemeClr val="tx1">
                    <a:tint val="75000"/>
                  </a:schemeClr>
                </a:solidFill>
              </a:defRPr>
            </a:lvl5pPr>
            <a:lvl6pPr marL="2286000" indent="0" latinLnBrk="0" lvl="5">
              <a:buFontTx/>
              <a:buNone/>
              <a:defRPr lang="en-GB" altLang="en-US" sz="1600">
                <a:solidFill>
                  <a:schemeClr val="tx1">
                    <a:tint val="75000"/>
                  </a:schemeClr>
                </a:solidFill>
              </a:defRPr>
            </a:lvl6pPr>
            <a:lvl7pPr marL="2743200" indent="0" latinLnBrk="0" lvl="6">
              <a:buFontTx/>
              <a:buNone/>
              <a:defRPr lang="en-GB" altLang="en-US" sz="1600">
                <a:solidFill>
                  <a:schemeClr val="tx1">
                    <a:tint val="75000"/>
                  </a:schemeClr>
                </a:solidFill>
              </a:defRPr>
            </a:lvl7pPr>
            <a:lvl8pPr marL="3200400" indent="0" latinLnBrk="0" lvl="7">
              <a:buFontTx/>
              <a:buNone/>
              <a:defRPr lang="en-GB" altLang="en-US" sz="1600">
                <a:solidFill>
                  <a:schemeClr val="tx1">
                    <a:tint val="75000"/>
                  </a:schemeClr>
                </a:solidFill>
              </a:defRPr>
            </a:lvl8pPr>
            <a:lvl9pPr marL="3657600" indent="0" latinLnBrk="0" lvl="8">
              <a:buFontTx/>
              <a:buNone/>
              <a:defRPr lang="en-GB" altLang="en-US" sz="1600">
                <a:solidFill>
                  <a:schemeClr val="tx1">
                    <a:tint val="75000"/>
                  </a:schemeClr>
                </a:solidFill>
              </a:defRPr>
            </a:lvl9pPr>
          </a:lstStyle>
          <a:p>
            <a:pPr marL="0" indent="0" rtl="0" algn="l" defTabSz="914400" eaLnBrk="1" latinLnBrk="0" hangingPunct="1">
              <a:lnSpc>
                <a:spcPct val="100000"/>
              </a:lnSpc>
              <a:spcBef>
                <a:spcPts val="1000"/>
              </a:spcBef>
              <a:buFontTx/>
              <a:buNone/>
            </a:pPr>
            <a:r>
              <a:rPr lang="ru-RU" sz="2000">
                <a:latin typeface="Gill Sans MT" charset="0"/>
                <a:ea typeface="Segoe UI" charset="0"/>
                <a:cs typeface="+mn-cs"/>
              </a:rPr>
              <a:t>Бюджет продаж складається на підставі результатів прогнозу продаж. </a:t>
            </a:r>
            <a:endParaRPr lang="ko-KR" altLang="en-US" sz="2000">
              <a:latin typeface="Gill Sans MT" charset="0"/>
              <a:ea typeface="Segoe UI" charset="0"/>
              <a:cs typeface="+mn-cs"/>
            </a:endParaRPr>
          </a:p>
          <a:p>
            <a:pPr marL="0" indent="0" rtl="0" algn="l" defTabSz="914400" eaLnBrk="1" latinLnBrk="0" hangingPunct="1">
              <a:lnSpc>
                <a:spcPct val="100000"/>
              </a:lnSpc>
              <a:spcBef>
                <a:spcPts val="1000"/>
              </a:spcBef>
              <a:buFontTx/>
              <a:buNone/>
            </a:pPr>
            <a:r>
              <a:rPr lang="ru-RU" sz="2000" b="1">
                <a:latin typeface="+mn-lt"/>
                <a:ea typeface="+mn-ea"/>
                <a:cs typeface="+mn-cs"/>
              </a:rPr>
              <a:t>Прогноз продажу</a:t>
            </a:r>
            <a:r>
              <a:rPr lang="ru-RU" sz="2000">
                <a:latin typeface="Gill Sans MT" charset="0"/>
                <a:ea typeface="Segoe UI" charset="0"/>
                <a:cs typeface="+mn-cs"/>
              </a:rPr>
              <a:t> – це передбачення майбутніх обсягів реалізації продукції або послуг. </a:t>
            </a:r>
            <a:endParaRPr lang="ko-KR" altLang="en-US"/>
          </a:p>
        </p:txBody>
      </p:sp>
      <p:pic>
        <p:nvPicPr>
          <p:cNvPr id="4" name="Рисунок 2" descr="C:/Users/Admin/AppData/Roaming/PolarisOffice9/ETemp/10916_18647616/fImage236691528467.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5129530" y="1930400"/>
            <a:ext cx="6981190" cy="1485900"/>
          </a:xfrm>
          <a:prstGeom prst="rect"/>
          <a:noFill/>
        </p:spPr>
      </p:pic>
      <p:sp>
        <p:nvSpPr>
          <p:cNvPr id="5" name="Текстовое поле 3"/>
          <p:cNvSpPr txBox="1">
            <a:spLocks/>
          </p:cNvSpPr>
          <p:nvPr/>
        </p:nvSpPr>
        <p:spPr>
          <a:xfrm rot="0">
            <a:off x="137795" y="3598545"/>
            <a:ext cx="4652010" cy="2861945"/>
          </a:xfrm>
          <a:prstGeom prst="rect"/>
          <a:noFill/>
          <a:ln w="0">
            <a:noFill/>
            <a:prstDash/>
          </a:ln>
        </p:spPr>
        <p:txBody>
          <a:bodyPr wrap="square" lIns="89535" tIns="46355" rIns="89535" bIns="46355" vert="horz" anchor="t">
            <a:spAutoFit/>
          </a:bodyPr>
          <a:lstStyle/>
          <a:p>
            <a:pPr marL="0" indent="0" algn="l" hangingPunct="1"/>
            <a:r>
              <a:rPr sz="1800" b="1">
                <a:solidFill>
                  <a:schemeClr val="tx1"/>
                </a:solidFill>
                <a:latin typeface="Segoe UI" charset="0"/>
                <a:ea typeface="Segoe UI" charset="0"/>
              </a:rPr>
              <a:t>Бюджет виробництва</a:t>
            </a:r>
            <a:r>
              <a:rPr sz="1800">
                <a:solidFill>
                  <a:schemeClr val="tx1"/>
                </a:solidFill>
                <a:latin typeface="Segoe UI" charset="0"/>
                <a:ea typeface="Segoe UI" charset="0"/>
              </a:rPr>
              <a:t> – виробнича програма, яка визначає заплановані номенклатуру та обсяг виробництва продукції у  бюджетному періоді. </a:t>
            </a:r>
            <a:endParaRPr lang="ko-KR" altLang="en-US" sz="1800">
              <a:solidFill>
                <a:schemeClr val="tx1"/>
              </a:solidFill>
              <a:latin typeface="Segoe UI" charset="0"/>
              <a:ea typeface="Segoe UI" charset="0"/>
            </a:endParaRPr>
          </a:p>
          <a:p>
            <a:pPr marL="0" indent="0" algn="l" hangingPunct="1"/>
            <a:r>
              <a:rPr sz="1800">
                <a:solidFill>
                  <a:schemeClr val="tx1"/>
                </a:solidFill>
                <a:latin typeface="Segoe UI" charset="0"/>
                <a:ea typeface="Segoe UI" charset="0"/>
              </a:rPr>
              <a:t>Бюджет обсягів виробництва (ОВ) розраховують із врахуванням даних бюджету обсягів продажу (ОП) та</a:t>
            </a:r>
            <a:r>
              <a:rPr sz="1800">
                <a:solidFill>
                  <a:schemeClr val="tx1"/>
                </a:solidFill>
                <a:latin typeface="Segoe UI" charset="0"/>
                <a:ea typeface="Segoe UI" charset="0"/>
              </a:rPr>
              <a:t> п</a:t>
            </a:r>
            <a:r>
              <a:rPr sz="1800">
                <a:solidFill>
                  <a:schemeClr val="tx1"/>
                </a:solidFill>
                <a:latin typeface="Segoe UI" charset="0"/>
                <a:ea typeface="Segoe UI" charset="0"/>
              </a:rPr>
              <a:t>ланових запасів готової продукції (ПЗГП). </a:t>
            </a:r>
            <a:endParaRPr lang="ko-KR" altLang="en-US" sz="1800">
              <a:solidFill>
                <a:schemeClr val="tx1"/>
              </a:solidFill>
              <a:latin typeface="Segoe UI" charset="0"/>
              <a:ea typeface="Segoe UI" charset="0"/>
            </a:endParaRPr>
          </a:p>
          <a:p>
            <a:pPr marL="0" indent="0" algn="l" hangingPunct="1"/>
            <a:r>
              <a:rPr sz="1800">
                <a:solidFill>
                  <a:schemeClr val="tx1"/>
                </a:solidFill>
                <a:latin typeface="Segoe UI" charset="0"/>
                <a:ea typeface="Segoe UI" charset="0"/>
              </a:rPr>
              <a:t>ОВ = ОП + ПЗГП  на кінець періоду – ФЗГП на початок періоду </a:t>
            </a:r>
            <a:endParaRPr lang="ko-KR" altLang="en-US" sz="1800">
              <a:solidFill>
                <a:schemeClr val="tx1"/>
              </a:solidFill>
              <a:latin typeface="Segoe UI" charset="0"/>
              <a:ea typeface="Segoe UI" charset="0"/>
            </a:endParaRPr>
          </a:p>
        </p:txBody>
      </p:sp>
      <p:pic>
        <p:nvPicPr>
          <p:cNvPr id="6" name="Рисунок 4" descr="C:/Users/Admin/AppData/Roaming/PolarisOffice9/ETemp/10916_18647616/fImage472241546334.pn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4966335" y="3959860"/>
            <a:ext cx="7222490" cy="226885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ph type="body" idx="1"/>
          </p:nvPr>
        </p:nvSpPr>
        <p:spPr>
          <a:xfrm rot="0">
            <a:off x="1162050" y="1358900"/>
            <a:ext cx="10116185" cy="1771650"/>
          </a:xfrm>
          <a:prstGeom prst="rect"/>
        </p:spPr>
        <p:txBody>
          <a:bodyPr wrap="square" lIns="91440" tIns="45720" rIns="91440" bIns="45720" numCol="1" vert="horz" anchor="t" anchorCtr="1">
            <a:normAutofit fontScale="100000" lnSpcReduction="20000"/>
          </a:bodyPr>
          <a:lstStyle>
            <a:lvl1pPr marL="0" indent="0" latinLnBrk="0">
              <a:buFontTx/>
              <a:buNone/>
              <a:defRPr lang="en-GB" altLang="en-US" sz="2000">
                <a:solidFill>
                  <a:schemeClr val="tx1"/>
                </a:solidFill>
              </a:defRPr>
            </a:lvl1pPr>
            <a:lvl2pPr marL="457200" indent="0" latinLnBrk="0" lvl="1">
              <a:buFontTx/>
              <a:buNone/>
              <a:defRPr lang="en-GB" altLang="en-US" sz="2000">
                <a:solidFill>
                  <a:schemeClr val="tx1">
                    <a:tint val="75000"/>
                  </a:schemeClr>
                </a:solidFill>
              </a:defRPr>
            </a:lvl2pPr>
            <a:lvl3pPr marL="914400" indent="0" latinLnBrk="0" lvl="2">
              <a:buFontTx/>
              <a:buNone/>
              <a:defRPr lang="en-GB" altLang="en-US" sz="1800">
                <a:solidFill>
                  <a:schemeClr val="tx1">
                    <a:tint val="75000"/>
                  </a:schemeClr>
                </a:solidFill>
              </a:defRPr>
            </a:lvl3pPr>
            <a:lvl4pPr marL="1371600" indent="0" latinLnBrk="0" lvl="3">
              <a:buFontTx/>
              <a:buNone/>
              <a:defRPr lang="en-GB" altLang="en-US" sz="1600">
                <a:solidFill>
                  <a:schemeClr val="tx1">
                    <a:tint val="75000"/>
                  </a:schemeClr>
                </a:solidFill>
              </a:defRPr>
            </a:lvl4pPr>
            <a:lvl5pPr marL="1828800" indent="0" latinLnBrk="0" lvl="4">
              <a:buFontTx/>
              <a:buNone/>
              <a:defRPr lang="en-GB" altLang="en-US" sz="1600">
                <a:solidFill>
                  <a:schemeClr val="tx1">
                    <a:tint val="75000"/>
                  </a:schemeClr>
                </a:solidFill>
              </a:defRPr>
            </a:lvl5pPr>
            <a:lvl6pPr marL="2286000" indent="0" latinLnBrk="0" lvl="5">
              <a:buFontTx/>
              <a:buNone/>
              <a:defRPr lang="en-GB" altLang="en-US" sz="1600">
                <a:solidFill>
                  <a:schemeClr val="tx1">
                    <a:tint val="75000"/>
                  </a:schemeClr>
                </a:solidFill>
              </a:defRPr>
            </a:lvl6pPr>
            <a:lvl7pPr marL="2743200" indent="0" latinLnBrk="0" lvl="6">
              <a:buFontTx/>
              <a:buNone/>
              <a:defRPr lang="en-GB" altLang="en-US" sz="1600">
                <a:solidFill>
                  <a:schemeClr val="tx1">
                    <a:tint val="75000"/>
                  </a:schemeClr>
                </a:solidFill>
              </a:defRPr>
            </a:lvl7pPr>
            <a:lvl8pPr marL="3200400" indent="0" latinLnBrk="0" lvl="7">
              <a:buFontTx/>
              <a:buNone/>
              <a:defRPr lang="en-GB" altLang="en-US" sz="1600">
                <a:solidFill>
                  <a:schemeClr val="tx1">
                    <a:tint val="75000"/>
                  </a:schemeClr>
                </a:solidFill>
              </a:defRPr>
            </a:lvl8pPr>
            <a:lvl9pPr marL="3657600" indent="0" latinLnBrk="0" lvl="8">
              <a:buFontTx/>
              <a:buNone/>
              <a:defRPr lang="en-GB" altLang="en-US" sz="1600">
                <a:solidFill>
                  <a:schemeClr val="tx1">
                    <a:tint val="75000"/>
                  </a:schemeClr>
                </a:solidFill>
              </a:defRPr>
            </a:lvl9pPr>
          </a:lstStyle>
          <a:p>
            <a:pPr marL="0" indent="0" rtl="0" algn="l" defTabSz="914400" eaLnBrk="1" latinLnBrk="0" hangingPunct="1">
              <a:lnSpc>
                <a:spcPct val="100000"/>
              </a:lnSpc>
              <a:spcBef>
                <a:spcPts val="1000"/>
              </a:spcBef>
              <a:buFontTx/>
              <a:buNone/>
            </a:pPr>
            <a:r>
              <a:rPr lang="ru-RU" sz="2400" b="1">
                <a:latin typeface="Segoe UI" charset="0"/>
                <a:ea typeface="Segoe UI" charset="0"/>
              </a:rPr>
              <a:t>Бюджет прямих витрат на оплату праці</a:t>
            </a:r>
            <a:r>
              <a:rPr lang="ru-RU" sz="2400">
                <a:latin typeface="Segoe UI" charset="0"/>
                <a:ea typeface="Segoe UI" charset="0"/>
              </a:rPr>
              <a:t> – це плановий документ, у якому відображено  витрати на оплату праці, необхідні для виробництва товарів або послуг за бюджетний період. Складають на підставі даних бюджету виробництва і встановлених технологічних норм затрат праці на одиницю продукції та тарифної ставки робітників відповідної кваліфікації. </a:t>
            </a:r>
            <a:endParaRPr lang="ko-KR" altLang="en-US" sz="2400">
              <a:latin typeface="Segoe UI" charset="0"/>
              <a:ea typeface="Segoe UI" charset="0"/>
            </a:endParaRPr>
          </a:p>
        </p:txBody>
      </p:sp>
      <p:pic>
        <p:nvPicPr>
          <p:cNvPr id="4" name="Рисунок 5" descr="C:/Users/Admin/AppData/Roaming/PolarisOffice9/ETemp/10916_18647616/fImage541231596500.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552450" y="3600450"/>
            <a:ext cx="11332210" cy="275844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ph type="body" idx="1"/>
          </p:nvPr>
        </p:nvSpPr>
        <p:spPr>
          <a:xfrm rot="0">
            <a:off x="327660" y="1946275"/>
            <a:ext cx="4625340" cy="2980055"/>
          </a:xfrm>
          <a:prstGeom prst="rect"/>
        </p:spPr>
        <p:txBody>
          <a:bodyPr wrap="square" lIns="91440" tIns="45720" rIns="91440" bIns="45720" numCol="1" vert="horz" anchor="t" anchorCtr="1">
            <a:normAutofit fontScale="100000" lnSpcReduction="20000"/>
          </a:bodyPr>
          <a:lstStyle>
            <a:lvl1pPr marL="0" indent="0" latinLnBrk="0">
              <a:buFontTx/>
              <a:buNone/>
              <a:defRPr lang="en-GB" altLang="en-US" sz="2000">
                <a:solidFill>
                  <a:schemeClr val="tx1"/>
                </a:solidFill>
              </a:defRPr>
            </a:lvl1pPr>
            <a:lvl2pPr marL="457200" indent="0" latinLnBrk="0" lvl="1">
              <a:buFontTx/>
              <a:buNone/>
              <a:defRPr lang="en-GB" altLang="en-US" sz="2000">
                <a:solidFill>
                  <a:schemeClr val="tx1">
                    <a:tint val="75000"/>
                  </a:schemeClr>
                </a:solidFill>
              </a:defRPr>
            </a:lvl2pPr>
            <a:lvl3pPr marL="914400" indent="0" latinLnBrk="0" lvl="2">
              <a:buFontTx/>
              <a:buNone/>
              <a:defRPr lang="en-GB" altLang="en-US" sz="1800">
                <a:solidFill>
                  <a:schemeClr val="tx1">
                    <a:tint val="75000"/>
                  </a:schemeClr>
                </a:solidFill>
              </a:defRPr>
            </a:lvl3pPr>
            <a:lvl4pPr marL="1371600" indent="0" latinLnBrk="0" lvl="3">
              <a:buFontTx/>
              <a:buNone/>
              <a:defRPr lang="en-GB" altLang="en-US" sz="1600">
                <a:solidFill>
                  <a:schemeClr val="tx1">
                    <a:tint val="75000"/>
                  </a:schemeClr>
                </a:solidFill>
              </a:defRPr>
            </a:lvl4pPr>
            <a:lvl5pPr marL="1828800" indent="0" latinLnBrk="0" lvl="4">
              <a:buFontTx/>
              <a:buNone/>
              <a:defRPr lang="en-GB" altLang="en-US" sz="1600">
                <a:solidFill>
                  <a:schemeClr val="tx1">
                    <a:tint val="75000"/>
                  </a:schemeClr>
                </a:solidFill>
              </a:defRPr>
            </a:lvl5pPr>
            <a:lvl6pPr marL="2286000" indent="0" latinLnBrk="0" lvl="5">
              <a:buFontTx/>
              <a:buNone/>
              <a:defRPr lang="en-GB" altLang="en-US" sz="1600">
                <a:solidFill>
                  <a:schemeClr val="tx1">
                    <a:tint val="75000"/>
                  </a:schemeClr>
                </a:solidFill>
              </a:defRPr>
            </a:lvl6pPr>
            <a:lvl7pPr marL="2743200" indent="0" latinLnBrk="0" lvl="6">
              <a:buFontTx/>
              <a:buNone/>
              <a:defRPr lang="en-GB" altLang="en-US" sz="1600">
                <a:solidFill>
                  <a:schemeClr val="tx1">
                    <a:tint val="75000"/>
                  </a:schemeClr>
                </a:solidFill>
              </a:defRPr>
            </a:lvl7pPr>
            <a:lvl8pPr marL="3200400" indent="0" latinLnBrk="0" lvl="7">
              <a:buFontTx/>
              <a:buNone/>
              <a:defRPr lang="en-GB" altLang="en-US" sz="1600">
                <a:solidFill>
                  <a:schemeClr val="tx1">
                    <a:tint val="75000"/>
                  </a:schemeClr>
                </a:solidFill>
              </a:defRPr>
            </a:lvl8pPr>
            <a:lvl9pPr marL="3657600" indent="0" latinLnBrk="0" lvl="8">
              <a:buFontTx/>
              <a:buNone/>
              <a:defRPr lang="en-GB" altLang="en-US" sz="1600">
                <a:solidFill>
                  <a:schemeClr val="tx1">
                    <a:tint val="75000"/>
                  </a:schemeClr>
                </a:solidFill>
              </a:defRPr>
            </a:lvl9pPr>
          </a:lstStyle>
          <a:p>
            <a:pPr marL="0" indent="0" rtl="0" algn="l" defTabSz="914400" eaLnBrk="1" latinLnBrk="0" hangingPunct="1">
              <a:lnSpc>
                <a:spcPct val="100000"/>
              </a:lnSpc>
              <a:spcBef>
                <a:spcPts val="1000"/>
              </a:spcBef>
              <a:buFontTx/>
              <a:buNone/>
            </a:pPr>
            <a:r>
              <a:rPr lang="ru-RU" sz="2000">
                <a:latin typeface="Gill Sans MT" charset="0"/>
                <a:ea typeface="Segoe UI" charset="0"/>
                <a:cs typeface="+mn-cs"/>
              </a:rPr>
              <a:t>Даний бюджет складають на основі виробничої програми, укладених угод (оренди, обслуговування тощо) і відповідних розрахунків (амортизація). Сума накладних виробничих витрат  в кожному кварталі визначають на підставі ставки розподілу, яка встановлена на одиницю продукції. </a:t>
            </a:r>
            <a:endParaRPr lang="ko-KR" altLang="en-US"/>
          </a:p>
        </p:txBody>
      </p:sp>
      <p:pic>
        <p:nvPicPr>
          <p:cNvPr id="4" name="Рисунок 6" descr="C:/Users/Admin/AppData/Roaming/PolarisOffice9/ETemp/10916_18647616/fImage776961649169.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4953000" y="1986915"/>
            <a:ext cx="7130415" cy="4619625"/>
          </a:xfrm>
          <a:prstGeom prst="rect"/>
          <a:noFill/>
        </p:spPr>
      </p:pic>
      <p:sp>
        <p:nvSpPr>
          <p:cNvPr id="5" name="Текстовое поле 7"/>
          <p:cNvSpPr txBox="1">
            <a:spLocks/>
          </p:cNvSpPr>
          <p:nvPr/>
        </p:nvSpPr>
        <p:spPr>
          <a:xfrm rot="0">
            <a:off x="326390" y="1020445"/>
            <a:ext cx="8722360" cy="922655"/>
          </a:xfrm>
          <a:prstGeom prst="rect"/>
          <a:noFill/>
        </p:spPr>
        <p:txBody>
          <a:bodyPr wrap="square" lIns="0" tIns="0" rIns="0" bIns="0" vert="horz" anchor="t">
            <a:noAutofit/>
          </a:bodyPr>
          <a:lstStyle/>
          <a:p>
            <a:pPr marL="0" indent="0" rtl="0" algn="l" defTabSz="914400" eaLnBrk="1" latinLnBrk="0" hangingPunct="1">
              <a:lnSpc>
                <a:spcPct val="100000"/>
              </a:lnSpc>
              <a:spcBef>
                <a:spcPts val="1000"/>
              </a:spcBef>
              <a:buFontTx/>
              <a:buNone/>
            </a:pPr>
            <a:r>
              <a:rPr lang="ru-RU" sz="2000" b="1">
                <a:latin typeface="+mn-lt"/>
                <a:ea typeface="+mn-ea"/>
                <a:cs typeface="+mn-cs"/>
              </a:rPr>
              <a:t>Бюджет виробничих витрат</a:t>
            </a:r>
            <a:r>
              <a:rPr lang="ru-RU" sz="2000">
                <a:latin typeface="Gill Sans MT" charset="0"/>
                <a:ea typeface="Segoe UI" charset="0"/>
                <a:cs typeface="+mn-cs"/>
              </a:rPr>
              <a:t> – це плановий документ, що відображає накладні витрати, пов’язані із виробництвом продукції (послуг) у бюджетному періоді. </a:t>
            </a:r>
            <a:endParaRPr lang="ko-KR" altLang="en-US" sz="1800">
              <a:latin typeface="Segoe UI" charset="0"/>
              <a:ea typeface="Segoe UI"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ph type="body" idx="1"/>
          </p:nvPr>
        </p:nvSpPr>
        <p:spPr>
          <a:xfrm rot="0">
            <a:off x="789940" y="789305"/>
            <a:ext cx="10626725" cy="1211580"/>
          </a:xfrm>
          <a:prstGeom prst="rect"/>
        </p:spPr>
        <p:txBody>
          <a:bodyPr wrap="square" lIns="91440" tIns="45720" rIns="91440" bIns="45720" numCol="1" vert="horz" anchor="t" anchorCtr="1">
            <a:normAutofit fontScale="100000" lnSpcReduction="20000"/>
          </a:bodyPr>
          <a:lstStyle>
            <a:lvl1pPr marL="0" indent="0" latinLnBrk="0">
              <a:buFontTx/>
              <a:buNone/>
              <a:defRPr lang="en-GB" altLang="en-US" sz="2000">
                <a:solidFill>
                  <a:schemeClr val="tx1"/>
                </a:solidFill>
              </a:defRPr>
            </a:lvl1pPr>
            <a:lvl2pPr marL="457200" indent="0" latinLnBrk="0" lvl="1">
              <a:buFontTx/>
              <a:buNone/>
              <a:defRPr lang="en-GB" altLang="en-US" sz="2000">
                <a:solidFill>
                  <a:schemeClr val="tx1">
                    <a:tint val="75000"/>
                  </a:schemeClr>
                </a:solidFill>
              </a:defRPr>
            </a:lvl2pPr>
            <a:lvl3pPr marL="914400" indent="0" latinLnBrk="0" lvl="2">
              <a:buFontTx/>
              <a:buNone/>
              <a:defRPr lang="en-GB" altLang="en-US" sz="1800">
                <a:solidFill>
                  <a:schemeClr val="tx1">
                    <a:tint val="75000"/>
                  </a:schemeClr>
                </a:solidFill>
              </a:defRPr>
            </a:lvl3pPr>
            <a:lvl4pPr marL="1371600" indent="0" latinLnBrk="0" lvl="3">
              <a:buFontTx/>
              <a:buNone/>
              <a:defRPr lang="en-GB" altLang="en-US" sz="1600">
                <a:solidFill>
                  <a:schemeClr val="tx1">
                    <a:tint val="75000"/>
                  </a:schemeClr>
                </a:solidFill>
              </a:defRPr>
            </a:lvl4pPr>
            <a:lvl5pPr marL="1828800" indent="0" latinLnBrk="0" lvl="4">
              <a:buFontTx/>
              <a:buNone/>
              <a:defRPr lang="en-GB" altLang="en-US" sz="1600">
                <a:solidFill>
                  <a:schemeClr val="tx1">
                    <a:tint val="75000"/>
                  </a:schemeClr>
                </a:solidFill>
              </a:defRPr>
            </a:lvl5pPr>
            <a:lvl6pPr marL="2286000" indent="0" latinLnBrk="0" lvl="5">
              <a:buFontTx/>
              <a:buNone/>
              <a:defRPr lang="en-GB" altLang="en-US" sz="1600">
                <a:solidFill>
                  <a:schemeClr val="tx1">
                    <a:tint val="75000"/>
                  </a:schemeClr>
                </a:solidFill>
              </a:defRPr>
            </a:lvl6pPr>
            <a:lvl7pPr marL="2743200" indent="0" latinLnBrk="0" lvl="6">
              <a:buFontTx/>
              <a:buNone/>
              <a:defRPr lang="en-GB" altLang="en-US" sz="1600">
                <a:solidFill>
                  <a:schemeClr val="tx1">
                    <a:tint val="75000"/>
                  </a:schemeClr>
                </a:solidFill>
              </a:defRPr>
            </a:lvl7pPr>
            <a:lvl8pPr marL="3200400" indent="0" latinLnBrk="0" lvl="7">
              <a:buFontTx/>
              <a:buNone/>
              <a:defRPr lang="en-GB" altLang="en-US" sz="1600">
                <a:solidFill>
                  <a:schemeClr val="tx1">
                    <a:tint val="75000"/>
                  </a:schemeClr>
                </a:solidFill>
              </a:defRPr>
            </a:lvl8pPr>
            <a:lvl9pPr marL="3657600" indent="0" latinLnBrk="0" lvl="8">
              <a:buFontTx/>
              <a:buNone/>
              <a:defRPr lang="en-GB" altLang="en-US" sz="1600">
                <a:solidFill>
                  <a:schemeClr val="tx1">
                    <a:tint val="75000"/>
                  </a:schemeClr>
                </a:solidFill>
              </a:defRPr>
            </a:lvl9pPr>
          </a:lstStyle>
          <a:p>
            <a:pPr marL="0" indent="0" rtl="0" algn="l" defTabSz="914400" eaLnBrk="1" latinLnBrk="0" hangingPunct="1">
              <a:lnSpc>
                <a:spcPct val="100000"/>
              </a:lnSpc>
              <a:spcBef>
                <a:spcPts val="1000"/>
              </a:spcBef>
              <a:buFontTx/>
              <a:buNone/>
            </a:pPr>
            <a:r>
              <a:rPr lang="ru-RU" sz="2000" b="1">
                <a:latin typeface="+mn-lt"/>
                <a:ea typeface="+mn-ea"/>
                <a:cs typeface="+mn-cs"/>
              </a:rPr>
              <a:t>Бюджет комерційних витрат</a:t>
            </a:r>
            <a:r>
              <a:rPr lang="ru-RU" sz="2000">
                <a:latin typeface="+mn-lt"/>
                <a:ea typeface="+mn-ea"/>
                <a:cs typeface="+mn-cs"/>
              </a:rPr>
              <a:t> – плановий документ, що відображає прогнозовані </a:t>
            </a:r>
            <a:endParaRPr lang="ko-KR" altLang="en-US" sz="2000">
              <a:latin typeface="+mn-lt"/>
              <a:ea typeface="+mn-ea"/>
              <a:cs typeface="+mn-cs"/>
            </a:endParaRPr>
          </a:p>
          <a:p>
            <a:pPr marL="0" indent="0" rtl="0" algn="l" defTabSz="914400" eaLnBrk="1" latinLnBrk="0" hangingPunct="1">
              <a:lnSpc>
                <a:spcPct val="100000"/>
              </a:lnSpc>
              <a:spcBef>
                <a:spcPts val="1000"/>
              </a:spcBef>
              <a:buFontTx/>
              <a:buNone/>
            </a:pPr>
            <a:r>
              <a:rPr lang="ru-RU" sz="2000">
                <a:latin typeface="+mn-lt"/>
                <a:ea typeface="+mn-ea"/>
                <a:cs typeface="+mn-cs"/>
              </a:rPr>
              <a:t>витрати на збут продукції у бюджетному періоді із врахуванням бюджету продажу. </a:t>
            </a:r>
            <a:endParaRPr lang="ko-KR" altLang="en-US" sz="2000"/>
          </a:p>
        </p:txBody>
      </p:sp>
      <p:pic>
        <p:nvPicPr>
          <p:cNvPr id="4" name="Рисунок 8" descr="C:/Users/Admin/AppData/Roaming/PolarisOffice9/ETemp/10916_18647616/fImage447901705724.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1818640" y="1744980"/>
            <a:ext cx="8550910" cy="422973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3" name="Текст 2"/>
          <p:cNvSpPr txBox="1">
            <a:spLocks noGrp="1"/>
          </p:cNvSpPr>
          <p:nvPr>
            <p:ph type="body" idx="1"/>
          </p:nvPr>
        </p:nvSpPr>
        <p:spPr>
          <a:xfrm rot="0">
            <a:off x="1972310" y="223520"/>
            <a:ext cx="8460740" cy="5872480"/>
          </a:xfrm>
          <a:prstGeom prst="rect"/>
        </p:spPr>
        <p:txBody>
          <a:bodyPr wrap="square" lIns="91440" tIns="45720" rIns="91440" bIns="45720" numCol="1" vert="horz" anchor="t" anchorCtr="1">
            <a:normAutofit fontScale="70000" lnSpcReduction="20000"/>
          </a:bodyPr>
          <a:lstStyle/>
          <a:p>
            <a:pPr marL="0" indent="0" latinLnBrk="0">
              <a:buFontTx/>
              <a:buNone/>
            </a:pPr>
            <a:r>
              <a:rPr lang="uk-UA"/>
              <a:t>Бюджетний регламент — затверджена процедура розробки бюджету, що включає</a:t>
            </a:r>
            <a:endParaRPr lang="ko-KR" altLang="en-US"/>
          </a:p>
          <a:p>
            <a:pPr marL="0" indent="0" latinLnBrk="0">
              <a:buFontTx/>
              <a:buNone/>
            </a:pPr>
            <a:r>
              <a:rPr lang="uk-UA"/>
              <a:t>зведення положень про основні бюджети (про зведений бюджет, бюджети продажів,</a:t>
            </a:r>
            <a:endParaRPr lang="ko-KR" altLang="en-US"/>
          </a:p>
          <a:p>
            <a:pPr marL="0" indent="0" latinLnBrk="0">
              <a:buFontTx/>
              <a:buNone/>
            </a:pPr>
            <a:r>
              <a:rPr lang="uk-UA"/>
              <a:t>виробництва, запасів, витрат, доходів і витрат, грошового потоку і ін.), про порядок обміну</a:t>
            </a:r>
            <a:endParaRPr lang="ko-KR" altLang="en-US"/>
          </a:p>
          <a:p>
            <a:pPr marL="0" indent="0" latinLnBrk="0">
              <a:buFontTx/>
              <a:buNone/>
            </a:pPr>
            <a:r>
              <a:rPr lang="uk-UA"/>
              <a:t>інформацією між функціональними підрозділами, контролю і оцінки виконання бюджету і</a:t>
            </a:r>
            <a:endParaRPr lang="ko-KR" altLang="en-US"/>
          </a:p>
          <a:p>
            <a:pPr marL="0" indent="0" latinLnBrk="0">
              <a:buFontTx/>
              <a:buNone/>
            </a:pPr>
            <a:r>
              <a:rPr lang="uk-UA"/>
              <a:t>стимулювання його виконання.</a:t>
            </a:r>
            <a:endParaRPr lang="ko-KR" altLang="en-US"/>
          </a:p>
          <a:p>
            <a:pPr marL="0" indent="0" latinLnBrk="0">
              <a:buFontTx/>
              <a:buNone/>
            </a:pPr>
            <a:r>
              <a:rPr lang="uk-UA"/>
              <a:t>Бюджетування — процес планування майбутніх операцій підприємства і оформлення</a:t>
            </a:r>
            <a:endParaRPr lang="ko-KR" altLang="en-US"/>
          </a:p>
          <a:p>
            <a:pPr marL="0" indent="0" latinLnBrk="0">
              <a:buFontTx/>
              <a:buNone/>
            </a:pPr>
            <a:r>
              <a:rPr lang="uk-UA"/>
              <a:t>його результатів у вигляді системи бюджетів.</a:t>
            </a:r>
            <a:endParaRPr lang="ko-KR" altLang="en-US"/>
          </a:p>
          <a:p>
            <a:pPr marL="0" indent="0" latinLnBrk="0">
              <a:buFontTx/>
              <a:buNone/>
            </a:pPr>
            <a:r>
              <a:rPr lang="uk-UA"/>
              <a:t>При впровадженні моделі бюджетування результати діяльності підприємства стають</a:t>
            </a:r>
            <a:endParaRPr lang="ko-KR" altLang="en-US"/>
          </a:p>
          <a:p>
            <a:pPr marL="0" indent="0" latinLnBrk="0">
              <a:buFontTx/>
              <a:buNone/>
            </a:pPr>
            <a:r>
              <a:rPr lang="uk-UA"/>
              <a:t>передбачуваними і зрозумілими до самого нижнього рівня керування.</a:t>
            </a:r>
            <a:endParaRPr lang="ko-KR" altLang="en-US"/>
          </a:p>
          <a:p>
            <a:pPr marL="0" indent="0" latinLnBrk="0">
              <a:buFontTx/>
              <a:buNone/>
            </a:pPr>
            <a:r>
              <a:rPr lang="uk-UA"/>
              <a:t>Компанія також одержує гнучку систему керування витратами і доходами в розрізі:</a:t>
            </a:r>
            <a:endParaRPr lang="ko-KR" altLang="en-US"/>
          </a:p>
          <a:p>
            <a:pPr marL="0" indent="0" latinLnBrk="0">
              <a:buFontTx/>
              <a:buNone/>
            </a:pPr>
            <a:r>
              <a:rPr lang="uk-UA"/>
              <a:t>• підрозділів (центрів відповідальності),</a:t>
            </a:r>
            <a:endParaRPr lang="ko-KR" altLang="en-US"/>
          </a:p>
          <a:p>
            <a:pPr marL="0" indent="0" latinLnBrk="0">
              <a:buFontTx/>
              <a:buNone/>
            </a:pPr>
            <a:r>
              <a:rPr lang="uk-UA"/>
              <a:t>• бюджетних статей,</a:t>
            </a:r>
            <a:endParaRPr lang="ko-KR" altLang="en-US"/>
          </a:p>
          <a:p>
            <a:pPr marL="0" indent="0" latinLnBrk="0">
              <a:buFontTx/>
              <a:buNone/>
            </a:pPr>
            <a:r>
              <a:rPr lang="uk-UA"/>
              <a:t>• сфер діяльності,</a:t>
            </a:r>
            <a:endParaRPr lang="ko-KR" altLang="en-US"/>
          </a:p>
          <a:p>
            <a:pPr marL="0" indent="0" latinLnBrk="0">
              <a:buFontTx/>
              <a:buNone/>
            </a:pPr>
            <a:r>
              <a:rPr lang="uk-UA"/>
              <a:t>• проектів.</a:t>
            </a:r>
            <a:endParaRPr lang="ko-KR" altLang="en-US"/>
          </a:p>
          <a:p>
            <a:pPr marL="0" indent="0" latinLnBrk="0">
              <a:buFontTx/>
              <a:buNone/>
            </a:pPr>
            <a:r>
              <a:rPr lang="uk-UA"/>
              <a:t>Уся діяльність компанії персоналізується шляхом закріплення кожного фінансового</a:t>
            </a:r>
            <a:endParaRPr lang="ko-KR" altLang="en-US"/>
          </a:p>
          <a:p>
            <a:pPr marL="0" indent="0" latinLnBrk="0">
              <a:buFontTx/>
              <a:buNone/>
            </a:pPr>
            <a:r>
              <a:rPr lang="uk-UA"/>
              <a:t>показника за відповідальною особою, що управляє процесом його досягнення. Це сприяє</a:t>
            </a:r>
            <a:endParaRPr lang="ko-KR" altLang="en-US"/>
          </a:p>
          <a:p>
            <a:pPr marL="0" indent="0" latinLnBrk="0">
              <a:buFontTx/>
              <a:buNone/>
            </a:pPr>
            <a:r>
              <a:rPr lang="uk-UA"/>
              <a:t>встановленню відповідності між результатами діяльності підрозділів компанії (ЦФВ і</a:t>
            </a:r>
            <a:endParaRPr lang="ko-KR" altLang="en-US"/>
          </a:p>
          <a:p>
            <a:pPr marL="0" indent="0" latinLnBrk="0">
              <a:buFontTx/>
              <a:buNone/>
            </a:pPr>
            <a:r>
              <a:rPr lang="uk-UA"/>
              <a:t>системою мотивації керівників, співробітників.</a:t>
            </a:r>
            <a:endParaRPr lang="ko-KR" altLang="en-US"/>
          </a:p>
        </p:txBody>
      </p:sp>
    </p:spTree>
    <p:extLst>
      <p:ext uri="{BB962C8B-B14F-4D97-AF65-F5344CB8AC3E}">
        <p14:creationId xmlns:p14="http://schemas.microsoft.com/office/powerpoint/2010/main" val="28596930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ph type="body" idx="1"/>
          </p:nvPr>
        </p:nvSpPr>
        <p:spPr>
          <a:xfrm rot="0">
            <a:off x="6254750" y="206375"/>
            <a:ext cx="5487035" cy="3442970"/>
          </a:xfrm>
          <a:prstGeom prst="rect"/>
        </p:spPr>
        <p:txBody>
          <a:bodyPr wrap="square" lIns="91440" tIns="45720" rIns="91440" bIns="45720" numCol="1" vert="horz" anchor="t" anchorCtr="1">
            <a:normAutofit fontScale="100000" lnSpcReduction="20000"/>
          </a:bodyPr>
          <a:lstStyle>
            <a:lvl1pPr marL="0" indent="0" latinLnBrk="0">
              <a:buFontTx/>
              <a:buNone/>
              <a:defRPr lang="en-GB" altLang="en-US" sz="2000">
                <a:solidFill>
                  <a:schemeClr val="tx1"/>
                </a:solidFill>
              </a:defRPr>
            </a:lvl1pPr>
            <a:lvl2pPr marL="457200" indent="0" latinLnBrk="0" lvl="1">
              <a:buFontTx/>
              <a:buNone/>
              <a:defRPr lang="en-GB" altLang="en-US" sz="2000">
                <a:solidFill>
                  <a:schemeClr val="tx1">
                    <a:tint val="75000"/>
                  </a:schemeClr>
                </a:solidFill>
              </a:defRPr>
            </a:lvl2pPr>
            <a:lvl3pPr marL="914400" indent="0" latinLnBrk="0" lvl="2">
              <a:buFontTx/>
              <a:buNone/>
              <a:defRPr lang="en-GB" altLang="en-US" sz="1800">
                <a:solidFill>
                  <a:schemeClr val="tx1">
                    <a:tint val="75000"/>
                  </a:schemeClr>
                </a:solidFill>
              </a:defRPr>
            </a:lvl3pPr>
            <a:lvl4pPr marL="1371600" indent="0" latinLnBrk="0" lvl="3">
              <a:buFontTx/>
              <a:buNone/>
              <a:defRPr lang="en-GB" altLang="en-US" sz="1600">
                <a:solidFill>
                  <a:schemeClr val="tx1">
                    <a:tint val="75000"/>
                  </a:schemeClr>
                </a:solidFill>
              </a:defRPr>
            </a:lvl4pPr>
            <a:lvl5pPr marL="1828800" indent="0" latinLnBrk="0" lvl="4">
              <a:buFontTx/>
              <a:buNone/>
              <a:defRPr lang="en-GB" altLang="en-US" sz="1600">
                <a:solidFill>
                  <a:schemeClr val="tx1">
                    <a:tint val="75000"/>
                  </a:schemeClr>
                </a:solidFill>
              </a:defRPr>
            </a:lvl5pPr>
            <a:lvl6pPr marL="2286000" indent="0" latinLnBrk="0" lvl="5">
              <a:buFontTx/>
              <a:buNone/>
              <a:defRPr lang="en-GB" altLang="en-US" sz="1600">
                <a:solidFill>
                  <a:schemeClr val="tx1">
                    <a:tint val="75000"/>
                  </a:schemeClr>
                </a:solidFill>
              </a:defRPr>
            </a:lvl6pPr>
            <a:lvl7pPr marL="2743200" indent="0" latinLnBrk="0" lvl="6">
              <a:buFontTx/>
              <a:buNone/>
              <a:defRPr lang="en-GB" altLang="en-US" sz="1600">
                <a:solidFill>
                  <a:schemeClr val="tx1">
                    <a:tint val="75000"/>
                  </a:schemeClr>
                </a:solidFill>
              </a:defRPr>
            </a:lvl7pPr>
            <a:lvl8pPr marL="3200400" indent="0" latinLnBrk="0" lvl="7">
              <a:buFontTx/>
              <a:buNone/>
              <a:defRPr lang="en-GB" altLang="en-US" sz="1600">
                <a:solidFill>
                  <a:schemeClr val="tx1">
                    <a:tint val="75000"/>
                  </a:schemeClr>
                </a:solidFill>
              </a:defRPr>
            </a:lvl8pPr>
            <a:lvl9pPr marL="3657600" indent="0" latinLnBrk="0" lvl="8">
              <a:buFontTx/>
              <a:buNone/>
              <a:defRPr lang="en-GB" altLang="en-US" sz="1600">
                <a:solidFill>
                  <a:schemeClr val="tx1">
                    <a:tint val="75000"/>
                  </a:schemeClr>
                </a:solidFill>
              </a:defRPr>
            </a:lvl9pPr>
          </a:lstStyle>
          <a:p>
            <a:pPr marL="0" indent="0" rtl="0" algn="l" defTabSz="914400" eaLnBrk="1" latinLnBrk="0" hangingPunct="1">
              <a:lnSpc>
                <a:spcPct val="100000"/>
              </a:lnSpc>
              <a:spcBef>
                <a:spcPts val="1000"/>
              </a:spcBef>
              <a:buFontTx/>
              <a:buNone/>
            </a:pPr>
            <a:r>
              <a:rPr lang="ru-RU" sz="2000" b="1">
                <a:latin typeface="+mn-lt"/>
                <a:ea typeface="+mn-ea"/>
                <a:cs typeface="+mn-cs"/>
              </a:rPr>
              <a:t>Бюджет загальних і адміністративних витрат</a:t>
            </a:r>
            <a:r>
              <a:rPr lang="ru-RU" sz="2000">
                <a:latin typeface="+mn-lt"/>
                <a:ea typeface="+mn-ea"/>
                <a:cs typeface="+mn-cs"/>
              </a:rPr>
              <a:t> – це документ, що відображає очікувані витрати на управління та обслуговування підприємства загалом. </a:t>
            </a:r>
            <a:endParaRPr lang="ko-KR" altLang="en-US" sz="2000">
              <a:latin typeface="+mn-lt"/>
              <a:ea typeface="+mn-ea"/>
              <a:cs typeface="+mn-cs"/>
            </a:endParaRPr>
          </a:p>
          <a:p>
            <a:pPr marL="0" indent="0" rtl="0" algn="l" defTabSz="914400" eaLnBrk="1" latinLnBrk="0" hangingPunct="1">
              <a:lnSpc>
                <a:spcPct val="100000"/>
              </a:lnSpc>
              <a:spcBef>
                <a:spcPts val="1000"/>
              </a:spcBef>
              <a:buFontTx/>
              <a:buNone/>
            </a:pPr>
            <a:r>
              <a:rPr lang="ru-RU" sz="2000">
                <a:latin typeface="+mn-lt"/>
                <a:ea typeface="+mn-ea"/>
                <a:cs typeface="+mn-cs"/>
              </a:rPr>
              <a:t>Бюджет загальногосподарських витрат складають шляхом об’єднання бюджетів відділів і служб управління підприємства та його господарського обслуговування. </a:t>
            </a:r>
            <a:endParaRPr lang="ko-KR" altLang="en-US" sz="2000">
              <a:latin typeface="+mn-lt"/>
              <a:ea typeface="+mn-ea"/>
              <a:cs typeface="+mn-cs"/>
            </a:endParaRPr>
          </a:p>
          <a:p>
            <a:pPr marL="0" indent="0" rtl="0" algn="l" defTabSz="914400" eaLnBrk="1" latinLnBrk="0" hangingPunct="1">
              <a:lnSpc>
                <a:spcPct val="100000"/>
              </a:lnSpc>
              <a:spcBef>
                <a:spcPts val="1000"/>
              </a:spcBef>
              <a:buFontTx/>
              <a:buNone/>
            </a:pPr>
            <a:r>
              <a:rPr lang="ru-RU" sz="2000">
                <a:latin typeface="+mn-lt"/>
                <a:ea typeface="+mn-ea"/>
                <a:cs typeface="+mn-cs"/>
              </a:rPr>
              <a:t>Як правило, у  бюджеті управлінських витрат їх річну суму розподіляють між кварталами порівну.  </a:t>
            </a:r>
            <a:endParaRPr lang="ko-KR" altLang="en-US" sz="2000"/>
          </a:p>
        </p:txBody>
      </p:sp>
      <p:pic>
        <p:nvPicPr>
          <p:cNvPr id="4" name="Рисунок 9" descr="C:/Users/Admin/AppData/Roaming/PolarisOffice9/ETemp/10916_18647616/fImage341941751478.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234950" y="744220"/>
            <a:ext cx="6020435" cy="2145665"/>
          </a:xfrm>
          <a:prstGeom prst="rect"/>
          <a:noFill/>
        </p:spPr>
      </p:pic>
      <p:sp>
        <p:nvSpPr>
          <p:cNvPr id="5" name="Текстовое поле 10"/>
          <p:cNvSpPr txBox="1">
            <a:spLocks/>
          </p:cNvSpPr>
          <p:nvPr/>
        </p:nvSpPr>
        <p:spPr>
          <a:xfrm rot="0">
            <a:off x="260350" y="4010025"/>
            <a:ext cx="4572635" cy="2152015"/>
          </a:xfrm>
          <a:prstGeom prst="rect"/>
          <a:noFill/>
        </p:spPr>
        <p:txBody>
          <a:bodyPr wrap="square" lIns="0" tIns="0" rIns="0" bIns="0" vert="horz" anchor="t">
            <a:noAutofit/>
          </a:bodyPr>
          <a:lstStyle/>
          <a:p>
            <a:pPr marL="0" indent="0" hangingPunct="1"/>
            <a:r>
              <a:rPr sz="2000" b="1">
                <a:latin typeface="Segoe UI" charset="0"/>
                <a:ea typeface="Segoe UI" charset="0"/>
              </a:rPr>
              <a:t>Бюджет собівартості виготовленої продукції (Cost of Goods Manufactured Budget)</a:t>
            </a:r>
            <a:r>
              <a:rPr sz="2000">
                <a:latin typeface="Segoe UI" charset="0"/>
                <a:ea typeface="Segoe UI" charset="0"/>
              </a:rPr>
              <a:t> – </a:t>
            </a:r>
            <a:endParaRPr lang="ko-KR" altLang="en-US" sz="2000">
              <a:latin typeface="Segoe UI" charset="0"/>
              <a:ea typeface="Segoe UI" charset="0"/>
            </a:endParaRPr>
          </a:p>
          <a:p>
            <a:pPr marL="0" indent="0" hangingPunct="1"/>
            <a:r>
              <a:rPr sz="2000">
                <a:latin typeface="Segoe UI" charset="0"/>
                <a:ea typeface="Segoe UI" charset="0"/>
              </a:rPr>
              <a:t>документ, що містить прогнозний розрахунок собівартості продукції, що планують виготовити в бюджетному періоді. </a:t>
            </a:r>
            <a:endParaRPr lang="ko-KR" altLang="en-US" sz="2000">
              <a:latin typeface="Segoe UI" charset="0"/>
              <a:ea typeface="Segoe UI" charset="0"/>
            </a:endParaRPr>
          </a:p>
        </p:txBody>
      </p:sp>
      <p:pic>
        <p:nvPicPr>
          <p:cNvPr id="6" name="Рисунок 11" descr="C:/Users/Admin/AppData/Roaming/PolarisOffice9/ETemp/10916_18647616/fImage786201779358.pn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4826000" y="3619500"/>
            <a:ext cx="7301230" cy="312483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ph type="body" idx="1"/>
          </p:nvPr>
        </p:nvSpPr>
        <p:spPr>
          <a:xfrm rot="0">
            <a:off x="1381125" y="1066165"/>
            <a:ext cx="10017760" cy="4728845"/>
          </a:xfrm>
          <a:prstGeom prst="rect"/>
        </p:spPr>
        <p:txBody>
          <a:bodyPr wrap="square" lIns="91440" tIns="45720" rIns="91440" bIns="45720" numCol="1" vert="horz" anchor="t" anchorCtr="1">
            <a:normAutofit fontScale="100000" lnSpcReduction="20000"/>
          </a:bodyPr>
          <a:lstStyle>
            <a:lvl1pPr marL="0" indent="0" latinLnBrk="0">
              <a:buFontTx/>
              <a:buNone/>
              <a:defRPr lang="en-GB" altLang="en-US" sz="2000">
                <a:solidFill>
                  <a:schemeClr val="tx1"/>
                </a:solidFill>
              </a:defRPr>
            </a:lvl1pPr>
            <a:lvl2pPr marL="457200" indent="0" latinLnBrk="0" lvl="1">
              <a:buFontTx/>
              <a:buNone/>
              <a:defRPr lang="en-GB" altLang="en-US" sz="2000">
                <a:solidFill>
                  <a:schemeClr val="tx1">
                    <a:tint val="75000"/>
                  </a:schemeClr>
                </a:solidFill>
              </a:defRPr>
            </a:lvl2pPr>
            <a:lvl3pPr marL="914400" indent="0" latinLnBrk="0" lvl="2">
              <a:buFontTx/>
              <a:buNone/>
              <a:defRPr lang="en-GB" altLang="en-US" sz="1800">
                <a:solidFill>
                  <a:schemeClr val="tx1">
                    <a:tint val="75000"/>
                  </a:schemeClr>
                </a:solidFill>
              </a:defRPr>
            </a:lvl3pPr>
            <a:lvl4pPr marL="1371600" indent="0" latinLnBrk="0" lvl="3">
              <a:buFontTx/>
              <a:buNone/>
              <a:defRPr lang="en-GB" altLang="en-US" sz="1600">
                <a:solidFill>
                  <a:schemeClr val="tx1">
                    <a:tint val="75000"/>
                  </a:schemeClr>
                </a:solidFill>
              </a:defRPr>
            </a:lvl4pPr>
            <a:lvl5pPr marL="1828800" indent="0" latinLnBrk="0" lvl="4">
              <a:buFontTx/>
              <a:buNone/>
              <a:defRPr lang="en-GB" altLang="en-US" sz="1600">
                <a:solidFill>
                  <a:schemeClr val="tx1">
                    <a:tint val="75000"/>
                  </a:schemeClr>
                </a:solidFill>
              </a:defRPr>
            </a:lvl5pPr>
            <a:lvl6pPr marL="2286000" indent="0" latinLnBrk="0" lvl="5">
              <a:buFontTx/>
              <a:buNone/>
              <a:defRPr lang="en-GB" altLang="en-US" sz="1600">
                <a:solidFill>
                  <a:schemeClr val="tx1">
                    <a:tint val="75000"/>
                  </a:schemeClr>
                </a:solidFill>
              </a:defRPr>
            </a:lvl6pPr>
            <a:lvl7pPr marL="2743200" indent="0" latinLnBrk="0" lvl="6">
              <a:buFontTx/>
              <a:buNone/>
              <a:defRPr lang="en-GB" altLang="en-US" sz="1600">
                <a:solidFill>
                  <a:schemeClr val="tx1">
                    <a:tint val="75000"/>
                  </a:schemeClr>
                </a:solidFill>
              </a:defRPr>
            </a:lvl7pPr>
            <a:lvl8pPr marL="3200400" indent="0" latinLnBrk="0" lvl="7">
              <a:buFontTx/>
              <a:buNone/>
              <a:defRPr lang="en-GB" altLang="en-US" sz="1600">
                <a:solidFill>
                  <a:schemeClr val="tx1">
                    <a:tint val="75000"/>
                  </a:schemeClr>
                </a:solidFill>
              </a:defRPr>
            </a:lvl8pPr>
            <a:lvl9pPr marL="3657600" indent="0" latinLnBrk="0" lvl="8">
              <a:buFontTx/>
              <a:buNone/>
              <a:defRPr lang="en-GB" altLang="en-US" sz="1600">
                <a:solidFill>
                  <a:schemeClr val="tx1">
                    <a:tint val="75000"/>
                  </a:schemeClr>
                </a:solidFill>
              </a:defRPr>
            </a:lvl9pPr>
          </a:lstStyle>
          <a:p>
            <a:pPr marL="0" indent="0" rtl="0" algn="l" defTabSz="914400" eaLnBrk="1" latinLnBrk="0" hangingPunct="1">
              <a:lnSpc>
                <a:spcPct val="100000"/>
              </a:lnSpc>
              <a:spcBef>
                <a:spcPts val="1000"/>
              </a:spcBef>
              <a:buFontTx/>
              <a:buNone/>
            </a:pPr>
            <a:r>
              <a:rPr lang="ru-RU" sz="2200">
                <a:latin typeface="+mn-lt"/>
                <a:ea typeface="+mn-ea"/>
                <a:cs typeface="+mn-cs"/>
              </a:rPr>
              <a:t>Бюджетну собівартість виготовленої продукції визначають на підставі бюджетів використання матеріалів, прямих витрат на оплату праці і виробничих накладних витрат із урахуванням запланованих залишків незавершеного виробництва. </a:t>
            </a:r>
            <a:endParaRPr lang="ko-KR" altLang="en-US" sz="2200">
              <a:latin typeface="+mn-lt"/>
              <a:ea typeface="+mn-ea"/>
              <a:cs typeface="+mn-cs"/>
            </a:endParaRPr>
          </a:p>
          <a:p>
            <a:pPr marL="0" indent="0" rtl="0" algn="l" defTabSz="914400" eaLnBrk="1" latinLnBrk="0" hangingPunct="1">
              <a:lnSpc>
                <a:spcPct val="100000"/>
              </a:lnSpc>
              <a:spcBef>
                <a:spcPts val="1000"/>
              </a:spcBef>
              <a:buFontTx/>
              <a:buNone/>
            </a:pPr>
            <a:endParaRPr lang="ko-KR" altLang="en-US" sz="2200">
              <a:latin typeface="+mn-lt"/>
              <a:ea typeface="+mn-ea"/>
              <a:cs typeface="+mn-cs"/>
            </a:endParaRPr>
          </a:p>
          <a:p>
            <a:pPr marL="0" indent="0" rtl="0" algn="l" defTabSz="914400" eaLnBrk="1" latinLnBrk="0" hangingPunct="1">
              <a:lnSpc>
                <a:spcPct val="100000"/>
              </a:lnSpc>
              <a:spcBef>
                <a:spcPts val="1000"/>
              </a:spcBef>
              <a:buFontTx/>
              <a:buNone/>
            </a:pPr>
            <a:endParaRPr lang="ko-KR" altLang="en-US" sz="2200">
              <a:latin typeface="+mn-lt"/>
              <a:ea typeface="+mn-ea"/>
              <a:cs typeface="+mn-cs"/>
            </a:endParaRPr>
          </a:p>
          <a:p>
            <a:pPr marL="0" indent="0" rtl="0" algn="l" defTabSz="914400" eaLnBrk="1" latinLnBrk="0" hangingPunct="1">
              <a:lnSpc>
                <a:spcPct val="100000"/>
              </a:lnSpc>
              <a:spcBef>
                <a:spcPts val="1000"/>
              </a:spcBef>
              <a:buFontTx/>
              <a:buNone/>
            </a:pPr>
            <a:endParaRPr lang="ko-KR" altLang="en-US" sz="2200">
              <a:latin typeface="+mn-lt"/>
              <a:ea typeface="+mn-ea"/>
              <a:cs typeface="+mn-cs"/>
            </a:endParaRPr>
          </a:p>
          <a:p>
            <a:pPr marL="0" indent="0" rtl="0" algn="l" defTabSz="914400" eaLnBrk="1" latinLnBrk="0" hangingPunct="1">
              <a:lnSpc>
                <a:spcPct val="100000"/>
              </a:lnSpc>
              <a:spcBef>
                <a:spcPts val="1000"/>
              </a:spcBef>
              <a:buFontTx/>
              <a:buNone/>
            </a:pPr>
            <a:endParaRPr lang="ko-KR" altLang="en-US" sz="2200">
              <a:latin typeface="+mn-lt"/>
              <a:ea typeface="+mn-ea"/>
              <a:cs typeface="+mn-cs"/>
            </a:endParaRPr>
          </a:p>
          <a:p>
            <a:pPr marL="0" indent="0" rtl="0" algn="l" defTabSz="914400" eaLnBrk="1" latinLnBrk="0" hangingPunct="1">
              <a:lnSpc>
                <a:spcPct val="100000"/>
              </a:lnSpc>
              <a:spcBef>
                <a:spcPts val="1000"/>
              </a:spcBef>
              <a:buFontTx/>
              <a:buNone/>
            </a:pPr>
            <a:r>
              <a:rPr lang="ru-RU" sz="2200">
                <a:latin typeface="+mn-lt"/>
                <a:ea typeface="+mn-ea"/>
                <a:cs typeface="+mn-cs"/>
              </a:rPr>
              <a:t>Якщо залишків незавершеного виробництва не було (таблиця 7.7). то у такому випадку собівартість виготовленої продукції дорівнює витратам на виробництво продукції.</a:t>
            </a:r>
            <a:endParaRPr lang="ko-KR" altLang="en-US" sz="2200"/>
          </a:p>
        </p:txBody>
      </p:sp>
      <p:pic>
        <p:nvPicPr>
          <p:cNvPr id="4" name="Рисунок 12" descr="C:/Users/Admin/AppData/Roaming/PolarisOffice9/ETemp/10916_18647616/fImage283351826962.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1521460" y="2448560"/>
            <a:ext cx="9763760" cy="981710"/>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ph type="body" idx="1"/>
          </p:nvPr>
        </p:nvSpPr>
        <p:spPr>
          <a:xfrm rot="0">
            <a:off x="454025" y="511175"/>
            <a:ext cx="9843135" cy="4077970"/>
          </a:xfrm>
          <a:prstGeom prst="rect"/>
        </p:spPr>
        <p:txBody>
          <a:bodyPr wrap="square" lIns="91440" tIns="45720" rIns="91440" bIns="45720" numCol="1" vert="horz" anchor="t" anchorCtr="1">
            <a:normAutofit fontScale="100000" lnSpcReduction="20000"/>
          </a:bodyPr>
          <a:lstStyle>
            <a:lvl1pPr marL="0" indent="0" latinLnBrk="0">
              <a:buFontTx/>
              <a:buNone/>
              <a:defRPr lang="en-GB" altLang="en-US" sz="2000">
                <a:solidFill>
                  <a:schemeClr val="tx1"/>
                </a:solidFill>
              </a:defRPr>
            </a:lvl1pPr>
            <a:lvl2pPr marL="457200" indent="0" latinLnBrk="0" lvl="1">
              <a:buFontTx/>
              <a:buNone/>
              <a:defRPr lang="en-GB" altLang="en-US" sz="2000">
                <a:solidFill>
                  <a:schemeClr val="tx1">
                    <a:tint val="75000"/>
                  </a:schemeClr>
                </a:solidFill>
              </a:defRPr>
            </a:lvl2pPr>
            <a:lvl3pPr marL="914400" indent="0" latinLnBrk="0" lvl="2">
              <a:buFontTx/>
              <a:buNone/>
              <a:defRPr lang="en-GB" altLang="en-US" sz="1800">
                <a:solidFill>
                  <a:schemeClr val="tx1">
                    <a:tint val="75000"/>
                  </a:schemeClr>
                </a:solidFill>
              </a:defRPr>
            </a:lvl3pPr>
            <a:lvl4pPr marL="1371600" indent="0" latinLnBrk="0" lvl="3">
              <a:buFontTx/>
              <a:buNone/>
              <a:defRPr lang="en-GB" altLang="en-US" sz="1600">
                <a:solidFill>
                  <a:schemeClr val="tx1">
                    <a:tint val="75000"/>
                  </a:schemeClr>
                </a:solidFill>
              </a:defRPr>
            </a:lvl4pPr>
            <a:lvl5pPr marL="1828800" indent="0" latinLnBrk="0" lvl="4">
              <a:buFontTx/>
              <a:buNone/>
              <a:defRPr lang="en-GB" altLang="en-US" sz="1600">
                <a:solidFill>
                  <a:schemeClr val="tx1">
                    <a:tint val="75000"/>
                  </a:schemeClr>
                </a:solidFill>
              </a:defRPr>
            </a:lvl5pPr>
            <a:lvl6pPr marL="2286000" indent="0" latinLnBrk="0" lvl="5">
              <a:buFontTx/>
              <a:buNone/>
              <a:defRPr lang="en-GB" altLang="en-US" sz="1600">
                <a:solidFill>
                  <a:schemeClr val="tx1">
                    <a:tint val="75000"/>
                  </a:schemeClr>
                </a:solidFill>
              </a:defRPr>
            </a:lvl6pPr>
            <a:lvl7pPr marL="2743200" indent="0" latinLnBrk="0" lvl="6">
              <a:buFontTx/>
              <a:buNone/>
              <a:defRPr lang="en-GB" altLang="en-US" sz="1600">
                <a:solidFill>
                  <a:schemeClr val="tx1">
                    <a:tint val="75000"/>
                  </a:schemeClr>
                </a:solidFill>
              </a:defRPr>
            </a:lvl7pPr>
            <a:lvl8pPr marL="3200400" indent="0" latinLnBrk="0" lvl="7">
              <a:buFontTx/>
              <a:buNone/>
              <a:defRPr lang="en-GB" altLang="en-US" sz="1600">
                <a:solidFill>
                  <a:schemeClr val="tx1">
                    <a:tint val="75000"/>
                  </a:schemeClr>
                </a:solidFill>
              </a:defRPr>
            </a:lvl8pPr>
            <a:lvl9pPr marL="3657600" indent="0" latinLnBrk="0" lvl="8">
              <a:buFontTx/>
              <a:buNone/>
              <a:defRPr lang="en-GB" altLang="en-US" sz="1600">
                <a:solidFill>
                  <a:schemeClr val="tx1">
                    <a:tint val="75000"/>
                  </a:schemeClr>
                </a:solidFill>
              </a:defRPr>
            </a:lvl9pPr>
          </a:lstStyle>
          <a:p>
            <a:pPr marL="0" indent="0" rtl="0" algn="l" defTabSz="914400" eaLnBrk="1" latinLnBrk="0" hangingPunct="1">
              <a:lnSpc>
                <a:spcPct val="100000"/>
              </a:lnSpc>
              <a:spcBef>
                <a:spcPts val="1000"/>
              </a:spcBef>
              <a:buFontTx/>
              <a:buNone/>
            </a:pPr>
            <a:r>
              <a:rPr lang="ru-RU" sz="2000" b="1">
                <a:latin typeface="+mn-lt"/>
                <a:ea typeface="+mn-ea"/>
                <a:cs typeface="+mn-cs"/>
              </a:rPr>
              <a:t>Бюджет прямих матеріальних затрат</a:t>
            </a:r>
            <a:r>
              <a:rPr lang="ru-RU" sz="2000">
                <a:latin typeface="Gill Sans MT" charset="0"/>
                <a:ea typeface="Segoe UI" charset="0"/>
                <a:cs typeface="+mn-cs"/>
              </a:rPr>
              <a:t> -  це документ, що визначає кількість і номенклатуру матеріалів, необхідних для виконання виробничої програми бюджетного періоду. </a:t>
            </a:r>
            <a:endParaRPr lang="ko-KR" altLang="en-US" sz="2000">
              <a:latin typeface="Gill Sans MT" charset="0"/>
              <a:ea typeface="Segoe UI" charset="0"/>
              <a:cs typeface="+mn-cs"/>
            </a:endParaRPr>
          </a:p>
          <a:p>
            <a:pPr marL="0" indent="0" rtl="0" algn="l" defTabSz="914400" eaLnBrk="1" latinLnBrk="0" hangingPunct="1">
              <a:lnSpc>
                <a:spcPct val="100000"/>
              </a:lnSpc>
              <a:spcBef>
                <a:spcPts val="1000"/>
              </a:spcBef>
              <a:buFontTx/>
              <a:buNone/>
            </a:pPr>
            <a:r>
              <a:rPr lang="ru-RU" sz="2000">
                <a:latin typeface="Gill Sans MT" charset="0"/>
                <a:ea typeface="Segoe UI" charset="0"/>
                <a:cs typeface="+mn-cs"/>
              </a:rPr>
              <a:t>Вартість матеріалів, необхідних для виробництва продукції визначають виходячи з обсягу </a:t>
            </a:r>
            <a:endParaRPr lang="ko-KR" altLang="en-US" sz="2000">
              <a:latin typeface="Gill Sans MT" charset="0"/>
              <a:ea typeface="Segoe UI" charset="0"/>
              <a:cs typeface="+mn-cs"/>
            </a:endParaRPr>
          </a:p>
          <a:p>
            <a:pPr marL="0" indent="0" rtl="0" algn="l" defTabSz="914400" eaLnBrk="1" latinLnBrk="0" hangingPunct="1">
              <a:lnSpc>
                <a:spcPct val="100000"/>
              </a:lnSpc>
              <a:spcBef>
                <a:spcPts val="1000"/>
              </a:spcBef>
              <a:buFontTx/>
              <a:buNone/>
            </a:pPr>
            <a:r>
              <a:rPr lang="ru-RU" sz="2000">
                <a:latin typeface="Gill Sans MT" charset="0"/>
                <a:ea typeface="Segoe UI" charset="0"/>
                <a:cs typeface="+mn-cs"/>
              </a:rPr>
              <a:t>виробництва, норми матеріальних витрат на одиницю продукції і методу оцінки матеріальних запасів (таблиця 7.8). </a:t>
            </a:r>
            <a:endParaRPr lang="ko-KR" altLang="en-US"/>
          </a:p>
        </p:txBody>
      </p:sp>
      <p:pic>
        <p:nvPicPr>
          <p:cNvPr id="4" name="Рисунок 13" descr="C:/Users/Admin/AppData/Roaming/PolarisOffice9/ETemp/10916_18647616/fImage463511874464.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628650" y="2819400"/>
            <a:ext cx="10558780" cy="353885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ph type="body" idx="1"/>
          </p:nvPr>
        </p:nvSpPr>
        <p:spPr>
          <a:xfrm rot="0">
            <a:off x="427990" y="447040"/>
            <a:ext cx="11078845" cy="1668145"/>
          </a:xfrm>
          <a:prstGeom prst="rect"/>
        </p:spPr>
        <p:txBody>
          <a:bodyPr wrap="square" lIns="91440" tIns="45720" rIns="91440" bIns="45720" numCol="1" vert="horz" anchor="t" anchorCtr="1">
            <a:normAutofit fontScale="100000" lnSpcReduction="20000"/>
          </a:bodyPr>
          <a:lstStyle>
            <a:lvl1pPr marL="0" indent="0" latinLnBrk="0">
              <a:buFontTx/>
              <a:buNone/>
              <a:defRPr lang="en-GB" altLang="en-US" sz="2000">
                <a:solidFill>
                  <a:schemeClr val="tx1"/>
                </a:solidFill>
              </a:defRPr>
            </a:lvl1pPr>
            <a:lvl2pPr marL="457200" indent="0" latinLnBrk="0" lvl="1">
              <a:buFontTx/>
              <a:buNone/>
              <a:defRPr lang="en-GB" altLang="en-US" sz="2000">
                <a:solidFill>
                  <a:schemeClr val="tx1">
                    <a:tint val="75000"/>
                  </a:schemeClr>
                </a:solidFill>
              </a:defRPr>
            </a:lvl2pPr>
            <a:lvl3pPr marL="914400" indent="0" latinLnBrk="0" lvl="2">
              <a:buFontTx/>
              <a:buNone/>
              <a:defRPr lang="en-GB" altLang="en-US" sz="1800">
                <a:solidFill>
                  <a:schemeClr val="tx1">
                    <a:tint val="75000"/>
                  </a:schemeClr>
                </a:solidFill>
              </a:defRPr>
            </a:lvl3pPr>
            <a:lvl4pPr marL="1371600" indent="0" latinLnBrk="0" lvl="3">
              <a:buFontTx/>
              <a:buNone/>
              <a:defRPr lang="en-GB" altLang="en-US" sz="1600">
                <a:solidFill>
                  <a:schemeClr val="tx1">
                    <a:tint val="75000"/>
                  </a:schemeClr>
                </a:solidFill>
              </a:defRPr>
            </a:lvl4pPr>
            <a:lvl5pPr marL="1828800" indent="0" latinLnBrk="0" lvl="4">
              <a:buFontTx/>
              <a:buNone/>
              <a:defRPr lang="en-GB" altLang="en-US" sz="1600">
                <a:solidFill>
                  <a:schemeClr val="tx1">
                    <a:tint val="75000"/>
                  </a:schemeClr>
                </a:solidFill>
              </a:defRPr>
            </a:lvl5pPr>
            <a:lvl6pPr marL="2286000" indent="0" latinLnBrk="0" lvl="5">
              <a:buFontTx/>
              <a:buNone/>
              <a:defRPr lang="en-GB" altLang="en-US" sz="1600">
                <a:solidFill>
                  <a:schemeClr val="tx1">
                    <a:tint val="75000"/>
                  </a:schemeClr>
                </a:solidFill>
              </a:defRPr>
            </a:lvl6pPr>
            <a:lvl7pPr marL="2743200" indent="0" latinLnBrk="0" lvl="6">
              <a:buFontTx/>
              <a:buNone/>
              <a:defRPr lang="en-GB" altLang="en-US" sz="1600">
                <a:solidFill>
                  <a:schemeClr val="tx1">
                    <a:tint val="75000"/>
                  </a:schemeClr>
                </a:solidFill>
              </a:defRPr>
            </a:lvl7pPr>
            <a:lvl8pPr marL="3200400" indent="0" latinLnBrk="0" lvl="7">
              <a:buFontTx/>
              <a:buNone/>
              <a:defRPr lang="en-GB" altLang="en-US" sz="1600">
                <a:solidFill>
                  <a:schemeClr val="tx1">
                    <a:tint val="75000"/>
                  </a:schemeClr>
                </a:solidFill>
              </a:defRPr>
            </a:lvl8pPr>
            <a:lvl9pPr marL="3657600" indent="0" latinLnBrk="0" lvl="8">
              <a:buFontTx/>
              <a:buNone/>
              <a:defRPr lang="en-GB" altLang="en-US" sz="1600">
                <a:solidFill>
                  <a:schemeClr val="tx1">
                    <a:tint val="75000"/>
                  </a:schemeClr>
                </a:solidFill>
              </a:defRPr>
            </a:lvl9pPr>
          </a:lstStyle>
          <a:p>
            <a:pPr marL="0" indent="0" rtl="0" algn="l" defTabSz="914400" eaLnBrk="1" latinLnBrk="0" hangingPunct="1">
              <a:lnSpc>
                <a:spcPct val="100000"/>
              </a:lnSpc>
              <a:spcBef>
                <a:spcPts val="1000"/>
              </a:spcBef>
              <a:buFontTx/>
              <a:buNone/>
            </a:pPr>
            <a:r>
              <a:rPr lang="ru-RU" sz="2400" b="1">
                <a:latin typeface="+mn-lt"/>
                <a:ea typeface="+mn-ea"/>
                <a:cs typeface="+mn-cs"/>
              </a:rPr>
              <a:t>Загальний бюджет </a:t>
            </a:r>
            <a:r>
              <a:rPr lang="ru-RU" sz="2400">
                <a:latin typeface="+mn-lt"/>
                <a:ea typeface="+mn-ea"/>
                <a:cs typeface="+mn-cs"/>
              </a:rPr>
              <a:t>являє собою скоординований для всіх підрозділів або функцій планроботи організації в цілому. Він складається із двох основних бюджетів – операційного і фінансового бюджетів та допоміжних бюджетів. </a:t>
            </a:r>
            <a:endParaRPr lang="ko-KR" altLang="en-US" sz="2400"/>
          </a:p>
        </p:txBody>
      </p:sp>
      <p:sp>
        <p:nvSpPr>
          <p:cNvPr id="4" name="Текстовое поле 14"/>
          <p:cNvSpPr txBox="1">
            <a:spLocks/>
          </p:cNvSpPr>
          <p:nvPr/>
        </p:nvSpPr>
        <p:spPr>
          <a:xfrm rot="0">
            <a:off x="419100" y="1981200"/>
            <a:ext cx="5772785" cy="4427855"/>
          </a:xfrm>
          <a:prstGeom prst="rect"/>
          <a:noFill/>
        </p:spPr>
        <p:txBody>
          <a:bodyPr wrap="square" lIns="0" tIns="0" rIns="0" bIns="0" vert="horz" anchor="t">
            <a:noAutofit/>
          </a:bodyPr>
          <a:lstStyle/>
          <a:p>
            <a:pPr marL="0" indent="0" hangingPunct="1"/>
            <a:r>
              <a:rPr sz="2400" b="1">
                <a:latin typeface="Segoe UI" charset="0"/>
                <a:ea typeface="Segoe UI" charset="0"/>
              </a:rPr>
              <a:t>Операційний бюджет</a:t>
            </a:r>
            <a:r>
              <a:rPr sz="2400">
                <a:latin typeface="Segoe UI" charset="0"/>
                <a:ea typeface="Segoe UI" charset="0"/>
              </a:rPr>
              <a:t> – це сукупність бюджетів затрат i доходів, які слугують основою для складання бюджету прибутку. </a:t>
            </a:r>
            <a:endParaRPr lang="ko-KR" altLang="en-US" sz="2400">
              <a:latin typeface="Segoe UI" charset="0"/>
              <a:ea typeface="Segoe UI" charset="0"/>
            </a:endParaRPr>
          </a:p>
          <a:p>
            <a:pPr marL="0" indent="0" hangingPunct="1"/>
            <a:r>
              <a:rPr sz="2400">
                <a:latin typeface="Segoe UI" charset="0"/>
                <a:ea typeface="Segoe UI" charset="0"/>
              </a:rPr>
              <a:t>До операційних бюджетів належать: </a:t>
            </a:r>
            <a:endParaRPr lang="ko-KR" altLang="en-US" sz="2400">
              <a:latin typeface="Segoe UI" charset="0"/>
              <a:ea typeface="Segoe UI" charset="0"/>
            </a:endParaRPr>
          </a:p>
          <a:p>
            <a:pPr marL="0" indent="0" hangingPunct="1"/>
            <a:r>
              <a:rPr sz="2400">
                <a:latin typeface="Segoe UI" charset="0"/>
                <a:ea typeface="Segoe UI" charset="0"/>
              </a:rPr>
              <a:t>• бюджет продаж;  </a:t>
            </a:r>
            <a:endParaRPr lang="ko-KR" altLang="en-US" sz="2400">
              <a:latin typeface="Segoe UI" charset="0"/>
              <a:ea typeface="Segoe UI" charset="0"/>
            </a:endParaRPr>
          </a:p>
          <a:p>
            <a:pPr marL="0" indent="0" hangingPunct="1"/>
            <a:r>
              <a:rPr sz="2400">
                <a:latin typeface="Segoe UI" charset="0"/>
                <a:ea typeface="Segoe UI" charset="0"/>
              </a:rPr>
              <a:t>• бюджет виробництва;  </a:t>
            </a:r>
            <a:endParaRPr lang="ko-KR" altLang="en-US" sz="2400">
              <a:latin typeface="Segoe UI" charset="0"/>
              <a:ea typeface="Segoe UI" charset="0"/>
            </a:endParaRPr>
          </a:p>
          <a:p>
            <a:pPr marL="0" indent="0" hangingPunct="1"/>
            <a:r>
              <a:rPr sz="2400">
                <a:latin typeface="Segoe UI" charset="0"/>
                <a:ea typeface="Segoe UI" charset="0"/>
              </a:rPr>
              <a:t>• бюджет прямих матеріальних затрат;  </a:t>
            </a:r>
            <a:endParaRPr lang="ko-KR" altLang="en-US" sz="2400">
              <a:latin typeface="Segoe UI" charset="0"/>
              <a:ea typeface="Segoe UI" charset="0"/>
            </a:endParaRPr>
          </a:p>
          <a:p>
            <a:pPr marL="0" indent="0" hangingPunct="1"/>
            <a:r>
              <a:rPr sz="2400">
                <a:latin typeface="Segoe UI" charset="0"/>
                <a:ea typeface="Segoe UI" charset="0"/>
              </a:rPr>
              <a:t>• бюджет прямих витрат на оплату праці;  </a:t>
            </a:r>
            <a:endParaRPr lang="ko-KR" altLang="en-US" sz="2400">
              <a:latin typeface="Segoe UI" charset="0"/>
              <a:ea typeface="Segoe UI" charset="0"/>
            </a:endParaRPr>
          </a:p>
          <a:p>
            <a:pPr marL="0" indent="0" hangingPunct="1"/>
            <a:r>
              <a:rPr sz="2400">
                <a:latin typeface="Segoe UI" charset="0"/>
                <a:ea typeface="Segoe UI" charset="0"/>
              </a:rPr>
              <a:t>• бюджет виробничих накладних затрат;  </a:t>
            </a:r>
            <a:endParaRPr lang="ko-KR" altLang="en-US" sz="2400">
              <a:latin typeface="Segoe UI" charset="0"/>
              <a:ea typeface="Segoe UI" charset="0"/>
            </a:endParaRPr>
          </a:p>
          <a:p>
            <a:pPr marL="0" indent="0" hangingPunct="1"/>
            <a:r>
              <a:rPr sz="2400">
                <a:latin typeface="Segoe UI" charset="0"/>
                <a:ea typeface="Segoe UI" charset="0"/>
              </a:rPr>
              <a:t>• бюджет комерційних витрат;  </a:t>
            </a:r>
            <a:endParaRPr lang="ko-KR" altLang="en-US" sz="2400">
              <a:latin typeface="Segoe UI" charset="0"/>
              <a:ea typeface="Segoe UI" charset="0"/>
            </a:endParaRPr>
          </a:p>
          <a:p>
            <a:pPr marL="0" indent="0" hangingPunct="1"/>
            <a:r>
              <a:rPr sz="2400">
                <a:latin typeface="Segoe UI" charset="0"/>
                <a:ea typeface="Segoe UI" charset="0"/>
              </a:rPr>
              <a:t>• бюджет управлінських витрат;  </a:t>
            </a:r>
            <a:endParaRPr lang="ko-KR" altLang="en-US" sz="2400">
              <a:latin typeface="Segoe UI" charset="0"/>
              <a:ea typeface="Segoe UI" charset="0"/>
            </a:endParaRPr>
          </a:p>
        </p:txBody>
      </p:sp>
      <p:sp>
        <p:nvSpPr>
          <p:cNvPr id="5" name="Текстовое поле 15"/>
          <p:cNvSpPr txBox="1">
            <a:spLocks/>
          </p:cNvSpPr>
          <p:nvPr/>
        </p:nvSpPr>
        <p:spPr>
          <a:xfrm rot="0">
            <a:off x="6515100" y="1981200"/>
            <a:ext cx="5182235" cy="4427855"/>
          </a:xfrm>
          <a:prstGeom prst="rect"/>
          <a:noFill/>
        </p:spPr>
        <p:txBody>
          <a:bodyPr wrap="square" lIns="0" tIns="0" rIns="0" bIns="0" vert="horz" anchor="t">
            <a:noAutofit/>
          </a:bodyPr>
          <a:lstStyle/>
          <a:p>
            <a:pPr marL="0" indent="0" hangingPunct="1"/>
            <a:r>
              <a:rPr sz="2400" b="1">
                <a:latin typeface="Segoe UI" charset="0"/>
                <a:ea typeface="Segoe UI" charset="0"/>
              </a:rPr>
              <a:t>Фінансовий бюджет</a:t>
            </a:r>
            <a:r>
              <a:rPr sz="2400">
                <a:latin typeface="Segoe UI" charset="0"/>
                <a:ea typeface="Segoe UI" charset="0"/>
              </a:rPr>
              <a:t> – сукупність бюджетів, які відображають заплановані кошти і </a:t>
            </a:r>
            <a:endParaRPr lang="ko-KR" altLang="en-US" sz="2400">
              <a:latin typeface="Segoe UI" charset="0"/>
              <a:ea typeface="Segoe UI" charset="0"/>
            </a:endParaRPr>
          </a:p>
          <a:p>
            <a:pPr marL="0" indent="0" hangingPunct="1"/>
            <a:r>
              <a:rPr sz="2400">
                <a:latin typeface="Segoe UI" charset="0"/>
                <a:ea typeface="Segoe UI" charset="0"/>
              </a:rPr>
              <a:t>фінансовий стан підприємства. </a:t>
            </a:r>
            <a:endParaRPr lang="ko-KR" altLang="en-US" sz="2400">
              <a:latin typeface="Segoe UI" charset="0"/>
              <a:ea typeface="Segoe UI" charset="0"/>
            </a:endParaRPr>
          </a:p>
          <a:p>
            <a:pPr marL="0" indent="0" hangingPunct="1"/>
            <a:r>
              <a:rPr sz="2400">
                <a:latin typeface="Segoe UI" charset="0"/>
                <a:ea typeface="Segoe UI" charset="0"/>
              </a:rPr>
              <a:t>Фінансовий бюджет складається із: </a:t>
            </a:r>
            <a:endParaRPr lang="ko-KR" altLang="en-US" sz="2400">
              <a:latin typeface="Segoe UI" charset="0"/>
              <a:ea typeface="Segoe UI" charset="0"/>
            </a:endParaRPr>
          </a:p>
          <a:p>
            <a:pPr marL="0" indent="0" hangingPunct="1"/>
            <a:r>
              <a:rPr sz="2400">
                <a:latin typeface="Segoe UI" charset="0"/>
                <a:ea typeface="Segoe UI" charset="0"/>
              </a:rPr>
              <a:t>• бюджету доходів та витрат; </a:t>
            </a:r>
            <a:endParaRPr lang="ko-KR" altLang="en-US" sz="2400">
              <a:latin typeface="Segoe UI" charset="0"/>
              <a:ea typeface="Segoe UI" charset="0"/>
            </a:endParaRPr>
          </a:p>
          <a:p>
            <a:pPr marL="0" indent="0" hangingPunct="1"/>
            <a:r>
              <a:rPr sz="2400">
                <a:latin typeface="Segoe UI" charset="0"/>
                <a:ea typeface="Segoe UI" charset="0"/>
              </a:rPr>
              <a:t>• бюджету руху грошових коштів;   </a:t>
            </a:r>
            <a:endParaRPr lang="ko-KR" altLang="en-US" sz="2400">
              <a:latin typeface="Segoe UI" charset="0"/>
              <a:ea typeface="Segoe UI" charset="0"/>
            </a:endParaRPr>
          </a:p>
          <a:p>
            <a:pPr marL="0" indent="0" hangingPunct="1"/>
            <a:r>
              <a:rPr sz="2400">
                <a:latin typeface="Segoe UI" charset="0"/>
                <a:ea typeface="Segoe UI" charset="0"/>
              </a:rPr>
              <a:t>• бюджетного балансу.  </a:t>
            </a:r>
            <a:endParaRPr lang="ko-KR" altLang="en-US" sz="2400">
              <a:latin typeface="Segoe UI" charset="0"/>
              <a:ea typeface="Segoe UI" charset="0"/>
            </a:endParaRPr>
          </a:p>
          <a:p>
            <a:pPr marL="0" indent="0" hangingPunct="1"/>
            <a:r>
              <a:rPr sz="2400">
                <a:latin typeface="Segoe UI" charset="0"/>
                <a:ea typeface="Segoe UI" charset="0"/>
              </a:rPr>
              <a:t>• допоміжних бюджетів: </a:t>
            </a:r>
            <a:endParaRPr lang="ko-KR" altLang="en-US" sz="2400">
              <a:latin typeface="Segoe UI" charset="0"/>
              <a:ea typeface="Segoe UI" charset="0"/>
            </a:endParaRPr>
          </a:p>
          <a:p>
            <a:pPr marL="0" indent="0" hangingPunct="1"/>
            <a:r>
              <a:rPr sz="2400">
                <a:latin typeface="Segoe UI" charset="0"/>
                <a:ea typeface="Segoe UI" charset="0"/>
              </a:rPr>
              <a:t>• інвестиційного бюджету; </a:t>
            </a:r>
            <a:endParaRPr lang="ko-KR" altLang="en-US" sz="2400">
              <a:latin typeface="Segoe UI" charset="0"/>
              <a:ea typeface="Segoe UI" charset="0"/>
            </a:endParaRPr>
          </a:p>
          <a:p>
            <a:pPr marL="0" indent="0" hangingPunct="1"/>
            <a:r>
              <a:rPr sz="2400">
                <a:latin typeface="Segoe UI" charset="0"/>
                <a:ea typeface="Segoe UI" charset="0"/>
              </a:rPr>
              <a:t>• бюджету руху дебіторської та кредиторської заборгованості. </a:t>
            </a:r>
            <a:endParaRPr lang="ko-KR" altLang="en-US" sz="2400">
              <a:latin typeface="Segoe UI" charset="0"/>
              <a:ea typeface="Segoe UI"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ph type="title"/>
          </p:nvPr>
        </p:nvSpPr>
        <p:spPr bwMode="blackWhite">
          <a:xfrm rot="0">
            <a:off x="1600200" y="215265"/>
            <a:ext cx="8992235" cy="1646555"/>
          </a:xfrm>
          <a:prstGeom prst="rect"/>
          <a:solidFill>
            <a:srgbClr val="FFFFFF"/>
          </a:solidFill>
          <a:ln w="38100" cap="flat" cmpd="sng">
            <a:solidFill>
              <a:srgbClr val="404040">
                <a:alpha val="100000"/>
              </a:srgbClr>
            </a:solidFill>
            <a:prstDash val="solid"/>
          </a:ln>
        </p:spPr>
        <p:txBody>
          <a:bodyPr wrap="square" lIns="274320" tIns="182880" rIns="274320" bIns="182880" numCol="1" vert="horz" anchor="ctr" anchorCtr="1">
            <a:normAutofit fontScale="100000" lnSpcReduction="0"/>
          </a:bodyPr>
          <a:lstStyle>
            <a:lvl1pPr marL="0" indent="0" latinLnBrk="0">
              <a:buFontTx/>
              <a:buNone/>
              <a:defRPr lang="en-GB" altLang="en-US" sz="3800">
                <a:solidFill>
                  <a:srgbClr val="262626"/>
                </a:solidFill>
              </a:defRPr>
            </a:lvl1pPr>
          </a:lstStyle>
          <a:p>
            <a:pPr marL="0" indent="0" rtl="0"/>
            <a:r>
              <a:rPr lang="ru-RU" sz="3800" cap="all" spc="200">
                <a:latin typeface="Gill Sans MT" charset="0"/>
                <a:ea typeface="Segoe UI" charset="0"/>
                <a:cs typeface="+mj-cs"/>
              </a:rPr>
              <a:t>7.3. Оцінка бізнес-процесу «Фінансовий аналіз і облік» </a:t>
            </a:r>
            <a:endParaRPr lang="ko-KR" altLang="en-US"/>
          </a:p>
        </p:txBody>
      </p:sp>
      <p:sp>
        <p:nvSpPr>
          <p:cNvPr id="3" name="Text Placeholder 2"/>
          <p:cNvSpPr txBox="1">
            <a:spLocks/>
          </p:cNvSpPr>
          <p:nvPr>
            <p:ph type="body" idx="1"/>
          </p:nvPr>
        </p:nvSpPr>
        <p:spPr>
          <a:xfrm rot="0">
            <a:off x="400050" y="2152650"/>
            <a:ext cx="11716385" cy="4363085"/>
          </a:xfrm>
          <a:prstGeom prst="rect"/>
        </p:spPr>
        <p:txBody>
          <a:bodyPr wrap="square" lIns="91440" tIns="45720" rIns="91440" bIns="45720" numCol="1" vert="horz" anchor="t" anchorCtr="1">
            <a:normAutofit fontScale="100000" lnSpcReduction="20000"/>
          </a:bodyPr>
          <a:lstStyle>
            <a:lvl1pPr marL="0" indent="0" latinLnBrk="0">
              <a:buFontTx/>
              <a:buNone/>
              <a:defRPr lang="en-GB" altLang="en-US" sz="2000">
                <a:solidFill>
                  <a:schemeClr val="tx1"/>
                </a:solidFill>
              </a:defRPr>
            </a:lvl1pPr>
            <a:lvl2pPr marL="457200" indent="0" latinLnBrk="0" lvl="1">
              <a:buFontTx/>
              <a:buNone/>
              <a:defRPr lang="en-GB" altLang="en-US" sz="2000">
                <a:solidFill>
                  <a:schemeClr val="tx1">
                    <a:tint val="75000"/>
                  </a:schemeClr>
                </a:solidFill>
              </a:defRPr>
            </a:lvl2pPr>
            <a:lvl3pPr marL="914400" indent="0" latinLnBrk="0" lvl="2">
              <a:buFontTx/>
              <a:buNone/>
              <a:defRPr lang="en-GB" altLang="en-US" sz="1800">
                <a:solidFill>
                  <a:schemeClr val="tx1">
                    <a:tint val="75000"/>
                  </a:schemeClr>
                </a:solidFill>
              </a:defRPr>
            </a:lvl3pPr>
            <a:lvl4pPr marL="1371600" indent="0" latinLnBrk="0" lvl="3">
              <a:buFontTx/>
              <a:buNone/>
              <a:defRPr lang="en-GB" altLang="en-US" sz="1600">
                <a:solidFill>
                  <a:schemeClr val="tx1">
                    <a:tint val="75000"/>
                  </a:schemeClr>
                </a:solidFill>
              </a:defRPr>
            </a:lvl4pPr>
            <a:lvl5pPr marL="1828800" indent="0" latinLnBrk="0" lvl="4">
              <a:buFontTx/>
              <a:buNone/>
              <a:defRPr lang="en-GB" altLang="en-US" sz="1600">
                <a:solidFill>
                  <a:schemeClr val="tx1">
                    <a:tint val="75000"/>
                  </a:schemeClr>
                </a:solidFill>
              </a:defRPr>
            </a:lvl5pPr>
            <a:lvl6pPr marL="2286000" indent="0" latinLnBrk="0" lvl="5">
              <a:buFontTx/>
              <a:buNone/>
              <a:defRPr lang="en-GB" altLang="en-US" sz="1600">
                <a:solidFill>
                  <a:schemeClr val="tx1">
                    <a:tint val="75000"/>
                  </a:schemeClr>
                </a:solidFill>
              </a:defRPr>
            </a:lvl6pPr>
            <a:lvl7pPr marL="2743200" indent="0" latinLnBrk="0" lvl="6">
              <a:buFontTx/>
              <a:buNone/>
              <a:defRPr lang="en-GB" altLang="en-US" sz="1600">
                <a:solidFill>
                  <a:schemeClr val="tx1">
                    <a:tint val="75000"/>
                  </a:schemeClr>
                </a:solidFill>
              </a:defRPr>
            </a:lvl7pPr>
            <a:lvl8pPr marL="3200400" indent="0" latinLnBrk="0" lvl="7">
              <a:buFontTx/>
              <a:buNone/>
              <a:defRPr lang="en-GB" altLang="en-US" sz="1600">
                <a:solidFill>
                  <a:schemeClr val="tx1">
                    <a:tint val="75000"/>
                  </a:schemeClr>
                </a:solidFill>
              </a:defRPr>
            </a:lvl8pPr>
            <a:lvl9pPr marL="3657600" indent="0" latinLnBrk="0" lvl="8">
              <a:buFontTx/>
              <a:buNone/>
              <a:defRPr lang="en-GB" altLang="en-US" sz="1600">
                <a:solidFill>
                  <a:schemeClr val="tx1">
                    <a:tint val="75000"/>
                  </a:schemeClr>
                </a:solidFill>
              </a:defRPr>
            </a:lvl9pPr>
          </a:lstStyle>
          <a:p>
            <a:pPr marL="0" indent="0" rtl="0" algn="l" defTabSz="914400" eaLnBrk="1" latinLnBrk="0" hangingPunct="1">
              <a:lnSpc>
                <a:spcPct val="100000"/>
              </a:lnSpc>
              <a:spcBef>
                <a:spcPts val="1000"/>
              </a:spcBef>
              <a:buFontTx/>
              <a:buNone/>
            </a:pPr>
            <a:r>
              <a:rPr lang="ru-RU" sz="2100">
                <a:latin typeface="+mn-lt"/>
                <a:ea typeface="+mn-ea"/>
                <a:cs typeface="+mn-cs"/>
              </a:rPr>
              <a:t>Найбільш зручно оцінювати  стан протікання  бізнес-процесу  «Фінансовий аналіз і </a:t>
            </a:r>
            <a:endParaRPr lang="ko-KR" altLang="en-US" sz="2100">
              <a:latin typeface="+mn-lt"/>
              <a:ea typeface="+mn-ea"/>
              <a:cs typeface="+mn-cs"/>
            </a:endParaRPr>
          </a:p>
          <a:p>
            <a:pPr marL="0" indent="0" rtl="0" algn="l" defTabSz="914400" eaLnBrk="1" latinLnBrk="0" hangingPunct="1">
              <a:lnSpc>
                <a:spcPct val="100000"/>
              </a:lnSpc>
              <a:spcBef>
                <a:spcPts val="1000"/>
              </a:spcBef>
              <a:buFontTx/>
              <a:buNone/>
            </a:pPr>
            <a:r>
              <a:rPr lang="ru-RU" sz="2100">
                <a:latin typeface="+mn-lt"/>
                <a:ea typeface="+mn-ea"/>
                <a:cs typeface="+mn-cs"/>
              </a:rPr>
              <a:t>облік» за допомогою критеріїв результативності  (відношення фактичних даних бюджетів до планових) і ефективності (відношення дохідних значень окремих статей бюджету до </a:t>
            </a:r>
            <a:endParaRPr lang="ko-KR" altLang="en-US" sz="2100">
              <a:latin typeface="+mn-lt"/>
              <a:ea typeface="+mn-ea"/>
              <a:cs typeface="+mn-cs"/>
            </a:endParaRPr>
          </a:p>
          <a:p>
            <a:pPr marL="0" indent="0" rtl="0" algn="l" defTabSz="914400" eaLnBrk="1" latinLnBrk="0" hangingPunct="1">
              <a:lnSpc>
                <a:spcPct val="100000"/>
              </a:lnSpc>
              <a:spcBef>
                <a:spcPts val="1000"/>
              </a:spcBef>
              <a:buFontTx/>
              <a:buNone/>
            </a:pPr>
            <a:r>
              <a:rPr lang="ru-RU" sz="2100">
                <a:latin typeface="+mn-lt"/>
                <a:ea typeface="+mn-ea"/>
                <a:cs typeface="+mn-cs"/>
              </a:rPr>
              <a:t>відповідних затратних статей).  </a:t>
            </a:r>
            <a:endParaRPr lang="ko-KR" altLang="en-US" sz="2100">
              <a:latin typeface="+mn-lt"/>
              <a:ea typeface="+mn-ea"/>
              <a:cs typeface="+mn-cs"/>
            </a:endParaRPr>
          </a:p>
          <a:p>
            <a:pPr marL="0" indent="0" rtl="0" algn="l" defTabSz="914400" eaLnBrk="1" latinLnBrk="0" hangingPunct="1">
              <a:lnSpc>
                <a:spcPct val="100000"/>
              </a:lnSpc>
              <a:spcBef>
                <a:spcPts val="1000"/>
              </a:spcBef>
              <a:buFontTx/>
              <a:buNone/>
            </a:pPr>
            <a:r>
              <a:rPr lang="ru-RU" sz="2100">
                <a:latin typeface="+mn-lt"/>
                <a:ea typeface="+mn-ea"/>
                <a:cs typeface="+mn-cs"/>
              </a:rPr>
              <a:t>Додатково слід виділити наступні критерії, що також характеризують фінансовий стан </a:t>
            </a:r>
            <a:endParaRPr lang="ko-KR" altLang="en-US" sz="2100">
              <a:latin typeface="+mn-lt"/>
              <a:ea typeface="+mn-ea"/>
              <a:cs typeface="+mn-cs"/>
            </a:endParaRPr>
          </a:p>
          <a:p>
            <a:pPr marL="0" indent="0" rtl="0" algn="l" defTabSz="914400" eaLnBrk="1" latinLnBrk="0" hangingPunct="1">
              <a:lnSpc>
                <a:spcPct val="100000"/>
              </a:lnSpc>
              <a:spcBef>
                <a:spcPts val="1000"/>
              </a:spcBef>
              <a:buFontTx/>
              <a:buNone/>
            </a:pPr>
            <a:r>
              <a:rPr lang="ru-RU" sz="2100">
                <a:latin typeface="+mn-lt"/>
                <a:ea typeface="+mn-ea"/>
                <a:cs typeface="+mn-cs"/>
              </a:rPr>
              <a:t>бізнесу: </a:t>
            </a:r>
            <a:endParaRPr lang="ko-KR" altLang="en-US" sz="2100">
              <a:latin typeface="+mn-lt"/>
              <a:ea typeface="+mn-ea"/>
              <a:cs typeface="+mn-cs"/>
            </a:endParaRPr>
          </a:p>
          <a:p>
            <a:pPr marL="0" indent="0" rtl="0" algn="l" defTabSz="914400" eaLnBrk="1" latinLnBrk="0" hangingPunct="1">
              <a:lnSpc>
                <a:spcPct val="100000"/>
              </a:lnSpc>
              <a:spcBef>
                <a:spcPts val="1000"/>
              </a:spcBef>
              <a:buFontTx/>
              <a:buNone/>
            </a:pPr>
            <a:r>
              <a:rPr lang="ru-RU" sz="2100" b="1">
                <a:latin typeface="+mn-lt"/>
                <a:ea typeface="+mn-ea"/>
                <a:cs typeface="+mn-cs"/>
              </a:rPr>
              <a:t>Дохід </a:t>
            </a:r>
            <a:r>
              <a:rPr lang="ru-RU" sz="2100">
                <a:latin typeface="+mn-lt"/>
                <a:ea typeface="+mn-ea"/>
                <a:cs typeface="+mn-cs"/>
              </a:rPr>
              <a:t>– сума коштів, що поступила у компанію за звітний період у готівковій та безготівковій формі. </a:t>
            </a:r>
            <a:endParaRPr lang="ko-KR" altLang="en-US" sz="2100">
              <a:latin typeface="+mn-lt"/>
              <a:ea typeface="+mn-ea"/>
              <a:cs typeface="+mn-cs"/>
            </a:endParaRPr>
          </a:p>
          <a:p>
            <a:pPr marL="0" indent="0" rtl="0" algn="l" defTabSz="914400" eaLnBrk="1" latinLnBrk="0" hangingPunct="1">
              <a:lnSpc>
                <a:spcPct val="100000"/>
              </a:lnSpc>
              <a:spcBef>
                <a:spcPts val="1000"/>
              </a:spcBef>
              <a:buFontTx/>
              <a:buNone/>
            </a:pPr>
            <a:r>
              <a:rPr lang="ru-RU" sz="2100" b="1">
                <a:latin typeface="+mn-lt"/>
                <a:ea typeface="+mn-ea"/>
                <a:cs typeface="+mn-cs"/>
              </a:rPr>
              <a:t>Прибуток </a:t>
            </a:r>
            <a:r>
              <a:rPr lang="ru-RU" sz="2100">
                <a:latin typeface="+mn-lt"/>
                <a:ea typeface="+mn-ea"/>
                <a:cs typeface="+mn-cs"/>
              </a:rPr>
              <a:t>– різниця між сумою доходів компанії та затратами, що виникли у звітному </a:t>
            </a:r>
            <a:endParaRPr lang="ko-KR" altLang="en-US" sz="2100">
              <a:latin typeface="+mn-lt"/>
              <a:ea typeface="+mn-ea"/>
              <a:cs typeface="+mn-cs"/>
            </a:endParaRPr>
          </a:p>
          <a:p>
            <a:pPr marL="0" indent="0" rtl="0" algn="l" defTabSz="914400" eaLnBrk="1" latinLnBrk="0" hangingPunct="1">
              <a:lnSpc>
                <a:spcPct val="100000"/>
              </a:lnSpc>
              <a:spcBef>
                <a:spcPts val="1000"/>
              </a:spcBef>
              <a:buFontTx/>
              <a:buNone/>
            </a:pPr>
            <a:r>
              <a:rPr lang="ru-RU" sz="2100">
                <a:latin typeface="+mn-lt"/>
                <a:ea typeface="+mn-ea"/>
                <a:cs typeface="+mn-cs"/>
              </a:rPr>
              <a:t>періоді. </a:t>
            </a:r>
            <a:endParaRPr lang="ko-KR" altLang="en-US" sz="2100">
              <a:latin typeface="+mn-lt"/>
              <a:ea typeface="+mn-ea"/>
              <a:cs typeface="+mn-cs"/>
            </a:endParaRPr>
          </a:p>
          <a:p>
            <a:pPr marL="0" indent="0" rtl="0" algn="l" defTabSz="914400" eaLnBrk="1" latinLnBrk="0" hangingPunct="1">
              <a:lnSpc>
                <a:spcPct val="100000"/>
              </a:lnSpc>
              <a:spcBef>
                <a:spcPts val="1000"/>
              </a:spcBef>
              <a:buFontTx/>
              <a:buNone/>
            </a:pPr>
            <a:r>
              <a:rPr lang="ru-RU" sz="2100" b="1">
                <a:latin typeface="+mn-lt"/>
                <a:ea typeface="+mn-ea"/>
                <a:cs typeface="+mn-cs"/>
              </a:rPr>
              <a:t>Рентабельність доходів (затрат)</a:t>
            </a:r>
            <a:r>
              <a:rPr lang="ru-RU" sz="2100">
                <a:latin typeface="+mn-lt"/>
                <a:ea typeface="+mn-ea"/>
                <a:cs typeface="+mn-cs"/>
              </a:rPr>
              <a:t> – відношення суми прибутку до суми доходів (затрат) </a:t>
            </a:r>
            <a:endParaRPr lang="ko-KR" altLang="en-US" sz="2100">
              <a:latin typeface="+mn-lt"/>
              <a:ea typeface="+mn-ea"/>
              <a:cs typeface="+mn-cs"/>
            </a:endParaRPr>
          </a:p>
          <a:p>
            <a:pPr marL="0" indent="0" rtl="0" algn="l" defTabSz="914400" eaLnBrk="1" latinLnBrk="0" hangingPunct="1">
              <a:lnSpc>
                <a:spcPct val="100000"/>
              </a:lnSpc>
              <a:spcBef>
                <a:spcPts val="1000"/>
              </a:spcBef>
              <a:buFontTx/>
              <a:buNone/>
            </a:pPr>
            <a:r>
              <a:rPr lang="ru-RU" sz="2100">
                <a:latin typeface="+mn-lt"/>
                <a:ea typeface="+mn-ea"/>
                <a:cs typeface="+mn-cs"/>
              </a:rPr>
              <a:t>у звітному періоді. </a:t>
            </a:r>
            <a:endParaRPr lang="ko-KR" altLang="en-US" sz="21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ph type="body" idx="1"/>
          </p:nvPr>
        </p:nvSpPr>
        <p:spPr>
          <a:xfrm rot="0">
            <a:off x="628650" y="1123950"/>
            <a:ext cx="10935335" cy="1105535"/>
          </a:xfrm>
          <a:prstGeom prst="rect"/>
        </p:spPr>
        <p:txBody>
          <a:bodyPr wrap="square" lIns="91440" tIns="45720" rIns="91440" bIns="45720" numCol="1" vert="horz" anchor="t" anchorCtr="1">
            <a:normAutofit fontScale="100000" lnSpcReduction="0"/>
          </a:bodyPr>
          <a:lstStyle>
            <a:lvl1pPr marL="0" indent="0" latinLnBrk="0">
              <a:buFontTx/>
              <a:buNone/>
              <a:defRPr lang="en-GB" altLang="en-US" sz="2000">
                <a:solidFill>
                  <a:schemeClr val="tx1"/>
                </a:solidFill>
              </a:defRPr>
            </a:lvl1pPr>
            <a:lvl2pPr marL="457200" indent="0" latinLnBrk="0" lvl="1">
              <a:buFontTx/>
              <a:buNone/>
              <a:defRPr lang="en-GB" altLang="en-US" sz="2000">
                <a:solidFill>
                  <a:schemeClr val="tx1">
                    <a:tint val="75000"/>
                  </a:schemeClr>
                </a:solidFill>
              </a:defRPr>
            </a:lvl2pPr>
            <a:lvl3pPr marL="914400" indent="0" latinLnBrk="0" lvl="2">
              <a:buFontTx/>
              <a:buNone/>
              <a:defRPr lang="en-GB" altLang="en-US" sz="1800">
                <a:solidFill>
                  <a:schemeClr val="tx1">
                    <a:tint val="75000"/>
                  </a:schemeClr>
                </a:solidFill>
              </a:defRPr>
            </a:lvl3pPr>
            <a:lvl4pPr marL="1371600" indent="0" latinLnBrk="0" lvl="3">
              <a:buFontTx/>
              <a:buNone/>
              <a:defRPr lang="en-GB" altLang="en-US" sz="1600">
                <a:solidFill>
                  <a:schemeClr val="tx1">
                    <a:tint val="75000"/>
                  </a:schemeClr>
                </a:solidFill>
              </a:defRPr>
            </a:lvl4pPr>
            <a:lvl5pPr marL="1828800" indent="0" latinLnBrk="0" lvl="4">
              <a:buFontTx/>
              <a:buNone/>
              <a:defRPr lang="en-GB" altLang="en-US" sz="1600">
                <a:solidFill>
                  <a:schemeClr val="tx1">
                    <a:tint val="75000"/>
                  </a:schemeClr>
                </a:solidFill>
              </a:defRPr>
            </a:lvl5pPr>
            <a:lvl6pPr marL="2286000" indent="0" latinLnBrk="0" lvl="5">
              <a:buFontTx/>
              <a:buNone/>
              <a:defRPr lang="en-GB" altLang="en-US" sz="1600">
                <a:solidFill>
                  <a:schemeClr val="tx1">
                    <a:tint val="75000"/>
                  </a:schemeClr>
                </a:solidFill>
              </a:defRPr>
            </a:lvl6pPr>
            <a:lvl7pPr marL="2743200" indent="0" latinLnBrk="0" lvl="6">
              <a:buFontTx/>
              <a:buNone/>
              <a:defRPr lang="en-GB" altLang="en-US" sz="1600">
                <a:solidFill>
                  <a:schemeClr val="tx1">
                    <a:tint val="75000"/>
                  </a:schemeClr>
                </a:solidFill>
              </a:defRPr>
            </a:lvl7pPr>
            <a:lvl8pPr marL="3200400" indent="0" latinLnBrk="0" lvl="7">
              <a:buFontTx/>
              <a:buNone/>
              <a:defRPr lang="en-GB" altLang="en-US" sz="1600">
                <a:solidFill>
                  <a:schemeClr val="tx1">
                    <a:tint val="75000"/>
                  </a:schemeClr>
                </a:solidFill>
              </a:defRPr>
            </a:lvl8pPr>
            <a:lvl9pPr marL="3657600" indent="0" latinLnBrk="0" lvl="8">
              <a:buFontTx/>
              <a:buNone/>
              <a:defRPr lang="en-GB" altLang="en-US" sz="1600">
                <a:solidFill>
                  <a:schemeClr val="tx1">
                    <a:tint val="75000"/>
                  </a:schemeClr>
                </a:solidFill>
              </a:defRPr>
            </a:lvl9pPr>
          </a:lstStyle>
          <a:p>
            <a:pPr marL="0" indent="0" rtl="0" algn="l" defTabSz="914400" eaLnBrk="1" latinLnBrk="0" hangingPunct="1">
              <a:lnSpc>
                <a:spcPct val="100000"/>
              </a:lnSpc>
              <a:spcBef>
                <a:spcPts val="1000"/>
              </a:spcBef>
              <a:buFontTx/>
              <a:buNone/>
            </a:pPr>
            <a:r>
              <a:rPr lang="ru-RU" sz="2400" b="1">
                <a:latin typeface="+mn-lt"/>
                <a:ea typeface="+mn-ea"/>
                <a:cs typeface="+mn-cs"/>
              </a:rPr>
              <a:t>Показники ділової активності</a:t>
            </a:r>
            <a:r>
              <a:rPr lang="ru-RU" sz="2400">
                <a:latin typeface="+mn-lt"/>
                <a:ea typeface="+mn-ea"/>
                <a:cs typeface="+mn-cs"/>
              </a:rPr>
              <a:t> – характеризують ефективність діяльності підприємства щодо виробництва або реалізації продукції. </a:t>
            </a:r>
            <a:endParaRPr lang="ko-KR" altLang="en-US" sz="2400">
              <a:latin typeface="+mn-lt"/>
              <a:ea typeface="+mn-ea"/>
              <a:cs typeface="+mn-cs"/>
            </a:endParaRPr>
          </a:p>
        </p:txBody>
      </p:sp>
      <p:pic>
        <p:nvPicPr>
          <p:cNvPr id="4" name="Рисунок 17" descr="C:/Users/Admin/AppData/Roaming/PolarisOffice9/ETemp/10916_18647616/fImage184432035705.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266700" y="2414270"/>
            <a:ext cx="5810885" cy="3129915"/>
          </a:xfrm>
          <a:prstGeom prst="rect"/>
          <a:noFill/>
        </p:spPr>
      </p:pic>
      <p:pic>
        <p:nvPicPr>
          <p:cNvPr id="5" name="Рисунок 18" descr="C:/Users/Admin/AppData/Roaming/PolarisOffice9/ETemp/10916_18647616/fImage288752048145.pn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6233795" y="2357120"/>
            <a:ext cx="5844540" cy="335851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ph type="body" idx="1"/>
          </p:nvPr>
        </p:nvSpPr>
        <p:spPr>
          <a:xfrm rot="0">
            <a:off x="438150" y="457200"/>
            <a:ext cx="10954385" cy="1105535"/>
          </a:xfrm>
          <a:prstGeom prst="rect"/>
        </p:spPr>
        <p:txBody>
          <a:bodyPr wrap="square" lIns="91440" tIns="45720" rIns="91440" bIns="45720" numCol="1" vert="horz" anchor="t" anchorCtr="1">
            <a:normAutofit fontScale="100000" lnSpcReduction="0"/>
          </a:bodyPr>
          <a:lstStyle>
            <a:lvl1pPr marL="0" indent="0" latinLnBrk="0">
              <a:buFontTx/>
              <a:buNone/>
              <a:defRPr lang="en-GB" altLang="en-US" sz="2000">
                <a:solidFill>
                  <a:schemeClr val="tx1"/>
                </a:solidFill>
              </a:defRPr>
            </a:lvl1pPr>
            <a:lvl2pPr marL="457200" indent="0" latinLnBrk="0" lvl="1">
              <a:buFontTx/>
              <a:buNone/>
              <a:defRPr lang="en-GB" altLang="en-US" sz="2000">
                <a:solidFill>
                  <a:schemeClr val="tx1">
                    <a:tint val="75000"/>
                  </a:schemeClr>
                </a:solidFill>
              </a:defRPr>
            </a:lvl2pPr>
            <a:lvl3pPr marL="914400" indent="0" latinLnBrk="0" lvl="2">
              <a:buFontTx/>
              <a:buNone/>
              <a:defRPr lang="en-GB" altLang="en-US" sz="1800">
                <a:solidFill>
                  <a:schemeClr val="tx1">
                    <a:tint val="75000"/>
                  </a:schemeClr>
                </a:solidFill>
              </a:defRPr>
            </a:lvl3pPr>
            <a:lvl4pPr marL="1371600" indent="0" latinLnBrk="0" lvl="3">
              <a:buFontTx/>
              <a:buNone/>
              <a:defRPr lang="en-GB" altLang="en-US" sz="1600">
                <a:solidFill>
                  <a:schemeClr val="tx1">
                    <a:tint val="75000"/>
                  </a:schemeClr>
                </a:solidFill>
              </a:defRPr>
            </a:lvl4pPr>
            <a:lvl5pPr marL="1828800" indent="0" latinLnBrk="0" lvl="4">
              <a:buFontTx/>
              <a:buNone/>
              <a:defRPr lang="en-GB" altLang="en-US" sz="1600">
                <a:solidFill>
                  <a:schemeClr val="tx1">
                    <a:tint val="75000"/>
                  </a:schemeClr>
                </a:solidFill>
              </a:defRPr>
            </a:lvl5pPr>
            <a:lvl6pPr marL="2286000" indent="0" latinLnBrk="0" lvl="5">
              <a:buFontTx/>
              <a:buNone/>
              <a:defRPr lang="en-GB" altLang="en-US" sz="1600">
                <a:solidFill>
                  <a:schemeClr val="tx1">
                    <a:tint val="75000"/>
                  </a:schemeClr>
                </a:solidFill>
              </a:defRPr>
            </a:lvl6pPr>
            <a:lvl7pPr marL="2743200" indent="0" latinLnBrk="0" lvl="6">
              <a:buFontTx/>
              <a:buNone/>
              <a:defRPr lang="en-GB" altLang="en-US" sz="1600">
                <a:solidFill>
                  <a:schemeClr val="tx1">
                    <a:tint val="75000"/>
                  </a:schemeClr>
                </a:solidFill>
              </a:defRPr>
            </a:lvl7pPr>
            <a:lvl8pPr marL="3200400" indent="0" latinLnBrk="0" lvl="7">
              <a:buFontTx/>
              <a:buNone/>
              <a:defRPr lang="en-GB" altLang="en-US" sz="1600">
                <a:solidFill>
                  <a:schemeClr val="tx1">
                    <a:tint val="75000"/>
                  </a:schemeClr>
                </a:solidFill>
              </a:defRPr>
            </a:lvl8pPr>
            <a:lvl9pPr marL="3657600" indent="0" latinLnBrk="0" lvl="8">
              <a:buFontTx/>
              <a:buNone/>
              <a:defRPr lang="en-GB" altLang="en-US" sz="1600">
                <a:solidFill>
                  <a:schemeClr val="tx1">
                    <a:tint val="75000"/>
                  </a:schemeClr>
                </a:solidFill>
              </a:defRPr>
            </a:lvl9pPr>
          </a:lstStyle>
          <a:p>
            <a:pPr marL="0" indent="0" rtl="0"/>
            <a:r>
              <a:rPr lang="ru-RU" sz="2800" b="1">
                <a:latin typeface="+mn-lt"/>
                <a:ea typeface="+mn-ea"/>
                <a:cs typeface="+mn-cs"/>
              </a:rPr>
              <a:t>Показники рентабельності</a:t>
            </a:r>
            <a:r>
              <a:rPr lang="ru-RU" sz="2800">
                <a:latin typeface="+mn-lt"/>
                <a:ea typeface="+mn-ea"/>
                <a:cs typeface="+mn-cs"/>
              </a:rPr>
              <a:t> демонструють рівень віддачі вкладених коштів.</a:t>
            </a:r>
            <a:endParaRPr lang="ko-KR" altLang="en-US" sz="2800"/>
          </a:p>
        </p:txBody>
      </p:sp>
      <p:pic>
        <p:nvPicPr>
          <p:cNvPr id="4" name="Рисунок 20" descr="C:/Users/Admin/AppData/Roaming/PolarisOffice9/ETemp/10916_18647616/fImage306522103281.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438150" y="1614170"/>
            <a:ext cx="5125085" cy="4406265"/>
          </a:xfrm>
          <a:prstGeom prst="rect"/>
          <a:noFill/>
        </p:spPr>
      </p:pic>
      <p:pic>
        <p:nvPicPr>
          <p:cNvPr id="5" name="Рисунок 21" descr="C:/Users/Admin/AppData/Roaming/PolarisOffice9/ETemp/10916_18647616/fImage217682116827.pn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6090920" y="2647950"/>
            <a:ext cx="6006465" cy="234378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ph type="body" idx="1"/>
          </p:nvPr>
        </p:nvSpPr>
        <p:spPr>
          <a:xfrm rot="0">
            <a:off x="237490" y="285750"/>
            <a:ext cx="11459845" cy="1886585"/>
          </a:xfrm>
          <a:prstGeom prst="rect"/>
        </p:spPr>
        <p:txBody>
          <a:bodyPr wrap="square" lIns="91440" tIns="45720" rIns="91440" bIns="45720" numCol="1" vert="horz" anchor="t" anchorCtr="1">
            <a:normAutofit fontScale="100000" lnSpcReduction="20000"/>
          </a:bodyPr>
          <a:lstStyle>
            <a:lvl1pPr marL="0" indent="0" latinLnBrk="0">
              <a:buFontTx/>
              <a:buNone/>
              <a:defRPr lang="en-GB" altLang="en-US" sz="2000">
                <a:solidFill>
                  <a:schemeClr val="tx1"/>
                </a:solidFill>
              </a:defRPr>
            </a:lvl1pPr>
            <a:lvl2pPr marL="457200" indent="0" latinLnBrk="0" lvl="1">
              <a:buFontTx/>
              <a:buNone/>
              <a:defRPr lang="en-GB" altLang="en-US" sz="2000">
                <a:solidFill>
                  <a:schemeClr val="tx1">
                    <a:tint val="75000"/>
                  </a:schemeClr>
                </a:solidFill>
              </a:defRPr>
            </a:lvl2pPr>
            <a:lvl3pPr marL="914400" indent="0" latinLnBrk="0" lvl="2">
              <a:buFontTx/>
              <a:buNone/>
              <a:defRPr lang="en-GB" altLang="en-US" sz="1800">
                <a:solidFill>
                  <a:schemeClr val="tx1">
                    <a:tint val="75000"/>
                  </a:schemeClr>
                </a:solidFill>
              </a:defRPr>
            </a:lvl3pPr>
            <a:lvl4pPr marL="1371600" indent="0" latinLnBrk="0" lvl="3">
              <a:buFontTx/>
              <a:buNone/>
              <a:defRPr lang="en-GB" altLang="en-US" sz="1600">
                <a:solidFill>
                  <a:schemeClr val="tx1">
                    <a:tint val="75000"/>
                  </a:schemeClr>
                </a:solidFill>
              </a:defRPr>
            </a:lvl4pPr>
            <a:lvl5pPr marL="1828800" indent="0" latinLnBrk="0" lvl="4">
              <a:buFontTx/>
              <a:buNone/>
              <a:defRPr lang="en-GB" altLang="en-US" sz="1600">
                <a:solidFill>
                  <a:schemeClr val="tx1">
                    <a:tint val="75000"/>
                  </a:schemeClr>
                </a:solidFill>
              </a:defRPr>
            </a:lvl5pPr>
            <a:lvl6pPr marL="2286000" indent="0" latinLnBrk="0" lvl="5">
              <a:buFontTx/>
              <a:buNone/>
              <a:defRPr lang="en-GB" altLang="en-US" sz="1600">
                <a:solidFill>
                  <a:schemeClr val="tx1">
                    <a:tint val="75000"/>
                  </a:schemeClr>
                </a:solidFill>
              </a:defRPr>
            </a:lvl6pPr>
            <a:lvl7pPr marL="2743200" indent="0" latinLnBrk="0" lvl="6">
              <a:buFontTx/>
              <a:buNone/>
              <a:defRPr lang="en-GB" altLang="en-US" sz="1600">
                <a:solidFill>
                  <a:schemeClr val="tx1">
                    <a:tint val="75000"/>
                  </a:schemeClr>
                </a:solidFill>
              </a:defRPr>
            </a:lvl7pPr>
            <a:lvl8pPr marL="3200400" indent="0" latinLnBrk="0" lvl="7">
              <a:buFontTx/>
              <a:buNone/>
              <a:defRPr lang="en-GB" altLang="en-US" sz="1600">
                <a:solidFill>
                  <a:schemeClr val="tx1">
                    <a:tint val="75000"/>
                  </a:schemeClr>
                </a:solidFill>
              </a:defRPr>
            </a:lvl8pPr>
            <a:lvl9pPr marL="3657600" indent="0" latinLnBrk="0" lvl="8">
              <a:buFontTx/>
              <a:buNone/>
              <a:defRPr lang="en-GB" altLang="en-US" sz="1600">
                <a:solidFill>
                  <a:schemeClr val="tx1">
                    <a:tint val="75000"/>
                  </a:schemeClr>
                </a:solidFill>
              </a:defRPr>
            </a:lvl9pPr>
          </a:lstStyle>
          <a:p>
            <a:pPr marL="0" indent="0" rtl="0" algn="l" defTabSz="914400" eaLnBrk="1" latinLnBrk="0" hangingPunct="1">
              <a:lnSpc>
                <a:spcPct val="100000"/>
              </a:lnSpc>
              <a:spcBef>
                <a:spcPts val="1000"/>
              </a:spcBef>
              <a:buFontTx/>
              <a:buNone/>
            </a:pPr>
            <a:r>
              <a:rPr lang="ru-RU" sz="2000" b="1">
                <a:latin typeface="+mn-lt"/>
                <a:ea typeface="+mn-ea"/>
                <a:cs typeface="+mn-cs"/>
              </a:rPr>
              <a:t>Фінансова стійкість</a:t>
            </a:r>
            <a:r>
              <a:rPr lang="ru-RU" sz="2000">
                <a:latin typeface="Gill Sans MT" charset="0"/>
                <a:ea typeface="Segoe UI" charset="0"/>
                <a:cs typeface="+mn-cs"/>
              </a:rPr>
              <a:t> – це характеристика майна підприємства, що гарантує йому </a:t>
            </a:r>
            <a:endParaRPr lang="ko-KR" altLang="en-US" sz="2000">
              <a:latin typeface="Gill Sans MT" charset="0"/>
              <a:ea typeface="Segoe UI" charset="0"/>
              <a:cs typeface="+mn-cs"/>
            </a:endParaRPr>
          </a:p>
          <a:p>
            <a:pPr marL="0" indent="0" rtl="0" algn="l" defTabSz="914400" eaLnBrk="1" latinLnBrk="0" hangingPunct="1">
              <a:lnSpc>
                <a:spcPct val="100000"/>
              </a:lnSpc>
              <a:spcBef>
                <a:spcPts val="1000"/>
              </a:spcBef>
              <a:buFontTx/>
              <a:buNone/>
            </a:pPr>
            <a:r>
              <a:rPr lang="ru-RU" sz="2000">
                <a:latin typeface="Gill Sans MT" charset="0"/>
                <a:ea typeface="Segoe UI" charset="0"/>
                <a:cs typeface="+mn-cs"/>
              </a:rPr>
              <a:t>платоспроможність. Вона передбачає, що ресурси вкладені в підприємницьку діяльність </a:t>
            </a:r>
            <a:endParaRPr lang="ko-KR" altLang="en-US" sz="2000">
              <a:latin typeface="Gill Sans MT" charset="0"/>
              <a:ea typeface="Segoe UI" charset="0"/>
              <a:cs typeface="+mn-cs"/>
            </a:endParaRPr>
          </a:p>
          <a:p>
            <a:pPr marL="0" indent="0" rtl="0" algn="l" defTabSz="914400" eaLnBrk="1" latinLnBrk="0" hangingPunct="1">
              <a:lnSpc>
                <a:spcPct val="100000"/>
              </a:lnSpc>
              <a:spcBef>
                <a:spcPts val="1000"/>
              </a:spcBef>
              <a:buFontTx/>
              <a:buNone/>
            </a:pPr>
            <a:r>
              <a:rPr lang="ru-RU" sz="2000">
                <a:latin typeface="Gill Sans MT" charset="0"/>
                <a:ea typeface="Segoe UI" charset="0"/>
                <a:cs typeface="+mn-cs"/>
              </a:rPr>
              <a:t>повинні окупитися за рахунок фінансових результатів від господарювання, а отриманий </a:t>
            </a:r>
            <a:endParaRPr lang="ko-KR" altLang="en-US" sz="2000">
              <a:latin typeface="Gill Sans MT" charset="0"/>
              <a:ea typeface="Segoe UI" charset="0"/>
              <a:cs typeface="+mn-cs"/>
            </a:endParaRPr>
          </a:p>
          <a:p>
            <a:pPr marL="0" indent="0" rtl="0" algn="l" defTabSz="914400" eaLnBrk="1" latinLnBrk="0" hangingPunct="1">
              <a:lnSpc>
                <a:spcPct val="100000"/>
              </a:lnSpc>
              <a:spcBef>
                <a:spcPts val="1000"/>
              </a:spcBef>
              <a:buFontTx/>
              <a:buNone/>
            </a:pPr>
            <a:r>
              <a:rPr lang="ru-RU" sz="2000">
                <a:latin typeface="Gill Sans MT" charset="0"/>
                <a:ea typeface="Segoe UI" charset="0"/>
                <a:cs typeface="+mn-cs"/>
              </a:rPr>
              <a:t>прибуток буде забезпечувати самофінансування і незалежність від зовнішніх позикових </a:t>
            </a:r>
            <a:endParaRPr lang="ko-KR" altLang="en-US" sz="2000">
              <a:latin typeface="Gill Sans MT" charset="0"/>
              <a:ea typeface="Segoe UI" charset="0"/>
              <a:cs typeface="+mn-cs"/>
            </a:endParaRPr>
          </a:p>
          <a:p>
            <a:pPr marL="0" indent="0" rtl="0" algn="l" defTabSz="914400" eaLnBrk="1" latinLnBrk="0" hangingPunct="1">
              <a:lnSpc>
                <a:spcPct val="100000"/>
              </a:lnSpc>
              <a:spcBef>
                <a:spcPts val="1000"/>
              </a:spcBef>
              <a:buFontTx/>
              <a:buNone/>
            </a:pPr>
            <a:r>
              <a:rPr lang="ru-RU" sz="2000">
                <a:latin typeface="Gill Sans MT" charset="0"/>
                <a:ea typeface="Segoe UI" charset="0"/>
                <a:cs typeface="+mn-cs"/>
              </a:rPr>
              <a:t>джерел. </a:t>
            </a:r>
            <a:endParaRPr lang="ko-KR" altLang="en-US" sz="2000">
              <a:latin typeface="Gill Sans MT" charset="0"/>
              <a:ea typeface="Segoe UI" charset="0"/>
              <a:cs typeface="+mn-cs"/>
            </a:endParaRPr>
          </a:p>
          <a:p>
            <a:pPr marL="0" indent="0" rtl="0" algn="l" defTabSz="914400" eaLnBrk="1" latinLnBrk="0" hangingPunct="1">
              <a:lnSpc>
                <a:spcPct val="100000"/>
              </a:lnSpc>
              <a:spcBef>
                <a:spcPts val="1000"/>
              </a:spcBef>
              <a:buFontTx/>
              <a:buNone/>
            </a:pPr>
            <a:endParaRPr lang="ko-KR" altLang="en-US"/>
          </a:p>
        </p:txBody>
      </p:sp>
      <p:pic>
        <p:nvPicPr>
          <p:cNvPr id="4" name="Рисунок 22" descr="C:/Users/Admin/AppData/Roaming/PolarisOffice9/ETemp/10916_18647616/fImage232522169961.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633095" y="3181350"/>
            <a:ext cx="4206240" cy="3505835"/>
          </a:xfrm>
          <a:prstGeom prst="rect"/>
          <a:noFill/>
        </p:spPr>
      </p:pic>
      <p:sp>
        <p:nvSpPr>
          <p:cNvPr id="5" name="Текстовое поле 23"/>
          <p:cNvSpPr txBox="1">
            <a:spLocks/>
          </p:cNvSpPr>
          <p:nvPr/>
        </p:nvSpPr>
        <p:spPr>
          <a:xfrm rot="0">
            <a:off x="228600" y="2343150"/>
            <a:ext cx="6115685" cy="831215"/>
          </a:xfrm>
          <a:prstGeom prst="rect"/>
          <a:noFill/>
        </p:spPr>
        <p:txBody>
          <a:bodyPr wrap="square" lIns="0" tIns="0" rIns="0" bIns="0" vert="horz" anchor="t">
            <a:noAutofit/>
          </a:bodyPr>
          <a:lstStyle/>
          <a:p>
            <a:pPr marL="0" indent="0" rtl="0" algn="l" defTabSz="914400" eaLnBrk="1" latinLnBrk="0" hangingPunct="1">
              <a:lnSpc>
                <a:spcPct val="100000"/>
              </a:lnSpc>
              <a:spcBef>
                <a:spcPts val="1000"/>
              </a:spcBef>
              <a:buFontTx/>
              <a:buNone/>
            </a:pPr>
            <a:r>
              <a:rPr lang="ru-RU" sz="1800">
                <a:latin typeface="+mn-lt"/>
                <a:ea typeface="+mn-ea"/>
                <a:cs typeface="+mn-cs"/>
              </a:rPr>
              <a:t>Коефіцієнт фінансової незалежності (автономії) характеризує незалежність підприємства від зовнішніх джерел фінансування. </a:t>
            </a:r>
            <a:endParaRPr lang="ko-KR" altLang="en-US" sz="1800">
              <a:latin typeface="Segoe UI" charset="0"/>
              <a:ea typeface="Segoe UI" charset="0"/>
            </a:endParaRPr>
          </a:p>
        </p:txBody>
      </p:sp>
      <p:pic>
        <p:nvPicPr>
          <p:cNvPr id="6" name="Рисунок 24" descr="C:/Users/Admin/AppData/Roaming/PolarisOffice9/ETemp/10916_18647616/fImage48625218491.png"/>
          <p:cNvPicPr>
            <a:picLocks noChangeAspect="1"/>
          </p:cNvPicPr>
          <p:nvPr/>
        </p:nvPicPr>
        <p:blipFill rotWithShape="1">
          <a:blip r:embed="rId3" cstate="print">
            <a:extLst>
              <a:ext uri="{28A0092B-C50C-407E-A947-70E740481C1C}">
                <a14:useLocalDpi xmlns:a14="http://schemas.microsoft.com/office/drawing/2010/main" val="0"/>
              </a:ext>
            </a:extLst>
          </a:blip>
          <a:stretch>
            <a:fillRect/>
          </a:stretch>
        </p:blipFill>
        <p:spPr>
          <a:xfrm rot="0">
            <a:off x="5276850" y="4362450"/>
            <a:ext cx="6786880" cy="211518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ph type="body" idx="1"/>
          </p:nvPr>
        </p:nvSpPr>
        <p:spPr>
          <a:xfrm rot="0">
            <a:off x="580390" y="1009650"/>
            <a:ext cx="11040745" cy="1810385"/>
          </a:xfrm>
          <a:prstGeom prst="rect"/>
        </p:spPr>
        <p:txBody>
          <a:bodyPr wrap="square" lIns="91440" tIns="45720" rIns="91440" bIns="45720" numCol="1" vert="horz" anchor="t" anchorCtr="1">
            <a:normAutofit fontScale="100000" lnSpcReduction="20000"/>
          </a:bodyPr>
          <a:lstStyle>
            <a:lvl1pPr marL="0" indent="0" latinLnBrk="0">
              <a:buFontTx/>
              <a:buNone/>
              <a:defRPr lang="en-GB" altLang="en-US" sz="2000">
                <a:solidFill>
                  <a:schemeClr val="tx1"/>
                </a:solidFill>
              </a:defRPr>
            </a:lvl1pPr>
            <a:lvl2pPr marL="457200" indent="0" latinLnBrk="0" lvl="1">
              <a:buFontTx/>
              <a:buNone/>
              <a:defRPr lang="en-GB" altLang="en-US" sz="2000">
                <a:solidFill>
                  <a:schemeClr val="tx1">
                    <a:tint val="75000"/>
                  </a:schemeClr>
                </a:solidFill>
              </a:defRPr>
            </a:lvl2pPr>
            <a:lvl3pPr marL="914400" indent="0" latinLnBrk="0" lvl="2">
              <a:buFontTx/>
              <a:buNone/>
              <a:defRPr lang="en-GB" altLang="en-US" sz="1800">
                <a:solidFill>
                  <a:schemeClr val="tx1">
                    <a:tint val="75000"/>
                  </a:schemeClr>
                </a:solidFill>
              </a:defRPr>
            </a:lvl3pPr>
            <a:lvl4pPr marL="1371600" indent="0" latinLnBrk="0" lvl="3">
              <a:buFontTx/>
              <a:buNone/>
              <a:defRPr lang="en-GB" altLang="en-US" sz="1600">
                <a:solidFill>
                  <a:schemeClr val="tx1">
                    <a:tint val="75000"/>
                  </a:schemeClr>
                </a:solidFill>
              </a:defRPr>
            </a:lvl4pPr>
            <a:lvl5pPr marL="1828800" indent="0" latinLnBrk="0" lvl="4">
              <a:buFontTx/>
              <a:buNone/>
              <a:defRPr lang="en-GB" altLang="en-US" sz="1600">
                <a:solidFill>
                  <a:schemeClr val="tx1">
                    <a:tint val="75000"/>
                  </a:schemeClr>
                </a:solidFill>
              </a:defRPr>
            </a:lvl5pPr>
            <a:lvl6pPr marL="2286000" indent="0" latinLnBrk="0" lvl="5">
              <a:buFontTx/>
              <a:buNone/>
              <a:defRPr lang="en-GB" altLang="en-US" sz="1600">
                <a:solidFill>
                  <a:schemeClr val="tx1">
                    <a:tint val="75000"/>
                  </a:schemeClr>
                </a:solidFill>
              </a:defRPr>
            </a:lvl6pPr>
            <a:lvl7pPr marL="2743200" indent="0" latinLnBrk="0" lvl="6">
              <a:buFontTx/>
              <a:buNone/>
              <a:defRPr lang="en-GB" altLang="en-US" sz="1600">
                <a:solidFill>
                  <a:schemeClr val="tx1">
                    <a:tint val="75000"/>
                  </a:schemeClr>
                </a:solidFill>
              </a:defRPr>
            </a:lvl7pPr>
            <a:lvl8pPr marL="3200400" indent="0" latinLnBrk="0" lvl="7">
              <a:buFontTx/>
              <a:buNone/>
              <a:defRPr lang="en-GB" altLang="en-US" sz="1600">
                <a:solidFill>
                  <a:schemeClr val="tx1">
                    <a:tint val="75000"/>
                  </a:schemeClr>
                </a:solidFill>
              </a:defRPr>
            </a:lvl8pPr>
            <a:lvl9pPr marL="3657600" indent="0" latinLnBrk="0" lvl="8">
              <a:buFontTx/>
              <a:buNone/>
              <a:defRPr lang="en-GB" altLang="en-US" sz="1600">
                <a:solidFill>
                  <a:schemeClr val="tx1">
                    <a:tint val="75000"/>
                  </a:schemeClr>
                </a:solidFill>
              </a:defRPr>
            </a:lvl9pPr>
          </a:lstStyle>
          <a:p>
            <a:pPr marL="0" indent="0" rtl="0" algn="l" defTabSz="914400" eaLnBrk="1" latinLnBrk="0" hangingPunct="1">
              <a:lnSpc>
                <a:spcPct val="100000"/>
              </a:lnSpc>
              <a:spcBef>
                <a:spcPts val="1000"/>
              </a:spcBef>
              <a:buFontTx/>
              <a:buNone/>
            </a:pPr>
            <a:r>
              <a:rPr lang="ru-RU" sz="2400" b="1">
                <a:latin typeface="+mn-lt"/>
                <a:ea typeface="+mn-ea"/>
                <a:cs typeface="+mn-cs"/>
              </a:rPr>
              <a:t>Ліквідність </a:t>
            </a:r>
            <a:r>
              <a:rPr lang="ru-RU" sz="2400">
                <a:latin typeface="+mn-lt"/>
                <a:ea typeface="+mn-ea"/>
                <a:cs typeface="+mn-cs"/>
              </a:rPr>
              <a:t>– термін, який характеризує здатність окремих видів майнових цінностей швидко і без значних втрат своєї вартості перетворюватися у грошові кошти.</a:t>
            </a:r>
            <a:endParaRPr lang="ko-KR" altLang="en-US" sz="2400">
              <a:latin typeface="+mn-lt"/>
              <a:ea typeface="+mn-ea"/>
              <a:cs typeface="+mn-cs"/>
            </a:endParaRPr>
          </a:p>
          <a:p>
            <a:pPr marL="0" indent="0" rtl="0" algn="l" defTabSz="914400" eaLnBrk="1" latinLnBrk="0" hangingPunct="1">
              <a:lnSpc>
                <a:spcPct val="100000"/>
              </a:lnSpc>
              <a:spcBef>
                <a:spcPts val="1000"/>
              </a:spcBef>
              <a:buFontTx/>
              <a:buNone/>
            </a:pPr>
            <a:endParaRPr lang="ko-KR" altLang="en-US" sz="2400"/>
          </a:p>
        </p:txBody>
      </p:sp>
      <p:pic>
        <p:nvPicPr>
          <p:cNvPr id="4" name="Рисунок 25" descr="C:/Users/Admin/AppData/Roaming/PolarisOffice9/ETemp/10916_18647616/fImage1306922232995.png"/>
          <p:cNvPicPr>
            <a:picLocks noChangeAspect="1"/>
          </p:cNvPicPr>
          <p:nvPr/>
        </p:nvPicPr>
        <p:blipFill rotWithShape="1">
          <a:blip r:embed="rId2" cstate="print">
            <a:extLst>
              <a:ext uri="{28A0092B-C50C-407E-A947-70E740481C1C}">
                <a14:useLocalDpi xmlns:a14="http://schemas.microsoft.com/office/drawing/2010/main" val="0"/>
              </a:ext>
            </a:extLst>
          </a:blip>
          <a:stretch>
            <a:fillRect/>
          </a:stretch>
        </p:blipFill>
        <p:spPr>
          <a:xfrm rot="0">
            <a:off x="194945" y="2419350"/>
            <a:ext cx="11807190" cy="3448685"/>
          </a:xfrm>
          <a:prstGeom prst="rect"/>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2" name="Заголовок 1"/>
          <p:cNvSpPr txBox="1">
            <a:spLocks noGrp="1"/>
          </p:cNvSpPr>
          <p:nvPr>
            <p:ph type="title"/>
          </p:nvPr>
        </p:nvSpPr>
        <p:spPr>
          <a:xfrm rot="0">
            <a:off x="1388110" y="158750"/>
            <a:ext cx="8992235" cy="1646555"/>
          </a:xfrm>
          <a:prstGeom prst="rect"/>
          <a:solidFill>
            <a:srgbClr val="FFFFFF"/>
          </a:solidFill>
          <a:ln w="38100" cap="flat" cmpd="sng">
            <a:solidFill>
              <a:srgbClr val="404040">
                <a:alpha val="100000"/>
              </a:srgbClr>
            </a:solidFill>
            <a:prstDash val="solid"/>
          </a:ln>
        </p:spPr>
        <p:txBody>
          <a:bodyPr wrap="square" lIns="274320" tIns="182880" rIns="274320" bIns="182880" numCol="1" vert="horz" anchor="ctr" anchorCtr="1">
            <a:normAutofit fontScale="90000" lnSpcReduction="0"/>
          </a:bodyPr>
          <a:lstStyle/>
          <a:p>
            <a:pPr marL="0" indent="0" latinLnBrk="0">
              <a:buFontTx/>
              <a:buNone/>
            </a:pPr>
            <a:r>
              <a:rPr lang="uk-UA"/>
              <a:t>Розробка організаційно-фінансової моделі бюджетування</a:t>
            </a:r>
            <a:endParaRPr lang="ko-KR" altLang="en-US"/>
          </a:p>
        </p:txBody>
      </p:sp>
      <p:sp>
        <p:nvSpPr>
          <p:cNvPr id="3" name="Текст 2"/>
          <p:cNvSpPr txBox="1">
            <a:spLocks noGrp="1"/>
          </p:cNvSpPr>
          <p:nvPr>
            <p:ph type="body" idx="1"/>
          </p:nvPr>
        </p:nvSpPr>
        <p:spPr>
          <a:xfrm rot="0">
            <a:off x="1388110" y="2016125"/>
            <a:ext cx="8992235" cy="4131310"/>
          </a:xfrm>
          <a:prstGeom prst="rect"/>
        </p:spPr>
        <p:txBody>
          <a:bodyPr wrap="square" lIns="91440" tIns="45720" rIns="91440" bIns="45720" numCol="1" vert="horz" anchor="t" anchorCtr="1">
            <a:normAutofit fontScale="70000" lnSpcReduction="20000"/>
          </a:bodyPr>
          <a:lstStyle/>
          <a:p>
            <a:pPr marL="0" indent="0" latinLnBrk="0">
              <a:buFontTx/>
              <a:buNone/>
            </a:pPr>
            <a:r>
              <a:rPr lang="uk-UA"/>
              <a:t>Організаційно-фінансова модель бюджетування є основою автоматизації розробки плану діяльності</a:t>
            </a:r>
            <a:endParaRPr lang="ko-KR" altLang="en-US"/>
          </a:p>
          <a:p>
            <a:pPr marL="0" indent="0" latinLnBrk="0">
              <a:buFontTx/>
              <a:buNone/>
            </a:pPr>
            <a:r>
              <a:rPr lang="uk-UA"/>
              <a:t>підприємства, а також бюджетного регламенту. Її структура обумовлена тим, наскільки детально передбачається</a:t>
            </a:r>
            <a:endParaRPr lang="ko-KR" altLang="en-US"/>
          </a:p>
          <a:p>
            <a:pPr marL="0" indent="0" latinLnBrk="0">
              <a:buFontTx/>
              <a:buNone/>
            </a:pPr>
            <a:r>
              <a:rPr lang="uk-UA"/>
              <a:t>планувати діяльність підприємства, чи будуть виділені центри відповідальності.</a:t>
            </a:r>
            <a:endParaRPr lang="ko-KR" altLang="en-US"/>
          </a:p>
          <a:p>
            <a:pPr marL="0" indent="0" latinLnBrk="0">
              <a:buFontTx/>
              <a:buNone/>
            </a:pPr>
            <a:r>
              <a:rPr lang="uk-UA"/>
              <a:t>У цілому, укрупнена організаційно-фінансова модель бюджетування включає:</a:t>
            </a:r>
            <a:endParaRPr lang="ko-KR" altLang="en-US"/>
          </a:p>
          <a:p>
            <a:pPr marL="0" indent="0" latinLnBrk="0">
              <a:buFontTx/>
              <a:buNone/>
            </a:pPr>
            <a:r>
              <a:rPr lang="uk-UA"/>
              <a:t>•перелік центрів відповідальності, в розрізі яких передбачається формувати бюджет;</a:t>
            </a:r>
            <a:endParaRPr lang="ko-KR" altLang="en-US"/>
          </a:p>
          <a:p>
            <a:pPr marL="0" indent="0" latinLnBrk="0">
              <a:buFontTx/>
              <a:buNone/>
            </a:pPr>
            <a:r>
              <a:rPr lang="uk-UA"/>
              <a:t>•номенклатуру продукції, яку плануватимуть при розробці бюджетів продажів і виробництва.</a:t>
            </a:r>
            <a:endParaRPr lang="ko-KR" altLang="en-US"/>
          </a:p>
          <a:p>
            <a:pPr marL="0" indent="0" latinLnBrk="0">
              <a:buFontTx/>
              <a:buNone/>
            </a:pPr>
            <a:r>
              <a:rPr lang="uk-UA"/>
              <a:t>Головне питання — ступінь агрегації номенклатури:</a:t>
            </a:r>
            <a:endParaRPr lang="ko-KR" altLang="en-US"/>
          </a:p>
          <a:p>
            <a:pPr marL="0" indent="0" latinLnBrk="0">
              <a:buFontTx/>
              <a:buNone/>
            </a:pPr>
            <a:r>
              <a:rPr lang="uk-UA"/>
              <a:t>•номенклатуру витрат за різними ознаками групування. Насамперед, перелік витрат, котрі</a:t>
            </a:r>
            <a:endParaRPr lang="ko-KR" altLang="en-US"/>
          </a:p>
          <a:p>
            <a:pPr marL="0" indent="0" latinLnBrk="0">
              <a:buFontTx/>
              <a:buNone/>
            </a:pPr>
            <a:r>
              <a:rPr lang="uk-UA"/>
              <a:t>відносяться до змінних і постійних, прямих і непрямих, виробничих і накладних і т.д.;</a:t>
            </a:r>
            <a:endParaRPr lang="ko-KR" altLang="en-US"/>
          </a:p>
          <a:p>
            <a:pPr marL="0" indent="0" latinLnBrk="0">
              <a:buFontTx/>
              <a:buNone/>
            </a:pPr>
            <a:r>
              <a:rPr lang="uk-UA"/>
              <a:t>•формат бюджетування, - терміни бюджетування і функціональний склад бюджетів, якими хоче оперувати</a:t>
            </a:r>
            <a:endParaRPr lang="ko-KR" altLang="en-US"/>
          </a:p>
          <a:p>
            <a:pPr marL="0" indent="0" latinLnBrk="0">
              <a:buFontTx/>
              <a:buNone/>
            </a:pPr>
            <a:r>
              <a:rPr lang="uk-UA"/>
              <a:t>підприємство. В одних випадках створюють місячний бюджет, в інших квартальний, річний або п'ятирічний і</a:t>
            </a:r>
            <a:endParaRPr lang="ko-KR" altLang="en-US"/>
          </a:p>
          <a:p>
            <a:pPr marL="0" indent="0" latinLnBrk="0">
              <a:buFontTx/>
              <a:buNone/>
            </a:pPr>
            <a:r>
              <a:rPr lang="uk-UA"/>
              <a:t>більш довгостроковий. Підприємство може мати бюджет загальновиробничих витрат, а може і не мати.</a:t>
            </a:r>
            <a:endParaRPr lang="ko-KR" altLang="en-US"/>
          </a:p>
          <a:p>
            <a:pPr marL="0" indent="0" latinLnBrk="0">
              <a:buFontTx/>
              <a:buNone/>
            </a:pPr>
            <a:r>
              <a:rPr lang="uk-UA"/>
              <a:t>Наприклад, з причини відсутності самих цих витрат;</a:t>
            </a:r>
            <a:endParaRPr lang="ko-KR" altLang="en-US"/>
          </a:p>
        </p:txBody>
      </p:sp>
    </p:spTree>
    <p:extLst>
      <p:ext uri="{BB962C8B-B14F-4D97-AF65-F5344CB8AC3E}">
        <p14:creationId xmlns:p14="http://schemas.microsoft.com/office/powerpoint/2010/main" val="6742326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sp>
        <p:nvSpPr>
          <p:cNvPr id="3" name="Текст 2"/>
          <p:cNvSpPr txBox="1">
            <a:spLocks noGrp="1"/>
          </p:cNvSpPr>
          <p:nvPr>
            <p:ph type="body" idx="1"/>
          </p:nvPr>
        </p:nvSpPr>
        <p:spPr>
          <a:xfrm rot="0">
            <a:off x="1391920" y="261620"/>
            <a:ext cx="9606915" cy="6150610"/>
          </a:xfrm>
          <a:prstGeom prst="rect"/>
        </p:spPr>
        <p:txBody>
          <a:bodyPr wrap="square" lIns="91440" tIns="45720" rIns="91440" bIns="45720" numCol="1" vert="horz" anchor="t" anchorCtr="1">
            <a:normAutofit fontScale="77500" lnSpcReduction="10000"/>
          </a:bodyPr>
          <a:lstStyle/>
          <a:p>
            <a:pPr marL="0" indent="0" latinLnBrk="0">
              <a:buFontTx/>
              <a:buNone/>
            </a:pPr>
            <a:r>
              <a:rPr lang="uk-UA"/>
              <a:t>• перелік планованих ресурсів. Він залежить від міри детальності планування.</a:t>
            </a:r>
            <a:endParaRPr lang="ko-KR" altLang="en-US"/>
          </a:p>
          <a:p>
            <a:pPr marL="0" indent="0" latinLnBrk="0">
              <a:buFontTx/>
              <a:buNone/>
            </a:pPr>
            <a:r>
              <a:rPr lang="uk-UA"/>
              <a:t>Наприклад, можна планувати вартісний об'єм матеріальних витрат в цілому згідно</a:t>
            </a:r>
            <a:endParaRPr lang="ko-KR" altLang="en-US"/>
          </a:p>
          <a:p>
            <a:pPr marL="0" indent="0" latinLnBrk="0">
              <a:buFontTx/>
              <a:buNone/>
            </a:pPr>
            <a:r>
              <a:rPr lang="uk-UA"/>
              <a:t>прийнятого нормативу витрат на одиницю продукції, а можна за видами цих ресурсів в</a:t>
            </a:r>
            <a:endParaRPr lang="ko-KR" altLang="en-US"/>
          </a:p>
          <a:p>
            <a:pPr marL="0" indent="0" latinLnBrk="0">
              <a:buFontTx/>
              <a:buNone/>
            </a:pPr>
            <a:r>
              <a:rPr lang="uk-UA"/>
              <a:t>натуральному вираженні на натуральну одиницю продукції. У першому випадку буде</a:t>
            </a:r>
            <a:endParaRPr lang="ko-KR" altLang="en-US"/>
          </a:p>
          <a:p>
            <a:pPr marL="0" indent="0" latinLnBrk="0">
              <a:buFontTx/>
              <a:buNone/>
            </a:pPr>
            <a:r>
              <a:rPr lang="uk-UA"/>
              <a:t>визначений загальний розмір витрат без деталізації за видами ресурсів, в другому — не</a:t>
            </a:r>
            <a:endParaRPr lang="ko-KR" altLang="en-US"/>
          </a:p>
          <a:p>
            <a:pPr marL="0" indent="0" latinLnBrk="0">
              <a:buFontTx/>
              <a:buNone/>
            </a:pPr>
            <a:r>
              <a:rPr lang="uk-UA"/>
              <a:t>тільки вартісні витрати, але і витрати в натуральному виразі за окремими видами ресурсів;</a:t>
            </a:r>
            <a:endParaRPr lang="ko-KR" altLang="en-US"/>
          </a:p>
          <a:p>
            <a:pPr marL="0" indent="0" latinLnBrk="0">
              <a:buFontTx/>
              <a:buNone/>
            </a:pPr>
            <a:r>
              <a:rPr lang="uk-UA"/>
              <a:t>• елементи фонду оплати праці. Заробітну плату можна планувати з різним ступенем</a:t>
            </a:r>
            <a:endParaRPr lang="ko-KR" altLang="en-US"/>
          </a:p>
          <a:p>
            <a:pPr marL="0" indent="0" latinLnBrk="0">
              <a:buFontTx/>
              <a:buNone/>
            </a:pPr>
            <a:r>
              <a:rPr lang="uk-UA"/>
              <a:t>деталізації: фонд оплати праці в цілому, в розрізі основної і додаткової частин, фонд окладів і</a:t>
            </a:r>
            <a:endParaRPr lang="ko-KR" altLang="en-US"/>
          </a:p>
          <a:p>
            <a:pPr marL="0" indent="0" latinLnBrk="0">
              <a:buFontTx/>
              <a:buNone/>
            </a:pPr>
            <a:r>
              <a:rPr lang="uk-UA"/>
              <a:t>тарифних ставок, відрядного приробітку, доплати, преміальний фонд і т.д.;</a:t>
            </a:r>
            <a:endParaRPr lang="ko-KR" altLang="en-US"/>
          </a:p>
          <a:p>
            <a:pPr marL="0" indent="0" latinLnBrk="0">
              <a:buFontTx/>
              <a:buNone/>
            </a:pPr>
            <a:r>
              <a:rPr lang="uk-UA"/>
              <a:t>• планування чисельності працюючих та їх середньої заробітної плати за окремими</a:t>
            </a:r>
            <a:endParaRPr lang="ko-KR" altLang="en-US"/>
          </a:p>
          <a:p>
            <a:pPr marL="0" indent="0" latinLnBrk="0">
              <a:buFontTx/>
              <a:buNone/>
            </a:pPr>
            <a:r>
              <a:rPr lang="uk-UA"/>
              <a:t>категоріями працівників. Тут можливі варіанти виділення видів робіт, професій і посад;</a:t>
            </a:r>
            <a:endParaRPr lang="ko-KR" altLang="en-US"/>
          </a:p>
          <a:p>
            <a:pPr marL="0" indent="0" latinLnBrk="0">
              <a:buFontTx/>
              <a:buNone/>
            </a:pPr>
            <a:r>
              <a:rPr lang="uk-UA"/>
              <a:t>• планування постачань для окремих споживачів або їх груп, планування продаж і</a:t>
            </a:r>
            <a:endParaRPr lang="ko-KR" altLang="en-US"/>
          </a:p>
          <a:p>
            <a:pPr marL="0" indent="0" latinLnBrk="0">
              <a:buFontTx/>
              <a:buNone/>
            </a:pPr>
            <a:r>
              <a:rPr lang="uk-UA"/>
              <a:t>грошових надходжень. Деталізація розрахунків в цій частині може бути різною;</a:t>
            </a:r>
            <a:endParaRPr lang="ko-KR" altLang="en-US"/>
          </a:p>
          <a:p>
            <a:pPr marL="0" indent="0" latinLnBrk="0">
              <a:buFontTx/>
              <a:buNone/>
            </a:pPr>
            <a:r>
              <a:rPr lang="uk-UA"/>
              <a:t>• планування закупівлі сировини, комплектуючих матеріалів, у тому числі при</a:t>
            </a:r>
            <a:endParaRPr lang="ko-KR" altLang="en-US"/>
          </a:p>
          <a:p>
            <a:pPr marL="0" indent="0" latinLnBrk="0">
              <a:buFontTx/>
              <a:buNone/>
            </a:pPr>
            <a:r>
              <a:rPr lang="uk-UA"/>
              <a:t>необхідності у розрізі окремих складів;</a:t>
            </a:r>
            <a:endParaRPr lang="ko-KR" altLang="en-US"/>
          </a:p>
          <a:p>
            <a:pPr marL="0" indent="0" latinLnBrk="0">
              <a:buFontTx/>
              <a:buNone/>
            </a:pPr>
            <a:r>
              <a:rPr lang="uk-UA"/>
              <a:t>• систему внутрішніх постачань продукції. Її прогнозування важливе для визначення</a:t>
            </a:r>
            <a:endParaRPr lang="ko-KR" altLang="en-US"/>
          </a:p>
          <a:p>
            <a:pPr marL="0" indent="0" latinLnBrk="0">
              <a:buFontTx/>
              <a:buNone/>
            </a:pPr>
            <a:r>
              <a:rPr lang="uk-UA"/>
              <a:t>показників внутрішнього і чистого обігу продукції.</a:t>
            </a:r>
            <a:endParaRPr lang="ko-KR" altLang="en-US"/>
          </a:p>
        </p:txBody>
      </p:sp>
    </p:spTree>
    <p:extLst>
      <p:ext uri="{BB962C8B-B14F-4D97-AF65-F5344CB8AC3E}">
        <p14:creationId xmlns:p14="http://schemas.microsoft.com/office/powerpoint/2010/main" val="41592944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AF2E1C9-5490-A645-5291-C87D4FA27DD9}"/>
              </a:ext>
            </a:extLst>
          </p:cNvPr>
          <p:cNvPicPr>
            <a:picLocks noChangeAspect="1"/>
          </p:cNvPicPr>
          <p:nvPr/>
        </p:nvPicPr>
        <p:blipFill>
          <a:blip r:embed="rId2"/>
          <a:stretch>
            <a:fillRect/>
          </a:stretch>
        </p:blipFill>
        <p:spPr>
          <a:xfrm>
            <a:off x="2407434" y="0"/>
            <a:ext cx="7377132" cy="6858000"/>
          </a:xfrm>
          <a:prstGeom prst="rect">
            <a:avLst/>
          </a:prstGeom>
        </p:spPr>
      </p:pic>
    </p:spTree>
    <p:extLst>
      <p:ext uri="{BB962C8B-B14F-4D97-AF65-F5344CB8AC3E}">
        <p14:creationId xmlns:p14="http://schemas.microsoft.com/office/powerpoint/2010/main" val="2087466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66299B-B74A-8EEA-F408-D47B367319BC}"/>
              </a:ext>
            </a:extLst>
          </p:cNvPr>
          <p:cNvSpPr>
            <a:spLocks noGrp="1"/>
          </p:cNvSpPr>
          <p:nvPr>
            <p:ph type="title"/>
          </p:nvPr>
        </p:nvSpPr>
        <p:spPr>
          <a:xfrm>
            <a:off x="1600200" y="271073"/>
            <a:ext cx="8991600" cy="1645920"/>
          </a:xfrm>
        </p:spPr>
        <p:txBody>
          <a:bodyPr/>
          <a:lstStyle/>
          <a:p>
            <a:r>
              <a:rPr lang="uk-UA" dirty="0"/>
              <a:t>Процедури бюджетування</a:t>
            </a:r>
          </a:p>
        </p:txBody>
      </p:sp>
      <p:sp>
        <p:nvSpPr>
          <p:cNvPr id="3" name="Текст 2">
            <a:extLst>
              <a:ext uri="{FF2B5EF4-FFF2-40B4-BE49-F238E27FC236}">
                <a16:creationId xmlns:a16="http://schemas.microsoft.com/office/drawing/2014/main" id="{E63E55F7-47F0-691D-A6A1-9E32EC82D733}"/>
              </a:ext>
            </a:extLst>
          </p:cNvPr>
          <p:cNvSpPr>
            <a:spLocks noGrp="1"/>
          </p:cNvSpPr>
          <p:nvPr>
            <p:ph type="body" idx="1"/>
          </p:nvPr>
        </p:nvSpPr>
        <p:spPr>
          <a:xfrm>
            <a:off x="1600200" y="2250140"/>
            <a:ext cx="8991600" cy="4258235"/>
          </a:xfrm>
        </p:spPr>
        <p:txBody>
          <a:bodyPr>
            <a:normAutofit fontScale="70000" lnSpcReduction="20000"/>
          </a:bodyPr>
          <a:lstStyle/>
          <a:p>
            <a:r>
              <a:rPr lang="uk-UA" dirty="0"/>
              <a:t>Якщо повернутися до першого розділу даного посібника, то можна знайти відповідність, яка полягає у плануванні бюджету діяльності для кожної із шести складових організації, що виділені у моделі </a:t>
            </a:r>
            <a:r>
              <a:rPr lang="uk-UA" dirty="0" err="1"/>
              <a:t>А.Файоля</a:t>
            </a:r>
            <a:r>
              <a:rPr lang="uk-UA" dirty="0"/>
              <a:t>.</a:t>
            </a:r>
          </a:p>
          <a:p>
            <a:r>
              <a:rPr lang="uk-UA" dirty="0"/>
              <a:t>Процедури бюджетування у різних організаціях є відмінними. Однак більшість компаній при впровадженні моделі бюджетування проробляє однакові серії кроків, як показано на рис. 7.2.</a:t>
            </a:r>
          </a:p>
          <a:p>
            <a:r>
              <a:rPr lang="uk-UA" dirty="0"/>
              <a:t>Типовою є їх наступна послідовність:</a:t>
            </a:r>
          </a:p>
          <a:p>
            <a:r>
              <a:rPr lang="uk-UA" dirty="0"/>
              <a:t>• складання прогнозу продаж;</a:t>
            </a:r>
          </a:p>
          <a:p>
            <a:r>
              <a:rPr lang="uk-UA" dirty="0"/>
              <a:t>• складання прогнозу виробництва;</a:t>
            </a:r>
          </a:p>
          <a:p>
            <a:r>
              <a:rPr lang="uk-UA" dirty="0"/>
              <a:t>• складання прогнозу капіталовкладень;</a:t>
            </a:r>
          </a:p>
          <a:p>
            <a:r>
              <a:rPr lang="uk-UA" dirty="0"/>
              <a:t>• складання прогнозів підрозділів;</a:t>
            </a:r>
          </a:p>
          <a:p>
            <a:r>
              <a:rPr lang="uk-UA" dirty="0"/>
              <a:t>• бюджетний комітет одержує прогнози;</a:t>
            </a:r>
          </a:p>
          <a:p>
            <a:r>
              <a:rPr lang="uk-UA" dirty="0"/>
              <a:t>• бюджетний комітет складає основний бюджет;</a:t>
            </a:r>
          </a:p>
          <a:p>
            <a:r>
              <a:rPr lang="uk-UA" dirty="0"/>
              <a:t>• бюджетний комітет затверджує окремі бюджети;</a:t>
            </a:r>
          </a:p>
          <a:p>
            <a:r>
              <a:rPr lang="uk-UA" dirty="0"/>
              <a:t>• звіт про відхилення складається регулярно;</a:t>
            </a:r>
          </a:p>
          <a:p>
            <a:r>
              <a:rPr lang="uk-UA" dirty="0"/>
              <a:t>• визначається коригувальна дія;</a:t>
            </a:r>
          </a:p>
          <a:p>
            <a:r>
              <a:rPr lang="uk-UA" dirty="0"/>
              <a:t>• виконується коригувальна дія.</a:t>
            </a:r>
          </a:p>
        </p:txBody>
      </p:sp>
    </p:spTree>
    <p:extLst>
      <p:ext uri="{BB962C8B-B14F-4D97-AF65-F5344CB8AC3E}">
        <p14:creationId xmlns:p14="http://schemas.microsoft.com/office/powerpoint/2010/main" val="355955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C42F315-1EBF-A400-3D39-DB40E6BE1AFD}"/>
              </a:ext>
            </a:extLst>
          </p:cNvPr>
          <p:cNvPicPr>
            <a:picLocks noChangeAspect="1"/>
          </p:cNvPicPr>
          <p:nvPr/>
        </p:nvPicPr>
        <p:blipFill>
          <a:blip r:embed="rId2"/>
          <a:stretch>
            <a:fillRect/>
          </a:stretch>
        </p:blipFill>
        <p:spPr>
          <a:xfrm>
            <a:off x="3052762" y="0"/>
            <a:ext cx="6086475" cy="6858000"/>
          </a:xfrm>
          <a:prstGeom prst="rect">
            <a:avLst/>
          </a:prstGeom>
        </p:spPr>
      </p:pic>
    </p:spTree>
    <p:extLst>
      <p:ext uri="{BB962C8B-B14F-4D97-AF65-F5344CB8AC3E}">
        <p14:creationId xmlns:p14="http://schemas.microsoft.com/office/powerpoint/2010/main" val="1001471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DB5633-9B3F-1D67-12E5-E9ABFFFE0C7B}"/>
              </a:ext>
            </a:extLst>
          </p:cNvPr>
          <p:cNvSpPr>
            <a:spLocks noGrp="1"/>
          </p:cNvSpPr>
          <p:nvPr>
            <p:ph type="title"/>
          </p:nvPr>
        </p:nvSpPr>
        <p:spPr>
          <a:xfrm>
            <a:off x="1600200" y="396580"/>
            <a:ext cx="8991600" cy="1645920"/>
          </a:xfrm>
        </p:spPr>
        <p:txBody>
          <a:bodyPr/>
          <a:lstStyle/>
          <a:p>
            <a:r>
              <a:rPr lang="uk-UA" dirty="0"/>
              <a:t>Складання прогнозу продаж</a:t>
            </a:r>
          </a:p>
        </p:txBody>
      </p:sp>
      <p:sp>
        <p:nvSpPr>
          <p:cNvPr id="3" name="Текст 2">
            <a:extLst>
              <a:ext uri="{FF2B5EF4-FFF2-40B4-BE49-F238E27FC236}">
                <a16:creationId xmlns:a16="http://schemas.microsoft.com/office/drawing/2014/main" id="{35DF1BD7-3635-5C18-9413-51CB8BFD8A50}"/>
              </a:ext>
            </a:extLst>
          </p:cNvPr>
          <p:cNvSpPr>
            <a:spLocks noGrp="1"/>
          </p:cNvSpPr>
          <p:nvPr>
            <p:ph type="body" idx="1"/>
          </p:nvPr>
        </p:nvSpPr>
        <p:spPr>
          <a:xfrm>
            <a:off x="1600200" y="2823882"/>
            <a:ext cx="8991600" cy="3729318"/>
          </a:xfrm>
        </p:spPr>
        <p:txBody>
          <a:bodyPr>
            <a:normAutofit/>
          </a:bodyPr>
          <a:lstStyle/>
          <a:p>
            <a:r>
              <a:rPr lang="uk-UA" dirty="0"/>
              <a:t>На цьому етапі доцільно пояснити різницю між прогнозом і бюджетом. Хоча вони в усіх напрямках і цілях виглядають однаково, про те прогноз стверджує імовірність того, що відбудеться, буде вимагатися і </a:t>
            </a:r>
            <a:r>
              <a:rPr lang="uk-UA" dirty="0" err="1"/>
              <a:t>т.д</a:t>
            </a:r>
            <a:r>
              <a:rPr lang="uk-UA" dirty="0"/>
              <a:t>., а бюджет визначає те, чому варто відбутися. Тому прогноз продажів складається менеджером із продажу і його/її командою і показує ймовірний продаж на майбутній місяць і рік (у залежності від обставин). Найчастіше прогноз продажів варто складати першим просто тому, що більшість компаній засновують свою діяльність і планують витрати, виходячи з очікуваних доходів.</a:t>
            </a:r>
          </a:p>
        </p:txBody>
      </p:sp>
    </p:spTree>
    <p:extLst>
      <p:ext uri="{BB962C8B-B14F-4D97-AF65-F5344CB8AC3E}">
        <p14:creationId xmlns:p14="http://schemas.microsoft.com/office/powerpoint/2010/main" val="1490692741"/>
      </p:ext>
    </p:extLst>
  </p:cSld>
  <p:clrMapOvr>
    <a:masterClrMapping/>
  </p:clrMapOvr>
</p:sld>
</file>

<file path=ppt/theme/theme1.xml><?xml version="1.0" encoding="utf-8"?>
<a:theme xmlns:a="http://schemas.openxmlformats.org/drawingml/2006/main" name="Посылка">
  <a:themeElements>
    <a:clrScheme name="Посылка">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Посылка">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осылка">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docProps/app.xml><?xml version="1.0" encoding="utf-8"?>
<Properties xmlns="http://schemas.openxmlformats.org/officeDocument/2006/extended-properties" xmlns:vt="http://schemas.openxmlformats.org/officeDocument/2006/docPropsVTypes">
  <Application>Polaris Office Slide</Application>
  <AppVersion>12.000</AppVersion>
  <Characters>0</Characters>
  <CharactersWithSpaces>0</CharactersWithSpaces>
  <DocSecurity>0</DocSecurity>
  <HyperlinksChanged>false</HyperlinksChanged>
  <Lines>0</Lines>
  <LinksUpToDate>false</LinksUpToDate>
  <Pages>38</Pages>
  <Paragraphs>151</Paragraphs>
  <Words>2364</Words>
  <TotalTime>0</TotalTime>
  <MMClips>0</MMClips>
  <ScaleCrop>false</ScaleCrop>
  <HeadingPairs>
    <vt:vector size="2" baseType="variant">
      <vt:variant>
        <vt:lpstr>Title</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Lenovo Comfy</dc:creator>
  <cp:lastModifiedBy>Admin</cp:lastModifiedBy>
  <dc:title>РОЗДІЛ 7. Модель бізнес-процесу «Фінансовий аналіз і облік»</dc:title>
  <cp:version>9.114.153.51367</cp:version>
  <dcterms:modified xsi:type="dcterms:W3CDTF">2023-11-05T14:43:38Z</dcterms:modified>
</cp:coreProperties>
</file>