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5" r:id="rId7"/>
    <p:sldId id="258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Обернена кутова </a:t>
            </a:r>
            <a:r>
              <a:rPr lang="uk-UA" dirty="0" err="1"/>
              <a:t>засічка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Лабораторна робота №2</a:t>
            </a:r>
          </a:p>
        </p:txBody>
      </p:sp>
    </p:spTree>
    <p:extLst>
      <p:ext uri="{BB962C8B-B14F-4D97-AF65-F5344CB8AC3E}">
        <p14:creationId xmlns:p14="http://schemas.microsoft.com/office/powerpoint/2010/main" val="103797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Задача </a:t>
            </a:r>
            <a:r>
              <a:rPr lang="uk-UA" dirty="0" err="1"/>
              <a:t>Патенота</a:t>
            </a:r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73720"/>
            <a:ext cx="3521075" cy="2578923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20506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/>
              <a:t> </a:t>
            </a:r>
          </a:p>
          <a:p>
            <a:r>
              <a:rPr lang="uk-UA" dirty="0"/>
              <a:t>Сутність оберненої геодезичної </a:t>
            </a:r>
            <a:r>
              <a:rPr lang="uk-UA" dirty="0" err="1"/>
              <a:t>засічки</a:t>
            </a:r>
            <a:r>
              <a:rPr lang="uk-UA" dirty="0"/>
              <a:t> полягає у визначенні координат додаткової точки P шляхом вимірювання на цій точці кутів між напрямками як мінімум на три вихідних пункти з відомими координатами. </a:t>
            </a:r>
          </a:p>
          <a:p>
            <a:pPr marL="0" indent="0">
              <a:buNone/>
            </a:pPr>
            <a:r>
              <a:rPr lang="uk-UA" dirty="0"/>
              <a:t>На практиці для отримання надійного контролю та підвищення точності визначення координат шуканої точки використовують багаторазову зворотну </a:t>
            </a:r>
            <a:r>
              <a:rPr lang="uk-UA" dirty="0" err="1"/>
              <a:t>засічку</a:t>
            </a:r>
            <a:r>
              <a:rPr lang="uk-UA" dirty="0"/>
              <a:t> не менше ніж за чотирма вихідними пунктами (див. рис.). </a:t>
            </a:r>
          </a:p>
          <a:p>
            <a:pPr marL="0" indent="0">
              <a:buNone/>
            </a:pPr>
            <a:r>
              <a:rPr lang="uk-UA" dirty="0"/>
              <a:t>У цьому випадку рішення зворотної </a:t>
            </a:r>
            <a:r>
              <a:rPr lang="uk-UA" dirty="0" err="1"/>
              <a:t>засічки</a:t>
            </a:r>
            <a:r>
              <a:rPr lang="uk-UA" dirty="0"/>
              <a:t> виконують незалежно по двом комбінаціям вихідних пунктів (наприклад, пункти 1,2,3 і 1,3,4).</a:t>
            </a:r>
          </a:p>
        </p:txBody>
      </p:sp>
    </p:spTree>
    <p:extLst>
      <p:ext uri="{BB962C8B-B14F-4D97-AF65-F5344CB8AC3E}">
        <p14:creationId xmlns:p14="http://schemas.microsoft.com/office/powerpoint/2010/main" val="366510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Спосіб </a:t>
            </a:r>
            <a:r>
              <a:rPr lang="uk-UA" dirty="0" err="1"/>
              <a:t>деламбра</a:t>
            </a:r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73720"/>
            <a:ext cx="3521075" cy="2578923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20506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/>
              <a:t> </a:t>
            </a:r>
          </a:p>
          <a:p>
            <a:pPr marL="0" indent="0">
              <a:buNone/>
            </a:pPr>
            <a:r>
              <a:rPr lang="uk-UA" dirty="0"/>
              <a:t>Слід пам'ятати, що при розв’язку зворотної </a:t>
            </a:r>
            <a:r>
              <a:rPr lang="uk-UA" dirty="0" err="1"/>
              <a:t>засічки</a:t>
            </a:r>
            <a:r>
              <a:rPr lang="uk-UA" dirty="0"/>
              <a:t> вихідні пункти нумерують за годинниковою стрілкою, вважаючи спостерігача (точка P) центром.</a:t>
            </a:r>
          </a:p>
          <a:p>
            <a:pPr marL="0" indent="0">
              <a:buNone/>
            </a:pPr>
            <a:r>
              <a:rPr lang="uk-UA" dirty="0"/>
              <a:t>З численних способів і прийомів вирішення завдання </a:t>
            </a:r>
            <a:r>
              <a:rPr lang="uk-UA" dirty="0" err="1"/>
              <a:t>Потенота</a:t>
            </a:r>
            <a:r>
              <a:rPr lang="uk-UA" dirty="0"/>
              <a:t> завданням передбачено вирішення зворотної геодезичної </a:t>
            </a:r>
            <a:r>
              <a:rPr lang="uk-UA" dirty="0" err="1"/>
              <a:t>засічки</a:t>
            </a:r>
            <a:r>
              <a:rPr lang="uk-UA" dirty="0"/>
              <a:t> по чотирьом вихідним пунктами (див. рис.) способом </a:t>
            </a:r>
            <a:r>
              <a:rPr lang="uk-UA" dirty="0" err="1"/>
              <a:t>Деламбра</a:t>
            </a:r>
            <a:r>
              <a:rPr lang="uk-UA" dirty="0"/>
              <a:t>. </a:t>
            </a:r>
          </a:p>
          <a:p>
            <a:pPr marL="0" indent="0">
              <a:buNone/>
            </a:pPr>
            <a:r>
              <a:rPr lang="uk-UA" dirty="0"/>
              <a:t>Ідея цього способу полягає в приведення рішення зворотної </a:t>
            </a:r>
            <a:r>
              <a:rPr lang="uk-UA" dirty="0" err="1"/>
              <a:t>засічки</a:t>
            </a:r>
            <a:r>
              <a:rPr lang="uk-UA" dirty="0"/>
              <a:t> до вирішення прямих </a:t>
            </a:r>
            <a:r>
              <a:rPr lang="uk-UA" dirty="0" err="1"/>
              <a:t>засічок</a:t>
            </a:r>
            <a:r>
              <a:rPr lang="uk-UA" dirty="0"/>
              <a:t> за формулами </a:t>
            </a:r>
            <a:r>
              <a:rPr lang="uk-UA" dirty="0" err="1"/>
              <a:t>Гаусса</a:t>
            </a:r>
            <a:r>
              <a:rPr lang="uk-UA" dirty="0"/>
              <a:t>. </a:t>
            </a:r>
          </a:p>
          <a:p>
            <a:pPr marL="0" indent="0">
              <a:buNone/>
            </a:pPr>
            <a:r>
              <a:rPr lang="uk-UA" dirty="0"/>
              <a:t>Для цього необхідно по вихідним даним знайти </a:t>
            </a:r>
            <a:r>
              <a:rPr lang="uk-UA" dirty="0" err="1"/>
              <a:t>дирекційні</a:t>
            </a:r>
            <a:r>
              <a:rPr lang="uk-UA" dirty="0"/>
              <a:t> кути напрямків з вихідних пунктів на визначену точку. </a:t>
            </a:r>
          </a:p>
        </p:txBody>
      </p:sp>
    </p:spTree>
    <p:extLst>
      <p:ext uri="{BB962C8B-B14F-4D97-AF65-F5344CB8AC3E}">
        <p14:creationId xmlns:p14="http://schemas.microsoft.com/office/powerpoint/2010/main" val="385039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Розв’язок задачі </a:t>
            </a:r>
            <a:r>
              <a:rPr lang="uk-UA" dirty="0" err="1"/>
              <a:t>патенота</a:t>
            </a:r>
            <a:r>
              <a:rPr lang="uk-UA" dirty="0"/>
              <a:t> Способом </a:t>
            </a:r>
            <a:r>
              <a:rPr lang="uk-UA" dirty="0" err="1"/>
              <a:t>деламбра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971600" y="1700808"/>
            <a:ext cx="5472608" cy="115212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/>
              <a:t> </a:t>
            </a:r>
          </a:p>
          <a:p>
            <a:pPr marL="0" indent="0">
              <a:buNone/>
            </a:pPr>
            <a:r>
              <a:rPr lang="uk-UA" dirty="0"/>
              <a:t>Розраховують </a:t>
            </a:r>
            <a:r>
              <a:rPr lang="uk-UA" dirty="0" err="1"/>
              <a:t>дирекційний</a:t>
            </a:r>
            <a:r>
              <a:rPr lang="uk-UA" dirty="0"/>
              <a:t> кут напрямку з вихідного пункту 1 на обумовлену точку P за формулою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56992"/>
            <a:ext cx="7900479" cy="1039224"/>
          </a:xfrm>
        </p:spPr>
      </p:pic>
    </p:spTree>
    <p:extLst>
      <p:ext uri="{BB962C8B-B14F-4D97-AF65-F5344CB8AC3E}">
        <p14:creationId xmlns:p14="http://schemas.microsoft.com/office/powerpoint/2010/main" val="2703597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Розв’язок задачі </a:t>
            </a:r>
            <a:r>
              <a:rPr lang="uk-UA" dirty="0" err="1"/>
              <a:t>патенота</a:t>
            </a:r>
            <a:r>
              <a:rPr lang="uk-UA" dirty="0"/>
              <a:t> Способом </a:t>
            </a:r>
            <a:r>
              <a:rPr lang="uk-UA" dirty="0" err="1"/>
              <a:t>деламбра</a:t>
            </a: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971600" y="1700808"/>
            <a:ext cx="5472608" cy="11521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 </a:t>
            </a:r>
          </a:p>
          <a:p>
            <a:pPr marL="0" indent="0">
              <a:buNone/>
            </a:pPr>
            <a:r>
              <a:rPr lang="uk-UA" dirty="0"/>
              <a:t>Визначають </a:t>
            </a:r>
            <a:r>
              <a:rPr lang="uk-UA" dirty="0" err="1"/>
              <a:t>дирекційні</a:t>
            </a:r>
            <a:r>
              <a:rPr lang="uk-UA" dirty="0"/>
              <a:t> кути напрямків з інших вихідних пунктів (2,3,4): 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5" y="2996953"/>
            <a:ext cx="4188118" cy="3096344"/>
          </a:xfrm>
        </p:spPr>
      </p:pic>
    </p:spTree>
    <p:extLst>
      <p:ext uri="{BB962C8B-B14F-4D97-AF65-F5344CB8AC3E}">
        <p14:creationId xmlns:p14="http://schemas.microsoft.com/office/powerpoint/2010/main" val="1758098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74912" y="313454"/>
            <a:ext cx="7242048" cy="1099322"/>
          </a:xfrm>
        </p:spPr>
        <p:txBody>
          <a:bodyPr>
            <a:normAutofit fontScale="90000"/>
          </a:bodyPr>
          <a:lstStyle/>
          <a:p>
            <a:r>
              <a:rPr lang="uk-UA" dirty="0"/>
              <a:t>Розв’язок задачі </a:t>
            </a:r>
            <a:r>
              <a:rPr lang="uk-UA" dirty="0" err="1"/>
              <a:t>патенота</a:t>
            </a:r>
            <a:r>
              <a:rPr lang="uk-UA" dirty="0"/>
              <a:t> Способом </a:t>
            </a:r>
            <a:r>
              <a:rPr lang="uk-UA" dirty="0" err="1"/>
              <a:t>деламбра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1-ша комбінація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/>
              <a:t>2-га комбінація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776407"/>
            <a:ext cx="3726755" cy="1889517"/>
          </a:xfrm>
        </p:spPr>
      </p:pic>
      <p:pic>
        <p:nvPicPr>
          <p:cNvPr id="11" name="Объект 10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861048"/>
            <a:ext cx="3843429" cy="1717106"/>
          </a:xfrm>
        </p:spPr>
      </p:pic>
      <p:sp>
        <p:nvSpPr>
          <p:cNvPr id="12" name="Прямоугольник 11"/>
          <p:cNvSpPr/>
          <p:nvPr/>
        </p:nvSpPr>
        <p:spPr>
          <a:xfrm>
            <a:off x="780795" y="1628800"/>
            <a:ext cx="6624736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dirty="0"/>
              <a:t>Використовуючи формули тангенсів або котангенсів </a:t>
            </a:r>
            <a:r>
              <a:rPr lang="uk-UA" sz="1600" dirty="0" err="1"/>
              <a:t>дирекційних</a:t>
            </a:r>
            <a:r>
              <a:rPr lang="uk-UA" sz="1600" dirty="0"/>
              <a:t> кутів напрямків з вихідних пунктів на певну точку P (формули </a:t>
            </a:r>
            <a:r>
              <a:rPr lang="uk-UA" sz="1600" dirty="0" err="1"/>
              <a:t>Гаусса</a:t>
            </a:r>
            <a:r>
              <a:rPr lang="uk-UA" sz="1600" dirty="0"/>
              <a:t>), обчислюють координати точки P в двох комбінаціях. Перше рішення отримують при використанні </a:t>
            </a:r>
            <a:r>
              <a:rPr lang="uk-UA" sz="1600" dirty="0" err="1"/>
              <a:t>дирекційних</a:t>
            </a:r>
            <a:r>
              <a:rPr lang="uk-UA" sz="1600" dirty="0"/>
              <a:t> кутів α</a:t>
            </a:r>
            <a:r>
              <a:rPr lang="uk-UA" sz="1600" baseline="-25000" dirty="0"/>
              <a:t>1-p </a:t>
            </a:r>
            <a:r>
              <a:rPr lang="uk-UA" sz="1600" dirty="0"/>
              <a:t>і α</a:t>
            </a:r>
            <a:r>
              <a:rPr lang="uk-UA" sz="1600" baseline="-25000" dirty="0"/>
              <a:t>2-p</a:t>
            </a:r>
            <a:r>
              <a:rPr lang="uk-UA" sz="1600" dirty="0"/>
              <a:t>.</a:t>
            </a:r>
          </a:p>
          <a:p>
            <a:pPr algn="just"/>
            <a:r>
              <a:rPr lang="uk-UA" sz="1600" dirty="0"/>
              <a:t>Для другого рішення використовують </a:t>
            </a:r>
            <a:r>
              <a:rPr lang="uk-UA" sz="1600" dirty="0" err="1"/>
              <a:t>дирекційні</a:t>
            </a:r>
            <a:r>
              <a:rPr lang="uk-UA" sz="1600" dirty="0"/>
              <a:t> кути α</a:t>
            </a:r>
            <a:r>
              <a:rPr lang="uk-UA" sz="1600" baseline="-25000" dirty="0"/>
              <a:t>3-p </a:t>
            </a:r>
            <a:r>
              <a:rPr lang="uk-UA" sz="1600" dirty="0"/>
              <a:t>і α</a:t>
            </a:r>
            <a:r>
              <a:rPr lang="uk-UA" sz="1600" baseline="-25000" dirty="0"/>
              <a:t>4-p</a:t>
            </a:r>
            <a:r>
              <a:rPr lang="uk-UA" sz="1600" dirty="0"/>
              <a:t>. Друге рішення є контрольним і незалежним від першого, так як кут β</a:t>
            </a:r>
            <a:r>
              <a:rPr lang="uk-UA" sz="1600" baseline="-25000" dirty="0"/>
              <a:t>3</a:t>
            </a:r>
            <a:r>
              <a:rPr lang="uk-UA" sz="1600" dirty="0"/>
              <a:t>, який бере участь у визначенні </a:t>
            </a:r>
            <a:r>
              <a:rPr lang="uk-UA" sz="1600" dirty="0" err="1"/>
              <a:t>дирекційного</a:t>
            </a:r>
            <a:r>
              <a:rPr lang="uk-UA" sz="1600" dirty="0"/>
              <a:t> кута α</a:t>
            </a:r>
            <a:r>
              <a:rPr lang="uk-UA" sz="1600" baseline="-25000" dirty="0"/>
              <a:t>4-p</a:t>
            </a:r>
            <a:r>
              <a:rPr lang="uk-UA" sz="1600" dirty="0"/>
              <a:t>, не використовувався при обчисленні кута α</a:t>
            </a:r>
            <a:r>
              <a:rPr lang="uk-UA" sz="1600" baseline="-25000" dirty="0"/>
              <a:t>1-p </a:t>
            </a:r>
            <a:r>
              <a:rPr lang="uk-UA" sz="1600" dirty="0"/>
              <a:t>за формулою </a:t>
            </a:r>
            <a:r>
              <a:rPr lang="uk-UA" sz="1600" dirty="0" err="1"/>
              <a:t>Деламбра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977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Результати обчислень заносимо в таблицю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026142"/>
              </p:ext>
            </p:extLst>
          </p:nvPr>
        </p:nvGraphicFramePr>
        <p:xfrm>
          <a:off x="827584" y="1844824"/>
          <a:ext cx="6696744" cy="4032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9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0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07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96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Формули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Значенння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Формули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Значення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Формули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Значення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У1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(2) х1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У2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(4) х2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α1-р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У3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(6) х3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β2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У4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(8) х4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α3-р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у2 - у1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(11) х2 - х1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β3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у1 - у3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(12) х1 - х3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α4-р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β1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(14) β2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tgα3-p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(15) ctgβ1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(16) ctgβ2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tgα4-p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(17) Δy (числ.)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(18) Δх (знам.)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tgα3-p -tgα4-p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(19) tgα1-p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(20) α1-р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xp"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(22) tgα2-p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(21) α2-р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xp - x3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6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(23)tgα1-p-tgα2-p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(24) хр'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yp'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(25) xp - x1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(26) хр - х2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xp - x4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33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(27) </a:t>
                      </a:r>
                      <a:r>
                        <a:rPr lang="uk-UA" sz="1100" dirty="0" err="1">
                          <a:effectLst/>
                        </a:rPr>
                        <a:t>y'p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(28) </a:t>
                      </a:r>
                      <a:r>
                        <a:rPr lang="uk-UA" sz="1100" dirty="0" err="1">
                          <a:effectLst/>
                        </a:rPr>
                        <a:t>ур''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 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</a:rPr>
                        <a:t>yp"</a:t>
                      </a:r>
                      <a:endParaRPr lang="uk-UA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 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79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Індивідуальні завдання</a:t>
            </a:r>
            <a:br>
              <a:rPr lang="uk-UA" dirty="0"/>
            </a:br>
            <a:r>
              <a:rPr lang="uk-UA" sz="2200" dirty="0"/>
              <a:t>(номер варіанту студент бере у викладача)</a:t>
            </a:r>
          </a:p>
        </p:txBody>
      </p:sp>
      <p:pic>
        <p:nvPicPr>
          <p:cNvPr id="13" name="Місце для вмісту 12">
            <a:extLst>
              <a:ext uri="{FF2B5EF4-FFF2-40B4-BE49-F238E27FC236}">
                <a16:creationId xmlns:a16="http://schemas.microsoft.com/office/drawing/2014/main" id="{93C9FB58-0A7C-4A65-9E24-E8672D8C34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" y="1916832"/>
            <a:ext cx="7809804" cy="4846638"/>
          </a:xfrm>
        </p:spPr>
      </p:pic>
    </p:spTree>
    <p:extLst>
      <p:ext uri="{BB962C8B-B14F-4D97-AF65-F5344CB8AC3E}">
        <p14:creationId xmlns:p14="http://schemas.microsoft.com/office/powerpoint/2010/main" val="3834107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162</TotalTime>
  <Words>499</Words>
  <Application>Microsoft Office PowerPoint</Application>
  <PresentationFormat>Екран (4:3)</PresentationFormat>
  <Paragraphs>115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3" baseType="lpstr">
      <vt:lpstr>Calibri</vt:lpstr>
      <vt:lpstr>Trebuchet MS</vt:lpstr>
      <vt:lpstr>Wingdings</vt:lpstr>
      <vt:lpstr>Wingdings 2</vt:lpstr>
      <vt:lpstr>Изящная</vt:lpstr>
      <vt:lpstr>Обернена кутова засічка</vt:lpstr>
      <vt:lpstr>Задача Патенота</vt:lpstr>
      <vt:lpstr>Спосіб деламбра</vt:lpstr>
      <vt:lpstr>Розв’язок задачі патенота Способом деламбра</vt:lpstr>
      <vt:lpstr>Розв’язок задачі патенота Способом деламбра</vt:lpstr>
      <vt:lpstr>Розв’язок задачі патенота Способом деламбра</vt:lpstr>
      <vt:lpstr>Результати обчислень заносимо в таблицю</vt:lpstr>
      <vt:lpstr>Індивідуальні завдання (номер варіанту студент бере у викладача)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Обернена кутова засічка</dc:title>
  <dc:creator>Admin</dc:creator>
  <cp:lastModifiedBy>Марина Куницька</cp:lastModifiedBy>
  <cp:revision>11</cp:revision>
  <dcterms:created xsi:type="dcterms:W3CDTF">2020-10-27T13:17:21Z</dcterms:created>
  <dcterms:modified xsi:type="dcterms:W3CDTF">2024-09-19T09:55:03Z</dcterms:modified>
</cp:coreProperties>
</file>