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91" r:id="rId4"/>
    <p:sldId id="292" r:id="rId5"/>
    <p:sldId id="304" r:id="rId6"/>
    <p:sldId id="305" r:id="rId7"/>
    <p:sldId id="275" r:id="rId8"/>
    <p:sldId id="306" r:id="rId9"/>
    <p:sldId id="301" r:id="rId10"/>
    <p:sldId id="302" r:id="rId12"/>
    <p:sldId id="276" r:id="rId13"/>
    <p:sldId id="288" r:id="rId14"/>
    <p:sldId id="289" r:id="rId15"/>
    <p:sldId id="290" r:id="rId16"/>
    <p:sldId id="293" r:id="rId17"/>
    <p:sldId id="294" r:id="rId18"/>
    <p:sldId id="295" r:id="rId19"/>
    <p:sldId id="296" r:id="rId20"/>
    <p:sldId id="297" r:id="rId21"/>
    <p:sldId id="298" r:id="rId22"/>
    <p:sldId id="299" r:id="rId23"/>
    <p:sldId id="303" r:id="rId24"/>
    <p:sldId id="300" r:id="rId25"/>
    <p:sldId id="27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637" autoAdjust="0"/>
  </p:normalViewPr>
  <p:slideViewPr>
    <p:cSldViewPr showGuides="1">
      <p:cViewPr varScale="1">
        <p:scale>
          <a:sx n="62" d="100"/>
          <a:sy n="62" d="100"/>
        </p:scale>
        <p:origin x="36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AB387-94A0-4F8A-9240-7E201398472C}" type="datetimeFigureOut">
              <a:rPr lang="uk-UA" smtClean="0"/>
            </a:fld>
            <a:endParaRPr lang="uk-UA" dirty="0"/>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F4738-5AD3-43E3-9566-03B4E037ED8F}" type="slidenum">
              <a:rPr lang="uk-UA" smtClean="0"/>
            </a:fld>
            <a:endParaRPr lang="uk-U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B3F4738-5AD3-43E3-9566-03B4E037ED8F}" type="slidenum">
              <a:rPr lang="uk-UA" smtClean="0"/>
            </a:fld>
            <a:endParaRPr lang="uk-U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B3F4738-5AD3-43E3-9566-03B4E037ED8F}" type="slidenum">
              <a:rPr lang="uk-UA" smtClean="0"/>
            </a:fld>
            <a:endParaRPr lang="uk-U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6442" y="1447801"/>
            <a:ext cx="6620968" cy="3329581"/>
          </a:xfrm>
        </p:spPr>
        <p:txBody>
          <a:bodyPr anchor="b"/>
          <a:lstStyle>
            <a:lvl1pPr>
              <a:defRPr sz="7200"/>
            </a:lvl1pPr>
          </a:lstStyle>
          <a:p>
            <a:r>
              <a:rPr lang="uk-UA"/>
              <a:t>Зразок заголовка</a:t>
            </a:r>
            <a:endParaRPr lang="en-US" dirty="0"/>
          </a:p>
        </p:txBody>
      </p:sp>
      <p:sp>
        <p:nvSpPr>
          <p:cNvPr id="3" name="Subtitle 2"/>
          <p:cNvSpPr>
            <a:spLocks noGrp="1"/>
          </p:cNvSpPr>
          <p:nvPr>
            <p:ph type="subTitle" idx="1" hasCustomPrompt="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3" y="4800587"/>
            <a:ext cx="6620967" cy="566738"/>
          </a:xfrm>
        </p:spPr>
        <p:txBody>
          <a:bodyPr anchor="b">
            <a:normAutofit/>
          </a:bodyPr>
          <a:lstStyle>
            <a:lvl1pPr algn="l">
              <a:defRPr sz="2400" b="0"/>
            </a:lvl1pPr>
          </a:lstStyle>
          <a:p>
            <a:r>
              <a:rPr lang="uk-UA"/>
              <a:t>Зразок заголовка</a:t>
            </a:r>
            <a:endParaRPr lang="en-US" dirty="0"/>
          </a:p>
        </p:txBody>
      </p:sp>
      <p:sp>
        <p:nvSpPr>
          <p:cNvPr id="3" name="Picture Placeholder 2"/>
          <p:cNvSpPr>
            <a:spLocks noGrp="1" noChangeAspect="1"/>
          </p:cNvSpPr>
          <p:nvPr>
            <p:ph type="pic" idx="1" hasCustomPrompt="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5" name="Date Placeholder 4"/>
          <p:cNvSpPr>
            <a:spLocks noGrp="1"/>
          </p:cNvSpPr>
          <p:nvPr>
            <p:ph type="dt" sz="half" idx="10"/>
          </p:nvPr>
        </p:nvSpPr>
        <p:spPr/>
        <p:txBody>
          <a:bodyPr/>
          <a:lstStyle/>
          <a:p>
            <a:fld id="{7EAF463A-BC7C-46EE-9F1E-7F377CCA489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2" y="1447800"/>
            <a:ext cx="6620968" cy="1981200"/>
          </a:xfrm>
        </p:spPr>
        <p:txBody>
          <a:bodyPr/>
          <a:lstStyle>
            <a:lvl1pPr>
              <a:defRPr sz="4800"/>
            </a:lvl1pPr>
          </a:lstStyle>
          <a:p>
            <a:r>
              <a:rPr lang="uk-UA"/>
              <a:t>Зразок заголовка</a:t>
            </a:r>
            <a:endParaRPr lang="en-US" dirty="0"/>
          </a:p>
        </p:txBody>
      </p:sp>
      <p:sp>
        <p:nvSpPr>
          <p:cNvPr id="8" name="Text Placeholder 3"/>
          <p:cNvSpPr>
            <a:spLocks noGrp="1"/>
          </p:cNvSpPr>
          <p:nvPr>
            <p:ph type="body" sz="half" idx="2" hasCustomPrompt="1"/>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4"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1409" y="1447800"/>
            <a:ext cx="6001049" cy="2323374"/>
          </a:xfrm>
        </p:spPr>
        <p:txBody>
          <a:bodyPr/>
          <a:lstStyle>
            <a:lvl1pPr>
              <a:defRPr sz="4800"/>
            </a:lvl1pPr>
          </a:lstStyle>
          <a:p>
            <a:r>
              <a:rPr lang="uk-UA"/>
              <a:t>Зразок заголовка</a:t>
            </a:r>
            <a:endParaRPr lang="en-US" dirty="0"/>
          </a:p>
        </p:txBody>
      </p:sp>
      <p:sp>
        <p:nvSpPr>
          <p:cNvPr id="11" name="Text Placeholder 3"/>
          <p:cNvSpPr>
            <a:spLocks noGrp="1"/>
          </p:cNvSpPr>
          <p:nvPr>
            <p:ph type="body" sz="half" idx="14" hasCustomPrompt="1"/>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Редагувати стиль зразка тексту</a:t>
            </a:r>
            <a:endParaRPr lang="uk-UA"/>
          </a:p>
        </p:txBody>
      </p:sp>
      <p:sp>
        <p:nvSpPr>
          <p:cNvPr id="10" name="Text Placeholder 3"/>
          <p:cNvSpPr>
            <a:spLocks noGrp="1"/>
          </p:cNvSpPr>
          <p:nvPr>
            <p:ph type="body" sz="half" idx="2" hasCustomPrompt="1"/>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4"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1" y="3124201"/>
            <a:ext cx="6620969" cy="1653180"/>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hasCustomPrompt="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endParaRPr lang="uk-UA"/>
          </a:p>
        </p:txBody>
      </p:sp>
      <p:sp>
        <p:nvSpPr>
          <p:cNvPr id="4"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uk-UA"/>
              <a:t>Зразок заголовка</a:t>
            </a:r>
            <a:endParaRPr lang="en-US" dirty="0"/>
          </a:p>
        </p:txBody>
      </p:sp>
      <p:sp>
        <p:nvSpPr>
          <p:cNvPr id="3" name="Text Placeholder 2"/>
          <p:cNvSpPr>
            <a:spLocks noGrp="1"/>
          </p:cNvSpPr>
          <p:nvPr>
            <p:ph type="body" idx="1" hasCustomPrompt="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16" name="Text Placeholder 3"/>
          <p:cNvSpPr>
            <a:spLocks noGrp="1"/>
          </p:cNvSpPr>
          <p:nvPr>
            <p:ph type="body" sz="half" idx="15" hasCustomPrompt="1"/>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5" name="Text Placeholder 4"/>
          <p:cNvSpPr>
            <a:spLocks noGrp="1"/>
          </p:cNvSpPr>
          <p:nvPr>
            <p:ph type="body" sz="quarter" idx="3" hasCustomPrompt="1"/>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19" name="Text Placeholder 3"/>
          <p:cNvSpPr>
            <a:spLocks noGrp="1"/>
          </p:cNvSpPr>
          <p:nvPr>
            <p:ph type="body" sz="half" idx="16" hasCustomPrompt="1"/>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14" name="Text Placeholder 4"/>
          <p:cNvSpPr>
            <a:spLocks noGrp="1"/>
          </p:cNvSpPr>
          <p:nvPr>
            <p:ph type="body" sz="quarter" idx="13" hasCustomPrompt="1"/>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20" name="Text Placeholder 3"/>
          <p:cNvSpPr>
            <a:spLocks noGrp="1"/>
          </p:cNvSpPr>
          <p:nvPr>
            <p:ph type="body" sz="half" idx="17" hasCustomPrompt="1"/>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uk-UA"/>
              <a:t>Зразок заголовка</a:t>
            </a:r>
            <a:endParaRPr lang="en-US" dirty="0"/>
          </a:p>
        </p:txBody>
      </p:sp>
      <p:sp>
        <p:nvSpPr>
          <p:cNvPr id="3" name="Text Placeholder 2"/>
          <p:cNvSpPr>
            <a:spLocks noGrp="1"/>
          </p:cNvSpPr>
          <p:nvPr>
            <p:ph type="body" idx="1" hasCustomPrompt="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29" name="Picture Placeholder 2"/>
          <p:cNvSpPr>
            <a:spLocks noGrp="1" noChangeAspect="1"/>
          </p:cNvSpPr>
          <p:nvPr>
            <p:ph type="pic" idx="15" hasCustomPrompt="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2" name="Text Placeholder 3"/>
          <p:cNvSpPr>
            <a:spLocks noGrp="1"/>
          </p:cNvSpPr>
          <p:nvPr>
            <p:ph type="body" sz="half" idx="18" hasCustomPrompt="1"/>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5" name="Text Placeholder 4"/>
          <p:cNvSpPr>
            <a:spLocks noGrp="1"/>
          </p:cNvSpPr>
          <p:nvPr>
            <p:ph type="body" sz="quarter" idx="3" hasCustomPrompt="1"/>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30" name="Picture Placeholder 2"/>
          <p:cNvSpPr>
            <a:spLocks noGrp="1" noChangeAspect="1"/>
          </p:cNvSpPr>
          <p:nvPr>
            <p:ph type="pic" idx="21" hasCustomPrompt="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3" name="Text Placeholder 3"/>
          <p:cNvSpPr>
            <a:spLocks noGrp="1"/>
          </p:cNvSpPr>
          <p:nvPr>
            <p:ph type="body" sz="half" idx="19" hasCustomPrompt="1"/>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14" name="Text Placeholder 4"/>
          <p:cNvSpPr>
            <a:spLocks noGrp="1"/>
          </p:cNvSpPr>
          <p:nvPr>
            <p:ph type="body" sz="quarter" idx="13" hasCustomPrompt="1"/>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31" name="Picture Placeholder 2"/>
          <p:cNvSpPr>
            <a:spLocks noGrp="1" noChangeAspect="1"/>
          </p:cNvSpPr>
          <p:nvPr>
            <p:ph type="pic" idx="22" hasCustomPrompt="1"/>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4" name="Text Placeholder 3"/>
          <p:cNvSpPr>
            <a:spLocks noGrp="1"/>
          </p:cNvSpPr>
          <p:nvPr>
            <p:ph type="body" sz="half" idx="20" hasCustomPrompt="1"/>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Зразок заголовка</a:t>
            </a:r>
            <a:endParaRPr lang="en-US" dirty="0"/>
          </a:p>
        </p:txBody>
      </p:sp>
      <p:sp>
        <p:nvSpPr>
          <p:cNvPr id="3" name="Vertical Text Placeholder 2"/>
          <p:cNvSpPr>
            <a:spLocks noGrp="1"/>
          </p:cNvSpPr>
          <p:nvPr>
            <p:ph type="body" orient="vert" idx="1" hasCustomPrompt="1"/>
          </p:nvPr>
        </p:nvSpPr>
        <p:spPr/>
        <p:txBody>
          <a:bodyPr vert="eaVert" anchor="t" anchorCtr="0"/>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229782" y="430214"/>
            <a:ext cx="1314793" cy="5826125"/>
          </a:xfrm>
        </p:spPr>
        <p:txBody>
          <a:bodyPr vert="eaVert" anchor="b" anchorCtr="0"/>
          <a:lstStyle/>
          <a:p>
            <a:r>
              <a:rPr lang="uk-UA"/>
              <a:t>Зразок заголовка</a:t>
            </a:r>
            <a:endParaRPr lang="en-US" dirty="0"/>
          </a:p>
        </p:txBody>
      </p:sp>
      <p:sp>
        <p:nvSpPr>
          <p:cNvPr id="3" name="Vertical Text Placeholder 2"/>
          <p:cNvSpPr>
            <a:spLocks noGrp="1"/>
          </p:cNvSpPr>
          <p:nvPr>
            <p:ph type="body" orient="vert" idx="1" hasCustomPrompt="1"/>
          </p:nvPr>
        </p:nvSpPr>
        <p:spPr>
          <a:xfrm>
            <a:off x="489475" y="773205"/>
            <a:ext cx="5568812" cy="5483134"/>
          </a:xfrm>
        </p:spPr>
        <p:txBody>
          <a:bodyPr vert="eaVert"/>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Зразок заголовка</a:t>
            </a:r>
            <a:endParaRPr lang="en-US" dirty="0"/>
          </a:p>
        </p:txBody>
      </p:sp>
      <p:sp>
        <p:nvSpPr>
          <p:cNvPr id="3" name="Content Placeholder 2"/>
          <p:cNvSpPr>
            <a:spLocks noGrp="1"/>
          </p:cNvSpPr>
          <p:nvPr>
            <p:ph idx="1" hasCustomPrompt="1"/>
          </p:nvPr>
        </p:nvSpPr>
        <p:spPr/>
        <p:txBody>
          <a:bodyPr/>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7"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3" y="2861734"/>
            <a:ext cx="6620967" cy="1915647"/>
          </a:xfrm>
        </p:spPr>
        <p:txBody>
          <a:bodyPr anchor="b"/>
          <a:lstStyle>
            <a:lvl1pPr algn="l">
              <a:defRPr sz="4000" b="0" cap="none"/>
            </a:lvl1pPr>
          </a:lstStyle>
          <a:p>
            <a:r>
              <a:rPr lang="uk-UA"/>
              <a:t>Зразок заголовка</a:t>
            </a:r>
            <a:endParaRPr lang="en-US" dirty="0"/>
          </a:p>
        </p:txBody>
      </p:sp>
      <p:sp>
        <p:nvSpPr>
          <p:cNvPr id="3" name="Text Placeholder 2"/>
          <p:cNvSpPr>
            <a:spLocks noGrp="1"/>
          </p:cNvSpPr>
          <p:nvPr>
            <p:ph type="body" idx="1" hasCustomPrompt="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endParaRPr lang="uk-UA"/>
          </a:p>
        </p:txBody>
      </p:sp>
      <p:sp>
        <p:nvSpPr>
          <p:cNvPr id="4" name="Date Placeholder 3"/>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Зразок заголовка</a:t>
            </a:r>
            <a:endParaRPr lang="en-US" dirty="0"/>
          </a:p>
        </p:txBody>
      </p:sp>
      <p:sp>
        <p:nvSpPr>
          <p:cNvPr id="3" name="Content Placeholder 2"/>
          <p:cNvSpPr>
            <a:spLocks noGrp="1"/>
          </p:cNvSpPr>
          <p:nvPr>
            <p:ph sz="half" idx="1" hasCustomPrompt="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Content Placeholder 3"/>
          <p:cNvSpPr>
            <a:spLocks noGrp="1"/>
          </p:cNvSpPr>
          <p:nvPr>
            <p:ph sz="half" idx="2" hasCustomPrompt="1"/>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hasCustomPrompt="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4" name="Content Placeholder 3"/>
          <p:cNvSpPr>
            <a:spLocks noGrp="1"/>
          </p:cNvSpPr>
          <p:nvPr>
            <p:ph sz="half" idx="2" hasCustomPrompt="1"/>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5" name="Text Placeholder 4"/>
          <p:cNvSpPr>
            <a:spLocks noGrp="1"/>
          </p:cNvSpPr>
          <p:nvPr>
            <p:ph type="body" sz="quarter" idx="3" hasCustomPrompt="1"/>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endParaRPr lang="uk-UA"/>
          </a:p>
        </p:txBody>
      </p:sp>
      <p:sp>
        <p:nvSpPr>
          <p:cNvPr id="6" name="Content Placeholder 5"/>
          <p:cNvSpPr>
            <a:spLocks noGrp="1"/>
          </p:cNvSpPr>
          <p:nvPr>
            <p:ph sz="quarter" idx="4" hasCustomPrompt="1"/>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uk-UA"/>
              <a:t>Зразок заголовка</a:t>
            </a:r>
            <a:endParaRPr lang="en-US" dirty="0"/>
          </a:p>
        </p:txBody>
      </p:sp>
      <p:sp>
        <p:nvSpPr>
          <p:cNvPr id="7" name="Date Placeholder 2"/>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1" y="1447800"/>
            <a:ext cx="2551462" cy="1447800"/>
          </a:xfrm>
        </p:spPr>
        <p:txBody>
          <a:bodyPr anchor="b"/>
          <a:lstStyle>
            <a:lvl1pPr algn="l">
              <a:defRPr sz="2400" b="0"/>
            </a:lvl1pPr>
          </a:lstStyle>
          <a:p>
            <a:r>
              <a:rPr lang="uk-UA"/>
              <a:t>Зразок заголовка</a:t>
            </a:r>
            <a:endParaRPr lang="en-US" dirty="0"/>
          </a:p>
        </p:txBody>
      </p:sp>
      <p:sp>
        <p:nvSpPr>
          <p:cNvPr id="3" name="Content Placeholder 2"/>
          <p:cNvSpPr>
            <a:spLocks noGrp="1"/>
          </p:cNvSpPr>
          <p:nvPr>
            <p:ph idx="1" hasCustomPrompt="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Text Placeholder 3"/>
          <p:cNvSpPr>
            <a:spLocks noGrp="1"/>
          </p:cNvSpPr>
          <p:nvPr>
            <p:ph type="body" sz="half" idx="2" hasCustomPrompt="1"/>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7" name="Date Placeholder 4"/>
          <p:cNvSpPr>
            <a:spLocks noGrp="1"/>
          </p:cNvSpPr>
          <p:nvPr>
            <p:ph type="dt" sz="half" idx="10"/>
          </p:nvPr>
        </p:nvSpPr>
        <p:spPr/>
        <p:txBody>
          <a:bodyPr/>
          <a:lstStyle/>
          <a:p>
            <a:fld id="{7EAF463A-BC7C-46EE-9F1E-7F377CCA4891}" type="datetimeFigureOut">
              <a:rPr lang="en-US" smtClean="0"/>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5656" y="1854192"/>
            <a:ext cx="3820674" cy="1574808"/>
          </a:xfrm>
        </p:spPr>
        <p:txBody>
          <a:bodyPr anchor="b">
            <a:normAutofit/>
          </a:bodyPr>
          <a:lstStyle>
            <a:lvl1pPr algn="l">
              <a:defRPr sz="3600" b="0"/>
            </a:lvl1pPr>
          </a:lstStyle>
          <a:p>
            <a:r>
              <a:rPr lang="uk-UA"/>
              <a:t>Зразок заголовка</a:t>
            </a:r>
            <a:endParaRPr lang="en-US" dirty="0"/>
          </a:p>
        </p:txBody>
      </p:sp>
      <p:sp>
        <p:nvSpPr>
          <p:cNvPr id="3" name="Picture Placeholder 2"/>
          <p:cNvSpPr>
            <a:spLocks noGrp="1" noChangeAspect="1"/>
          </p:cNvSpPr>
          <p:nvPr>
            <p:ph type="pic" idx="1" hasCustomPrompt="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hasCustomPrompt="1"/>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endParaRPr lang="uk-UA"/>
          </a:p>
        </p:txBody>
      </p:sp>
      <p:sp>
        <p:nvSpPr>
          <p:cNvPr id="5" name="Date Placeholder 4"/>
          <p:cNvSpPr>
            <a:spLocks noGrp="1"/>
          </p:cNvSpPr>
          <p:nvPr>
            <p:ph type="dt" sz="half" idx="10"/>
          </p:nvPr>
        </p:nvSpPr>
        <p:spPr/>
        <p:txBody>
          <a:bodyPr/>
          <a:lstStyle/>
          <a:p>
            <a:fld id="{7EAF463A-BC7C-46EE-9F1E-7F377CCA489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uk-UA"/>
              <a:t>Зразок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uk-UA"/>
              <a:t>Редагувати стиль зразка тексту</a:t>
            </a:r>
            <a:endParaRPr lang="uk-UA"/>
          </a:p>
          <a:p>
            <a:pPr lvl="1"/>
            <a:r>
              <a:rPr lang="uk-UA"/>
              <a:t>Другий рівень</a:t>
            </a:r>
            <a:endParaRPr lang="uk-UA"/>
          </a:p>
          <a:p>
            <a:pPr lvl="2"/>
            <a:r>
              <a:rPr lang="uk-UA"/>
              <a:t>Третій рівень</a:t>
            </a:r>
            <a:endParaRPr lang="uk-UA"/>
          </a:p>
          <a:p>
            <a:pPr lvl="3"/>
            <a:r>
              <a:rPr lang="uk-UA"/>
              <a:t>Четвертий рівень</a:t>
            </a:r>
            <a:endParaRPr lang="uk-UA"/>
          </a:p>
          <a:p>
            <a:pPr lvl="4"/>
            <a:r>
              <a:rPr lang="uk-UA"/>
              <a:t>П’ятий рівень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AF463A-BC7C-46EE-9F1E-7F377CCA4891}" type="datetimeFigureOut">
              <a:rPr lang="en-US" smtClean="0"/>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483448D-3A78-4528-A469-B745A65DA480}"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2">
                <a:tint val="96000"/>
                <a:shade val="100000"/>
                <a:hueMod val="270000"/>
                <a:satMod val="200000"/>
                <a:lumMod val="128000"/>
              </a:schemeClr>
            </a:gs>
            <a:gs pos="1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6019800"/>
          </a:xfrm>
          <a:solidFill>
            <a:schemeClr val="accent4">
              <a:lumMod val="75000"/>
              <a:alpha val="0"/>
            </a:schemeClr>
          </a:solidFill>
        </p:spPr>
        <p:style>
          <a:lnRef idx="1">
            <a:schemeClr val="accent5"/>
          </a:lnRef>
          <a:fillRef idx="3">
            <a:schemeClr val="accent5"/>
          </a:fillRef>
          <a:effectRef idx="2">
            <a:schemeClr val="accent5"/>
          </a:effectRef>
          <a:fontRef idx="minor">
            <a:schemeClr val="lt1"/>
          </a:fontRef>
        </p:style>
        <p:txBody>
          <a:bodyPr anchor="t">
            <a:normAutofit/>
          </a:bodyPr>
          <a:lstStyle/>
          <a:p>
            <a:pPr algn="ctr"/>
            <a:br>
              <a:rPr lang="ru-RU" sz="2800" b="1" dirty="0">
                <a:solidFill>
                  <a:schemeClr val="bg1"/>
                </a:solidFill>
              </a:rPr>
            </a:br>
            <a:br>
              <a:rPr lang="ru-RU" sz="2800" b="1" dirty="0">
                <a:solidFill>
                  <a:schemeClr val="bg1"/>
                </a:solidFill>
              </a:rPr>
            </a:br>
            <a:r>
              <a:rPr lang="ru-RU" sz="2800" b="1" dirty="0">
                <a:solidFill>
                  <a:schemeClr val="bg1"/>
                </a:solidFill>
              </a:rPr>
              <a:t>Модуль:</a:t>
            </a:r>
            <a:br>
              <a:rPr lang="ru-RU" sz="2800" b="1" dirty="0">
                <a:solidFill>
                  <a:schemeClr val="bg1"/>
                </a:solidFill>
              </a:rPr>
            </a:br>
            <a:r>
              <a:rPr lang="ru-RU" sz="2800" b="1" dirty="0">
                <a:solidFill>
                  <a:schemeClr val="bg1"/>
                </a:solidFill>
              </a:rPr>
              <a:t> ОСНОВИ ЛОГ</a:t>
            </a:r>
            <a:r>
              <a:rPr lang="uk-UA" sz="2800" b="1" dirty="0">
                <a:solidFill>
                  <a:schemeClr val="bg1"/>
                </a:solidFill>
              </a:rPr>
              <a:t>ІСТИКИ</a:t>
            </a: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r>
              <a:rPr lang="uk-UA" sz="2800" b="1" dirty="0">
                <a:solidFill>
                  <a:schemeClr val="bg1"/>
                </a:solidFill>
              </a:rPr>
              <a:t>Викладач: Володимир Виговський</a:t>
            </a:r>
            <a:endParaRPr lang="ru-RU" sz="2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9" y="0"/>
            <a:ext cx="8354490" cy="842682"/>
          </a:xfrm>
        </p:spPr>
        <p:txBody>
          <a:bodyPr/>
          <a:lstStyle/>
          <a:p>
            <a:pPr algn="ctr"/>
            <a:r>
              <a:rPr lang="ru-RU" sz="2400" b="1" dirty="0">
                <a:solidFill>
                  <a:schemeClr val="bg1"/>
                </a:solidFill>
              </a:rPr>
              <a:t>Приклад 1. Визначення економічного розміру замовлення</a:t>
            </a:r>
            <a:br>
              <a:rPr lang="ru-RU" sz="2400" b="1" dirty="0">
                <a:solidFill>
                  <a:schemeClr val="bg1"/>
                </a:solidFill>
              </a:rPr>
            </a:br>
            <a:br>
              <a:rPr lang="ru-RU" sz="2400" b="1" dirty="0">
                <a:solidFill>
                  <a:schemeClr val="bg1"/>
                </a:solidFill>
              </a:rPr>
            </a:br>
            <a:endParaRPr lang="uk-UA" sz="2400" dirty="0"/>
          </a:p>
        </p:txBody>
      </p:sp>
      <p:sp>
        <p:nvSpPr>
          <p:cNvPr id="4" name="Заголовок 1"/>
          <p:cNvSpPr txBox="1"/>
          <p:nvPr/>
        </p:nvSpPr>
        <p:spPr>
          <a:xfrm>
            <a:off x="304800" y="685800"/>
            <a:ext cx="8354490" cy="61722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uk-UA" sz="2000" dirty="0">
              <a:solidFill>
                <a:schemeClr val="bg1"/>
              </a:solidFill>
            </a:endParaRPr>
          </a:p>
        </p:txBody>
      </p:sp>
      <p:pic>
        <p:nvPicPr>
          <p:cNvPr id="3" name="Рисунок 2"/>
          <p:cNvPicPr>
            <a:picLocks noChangeAspect="1"/>
          </p:cNvPicPr>
          <p:nvPr/>
        </p:nvPicPr>
        <p:blipFill>
          <a:blip r:embed="rId1"/>
          <a:stretch>
            <a:fillRect/>
          </a:stretch>
        </p:blipFill>
        <p:spPr>
          <a:xfrm>
            <a:off x="762000" y="896513"/>
            <a:ext cx="7315200" cy="45161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749"/>
            <a:ext cx="8991600" cy="1400530"/>
          </a:xfrm>
        </p:spPr>
        <p:txBody>
          <a:bodyPr/>
          <a:lstStyle/>
          <a:p>
            <a:pPr algn="ctr"/>
            <a:r>
              <a:rPr lang="ru-RU" sz="2800" b="1" dirty="0">
                <a:solidFill>
                  <a:schemeClr val="bg1"/>
                </a:solidFill>
              </a:rPr>
              <a:t>Приклад 2. Визначення економічного розміру замовлення за умови надання постачальником оптових знижок</a:t>
            </a:r>
            <a:endParaRPr lang="uk-UA" sz="2800" dirty="0"/>
          </a:p>
        </p:txBody>
      </p:sp>
      <p:sp>
        <p:nvSpPr>
          <p:cNvPr id="3" name="Прямокутник 2"/>
          <p:cNvSpPr/>
          <p:nvPr/>
        </p:nvSpPr>
        <p:spPr>
          <a:xfrm>
            <a:off x="0" y="1295400"/>
            <a:ext cx="9144000" cy="5940088"/>
          </a:xfrm>
          <a:prstGeom prst="rect">
            <a:avLst/>
          </a:prstGeom>
        </p:spPr>
        <p:txBody>
          <a:bodyPr wrap="square">
            <a:spAutoFit/>
          </a:bodyPr>
          <a:lstStyle/>
          <a:p>
            <a:r>
              <a:rPr lang="ru-RU" sz="1900" b="1" dirty="0">
                <a:solidFill>
                  <a:schemeClr val="bg1"/>
                </a:solidFill>
              </a:rPr>
              <a:t>У випадку закупівлі товару великими партіями постачальник надає знижки, що встановлюються у відсотках від його ціни. </a:t>
            </a:r>
            <a:br>
              <a:rPr lang="ru-RU" sz="1900" b="1" dirty="0">
                <a:solidFill>
                  <a:schemeClr val="bg1"/>
                </a:solidFill>
              </a:rPr>
            </a:br>
            <a:endParaRPr lang="ru-RU" sz="1900" b="1" dirty="0">
              <a:solidFill>
                <a:schemeClr val="bg1"/>
              </a:solidFill>
            </a:endParaRPr>
          </a:p>
          <a:p>
            <a:r>
              <a:rPr lang="ru-RU" sz="1900" b="1" dirty="0">
                <a:solidFill>
                  <a:schemeClr val="bg1"/>
                </a:solidFill>
              </a:rPr>
              <a:t>Економічний розмір замовлення визначається в такій послідовності:</a:t>
            </a:r>
            <a:endParaRPr lang="ru-RU" sz="1900" b="1" dirty="0">
              <a:solidFill>
                <a:schemeClr val="bg1"/>
              </a:solidFill>
            </a:endParaRPr>
          </a:p>
          <a:p>
            <a:r>
              <a:rPr lang="ru-RU" sz="1900" b="1" dirty="0">
                <a:solidFill>
                  <a:schemeClr val="bg1"/>
                </a:solidFill>
              </a:rPr>
              <a:t> </a:t>
            </a:r>
            <a:br>
              <a:rPr lang="ru-RU" sz="1900" b="1" dirty="0">
                <a:solidFill>
                  <a:schemeClr val="bg1"/>
                </a:solidFill>
              </a:rPr>
            </a:br>
            <a:r>
              <a:rPr lang="ru-RU" sz="1900" dirty="0">
                <a:solidFill>
                  <a:schemeClr val="bg1"/>
                </a:solidFill>
              </a:rPr>
              <a:t>1. Відповідно до вихідних даних розраховують ціни при різних розмірах партій і витрати на закупівлю. </a:t>
            </a:r>
            <a:br>
              <a:rPr lang="ru-RU" sz="1900" dirty="0">
                <a:solidFill>
                  <a:schemeClr val="bg1"/>
                </a:solidFill>
              </a:rPr>
            </a:br>
            <a:r>
              <a:rPr lang="ru-RU" sz="1900" dirty="0">
                <a:solidFill>
                  <a:schemeClr val="bg1"/>
                </a:solidFill>
              </a:rPr>
              <a:t>2. За формулою Уілсона обчислюють оптимальний розмір замовлення. </a:t>
            </a:r>
            <a:br>
              <a:rPr lang="ru-RU" sz="1900" dirty="0">
                <a:solidFill>
                  <a:schemeClr val="bg1"/>
                </a:solidFill>
              </a:rPr>
            </a:br>
            <a:r>
              <a:rPr lang="uk-UA" sz="1900" dirty="0">
                <a:solidFill>
                  <a:schemeClr val="bg1"/>
                </a:solidFill>
              </a:rPr>
              <a:t>3. Визначають розміру замовлення, який доцільно взяти з урахуванням цінових знижок. Рішення приймають у такий спосіб: якщо оптимальний розмір замовлення потрапляє в бажаний ціновий інтервал, то його беруть в розрахунок; якщо ж оптимальний розмір замовлення не потрапляє в інтервал зі зниженою ціною, беруть мінімальний розмір в інтервалі, що відповідає більш низькій ціні. </a:t>
            </a:r>
            <a:br>
              <a:rPr lang="uk-UA" sz="1900" dirty="0">
                <a:solidFill>
                  <a:schemeClr val="bg1"/>
                </a:solidFill>
              </a:rPr>
            </a:br>
            <a:r>
              <a:rPr lang="ru-RU" sz="1900" dirty="0">
                <a:solidFill>
                  <a:schemeClr val="bg1"/>
                </a:solidFill>
              </a:rPr>
              <a:t>4. З урахуванням прийнятого розміру замовлення обчислюють річні витрати на закупівлю, зберігання й оформлення замовлень, а також сумарні витрати. </a:t>
            </a:r>
            <a:br>
              <a:rPr lang="ru-RU" sz="1900" dirty="0">
                <a:solidFill>
                  <a:schemeClr val="bg1"/>
                </a:solidFill>
              </a:rPr>
            </a:br>
            <a:r>
              <a:rPr lang="ru-RU" sz="1900" dirty="0">
                <a:solidFill>
                  <a:schemeClr val="bg1"/>
                </a:solidFill>
              </a:rPr>
              <a:t>5. Вибирають економічний розмір замовлення, при якому сумарні витрати будуть мінімальними. </a:t>
            </a:r>
            <a:br>
              <a:rPr lang="ru-RU" sz="1900" b="1" dirty="0">
                <a:solidFill>
                  <a:schemeClr val="bg1"/>
                </a:solidFill>
              </a:rPr>
            </a:br>
            <a:endParaRPr lang="uk-UA"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7010400"/>
          </a:xfrm>
        </p:spPr>
        <p:txBody>
          <a:bodyPr/>
          <a:lstStyle/>
          <a:p>
            <a:r>
              <a:rPr lang="uk-UA" sz="2200" b="1" dirty="0">
                <a:solidFill>
                  <a:schemeClr val="bg1"/>
                </a:solidFill>
                <a:cs typeface="Times New Roman" panose="02020603050405020304" pitchFamily="18" charset="0"/>
              </a:rPr>
              <a:t>Приклад. </a:t>
            </a:r>
            <a:r>
              <a:rPr lang="ru-RU" sz="2200" dirty="0">
                <a:solidFill>
                  <a:schemeClr val="bg1"/>
                </a:solidFill>
                <a:cs typeface="Times New Roman" panose="02020603050405020304" pitchFamily="18" charset="0"/>
              </a:rPr>
              <a:t>Підприємство «Контур» виготовляє ткані гобелени на замовлення. Річна потреба у пряжі становить 800 кг. Витрати на реалізацію замовлення — 18 ум.од. Витрати на збереження сировини на складі становлять 22 відсотки від їх вартості. </a:t>
            </a:r>
            <a:br>
              <a:rPr lang="ru-RU" sz="2200" dirty="0">
                <a:solidFill>
                  <a:schemeClr val="bg1"/>
                </a:solidFill>
                <a:cs typeface="Times New Roman" panose="02020603050405020304" pitchFamily="18" charset="0"/>
              </a:rPr>
            </a:br>
            <a:r>
              <a:rPr lang="ru-RU" sz="2200" dirty="0">
                <a:solidFill>
                  <a:schemeClr val="bg1"/>
                </a:solidFill>
                <a:cs typeface="Times New Roman" panose="02020603050405020304" pitchFamily="18" charset="0"/>
              </a:rPr>
              <a:t>Визначити оптимальний розмір замовлення, якщо постачальник для постійних замовників залежно від обсягу замовлення пропонує систему  </a:t>
            </a:r>
            <a:r>
              <a:rPr lang="uk-UA" sz="2200" dirty="0">
                <a:solidFill>
                  <a:schemeClr val="bg1"/>
                </a:solidFill>
                <a:cs typeface="Times New Roman" panose="02020603050405020304" pitchFamily="18" charset="0"/>
              </a:rPr>
              <a:t>знижок (див. таблицю). Яким би був оптимальний розмір замовлення за відсутності знижок і при ціні 1 кг пряжі 2 ум.од.? </a:t>
            </a:r>
            <a:endParaRPr lang="uk-UA" sz="2200" dirty="0">
              <a:solidFill>
                <a:schemeClr val="bg1"/>
              </a:solidFill>
              <a:cs typeface="Times New Roman" panose="02020603050405020304" pitchFamily="18" charset="0"/>
            </a:endParaRPr>
          </a:p>
        </p:txBody>
      </p:sp>
      <p:pic>
        <p:nvPicPr>
          <p:cNvPr id="4" name="Рисунок 3"/>
          <p:cNvPicPr>
            <a:picLocks noChangeAspect="1"/>
          </p:cNvPicPr>
          <p:nvPr/>
        </p:nvPicPr>
        <p:blipFill>
          <a:blip r:embed="rId1"/>
          <a:stretch>
            <a:fillRect/>
          </a:stretch>
        </p:blipFill>
        <p:spPr>
          <a:xfrm>
            <a:off x="457200" y="3962400"/>
            <a:ext cx="8256270" cy="1676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stretch>
            <a:fillRect/>
          </a:stretch>
        </p:blipFill>
        <p:spPr>
          <a:xfrm>
            <a:off x="1295400" y="74386"/>
            <a:ext cx="6629400" cy="61740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uk-UA" sz="2400" b="1" dirty="0">
                <a:solidFill>
                  <a:schemeClr val="bg1"/>
                </a:solidFill>
              </a:rPr>
              <a:t>СИСТЕМИ УПРАВЛІННЯ ЗАПАСАМИ</a:t>
            </a:r>
            <a:endParaRPr lang="uk-UA" sz="2400" dirty="0">
              <a:solidFill>
                <a:schemeClr val="bg1"/>
              </a:solidFill>
            </a:endParaRPr>
          </a:p>
        </p:txBody>
      </p:sp>
      <p:sp>
        <p:nvSpPr>
          <p:cNvPr id="3" name="Заголовок 1"/>
          <p:cNvSpPr txBox="1"/>
          <p:nvPr/>
        </p:nvSpPr>
        <p:spPr>
          <a:xfrm>
            <a:off x="304800" y="457200"/>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400" b="1" dirty="0">
                <a:solidFill>
                  <a:schemeClr val="bg1"/>
                </a:solidFill>
              </a:rPr>
              <a:t>Система управління запасами </a:t>
            </a:r>
            <a:r>
              <a:rPr lang="uk-UA" sz="2400" dirty="0">
                <a:solidFill>
                  <a:schemeClr val="bg1"/>
                </a:solidFill>
              </a:rPr>
              <a:t>– </a:t>
            </a:r>
            <a:r>
              <a:rPr lang="ru-RU" sz="2400" dirty="0">
                <a:solidFill>
                  <a:schemeClr val="bg1"/>
                </a:solidFill>
              </a:rPr>
              <a:t>це сукупність правил і показників, які визначають час і обсяг закупівлі продукції для по</a:t>
            </a:r>
            <a:r>
              <a:rPr lang="uk-UA" sz="2400" dirty="0">
                <a:solidFill>
                  <a:schemeClr val="bg1"/>
                </a:solidFill>
              </a:rPr>
              <a:t>повнення запасів</a:t>
            </a:r>
            <a:endParaRPr lang="uk-UA" sz="2400" dirty="0">
              <a:solidFill>
                <a:schemeClr val="bg1"/>
              </a:solidFill>
            </a:endParaRPr>
          </a:p>
          <a:p>
            <a:endParaRPr lang="uk-UA" sz="2400" dirty="0">
              <a:solidFill>
                <a:schemeClr val="bg1"/>
              </a:solidFill>
            </a:endParaRPr>
          </a:p>
          <a:p>
            <a:r>
              <a:rPr lang="uk-UA" sz="2400" b="1" dirty="0">
                <a:solidFill>
                  <a:schemeClr val="bg1"/>
                </a:solidFill>
              </a:rPr>
              <a:t>У логістиці застосовуються такі технологічні системи управління запасами:</a:t>
            </a:r>
            <a:endParaRPr lang="uk-UA" sz="2400" b="1" dirty="0">
              <a:solidFill>
                <a:schemeClr val="bg1"/>
              </a:solidFill>
            </a:endParaRPr>
          </a:p>
          <a:p>
            <a:pPr marL="285750" indent="-285750">
              <a:buFontTx/>
              <a:buChar char="-"/>
            </a:pPr>
            <a:r>
              <a:rPr lang="uk-UA" sz="2400" dirty="0">
                <a:solidFill>
                  <a:schemeClr val="bg1"/>
                </a:solidFill>
              </a:rPr>
              <a:t>Система управління запасами з фіксованим розміром замовлення;</a:t>
            </a:r>
            <a:endParaRPr lang="uk-UA" sz="2400" dirty="0">
              <a:solidFill>
                <a:schemeClr val="bg1"/>
              </a:solidFill>
            </a:endParaRPr>
          </a:p>
          <a:p>
            <a:pPr marL="285750" indent="-285750">
              <a:buFontTx/>
              <a:buChar char="-"/>
            </a:pPr>
            <a:r>
              <a:rPr lang="ru-RU" sz="2400" dirty="0">
                <a:solidFill>
                  <a:schemeClr val="bg1"/>
                </a:solidFill>
              </a:rPr>
              <a:t>Система управління запасами з фіксованим </a:t>
            </a:r>
            <a:r>
              <a:rPr lang="ru-RU" sz="2400" dirty="0" err="1">
                <a:solidFill>
                  <a:schemeClr val="bg1"/>
                </a:solidFill>
              </a:rPr>
              <a:t>інтервалом</a:t>
            </a:r>
            <a:r>
              <a:rPr lang="ru-RU" sz="2400" dirty="0">
                <a:solidFill>
                  <a:schemeClr val="bg1"/>
                </a:solidFill>
              </a:rPr>
              <a:t> часу </a:t>
            </a:r>
            <a:r>
              <a:rPr lang="uk-UA" sz="2400" dirty="0">
                <a:solidFill>
                  <a:schemeClr val="bg1"/>
                </a:solidFill>
              </a:rPr>
              <a:t>між замовленнями;</a:t>
            </a:r>
            <a:endParaRPr lang="uk-UA" sz="2400" dirty="0">
              <a:solidFill>
                <a:schemeClr val="bg1"/>
              </a:solidFill>
            </a:endParaRPr>
          </a:p>
          <a:p>
            <a:r>
              <a:rPr lang="uk-UA" sz="2400" dirty="0">
                <a:solidFill>
                  <a:schemeClr val="bg1"/>
                </a:solidFill>
              </a:rPr>
              <a:t>-   Система управління запасами зі встановленою періодичністю поповнення запасів до постійного рівня.</a:t>
            </a:r>
            <a:endParaRPr lang="uk-UA"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uk-UA" sz="2400" b="1" dirty="0">
                <a:solidFill>
                  <a:schemeClr val="bg1"/>
                </a:solidFill>
              </a:rPr>
              <a:t>ПРИКЛАД РОЗРАХУНКУ ПАРАМЕТРІВ РІЗНИХ СИСТЕМ УПРАВЛІННЯ ЗАПАСАМИ</a:t>
            </a:r>
            <a:endParaRPr lang="uk-UA" sz="2400" dirty="0">
              <a:solidFill>
                <a:schemeClr val="bg1"/>
              </a:solidFill>
            </a:endParaRPr>
          </a:p>
        </p:txBody>
      </p:sp>
      <p:sp>
        <p:nvSpPr>
          <p:cNvPr id="3" name="Заголовок 1"/>
          <p:cNvSpPr txBox="1"/>
          <p:nvPr/>
        </p:nvSpPr>
        <p:spPr>
          <a:xfrm>
            <a:off x="152400" y="1219200"/>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err="1">
                <a:solidFill>
                  <a:schemeClr val="bg1"/>
                </a:solidFill>
                <a:latin typeface="+mn-lt"/>
                <a:cs typeface="Times New Roman" panose="02020603050405020304" pitchFamily="18" charset="0"/>
              </a:rPr>
              <a:t>Вихідні</a:t>
            </a:r>
            <a:r>
              <a:rPr lang="ru-RU" sz="2400" b="1" dirty="0">
                <a:solidFill>
                  <a:schemeClr val="bg1"/>
                </a:solidFill>
                <a:latin typeface="+mn-lt"/>
                <a:cs typeface="Times New Roman" panose="02020603050405020304" pitchFamily="18" charset="0"/>
              </a:rPr>
              <a:t> </a:t>
            </a:r>
            <a:r>
              <a:rPr lang="ru-RU" sz="2400" b="1" dirty="0" err="1">
                <a:solidFill>
                  <a:schemeClr val="bg1"/>
                </a:solidFill>
                <a:latin typeface="+mn-lt"/>
                <a:cs typeface="Times New Roman" panose="02020603050405020304" pitchFamily="18" charset="0"/>
              </a:rPr>
              <a:t>дані</a:t>
            </a:r>
            <a:r>
              <a:rPr lang="ru-RU" sz="2400" b="1" dirty="0">
                <a:solidFill>
                  <a:schemeClr val="bg1"/>
                </a:solidFill>
                <a:latin typeface="+mn-lt"/>
                <a:cs typeface="Times New Roman" panose="02020603050405020304" pitchFamily="18" charset="0"/>
              </a:rPr>
              <a:t>:</a:t>
            </a:r>
            <a:endParaRPr lang="ru-RU" sz="2400" b="1" dirty="0">
              <a:solidFill>
                <a:schemeClr val="bg1"/>
              </a:solidFill>
              <a:latin typeface="+mn-lt"/>
              <a:cs typeface="Times New Roman" panose="02020603050405020304" pitchFamily="18" charset="0"/>
            </a:endParaRPr>
          </a:p>
          <a:p>
            <a:r>
              <a:rPr lang="ru-RU" sz="2400" dirty="0">
                <a:solidFill>
                  <a:schemeClr val="bg1"/>
                </a:solidFill>
                <a:latin typeface="+mn-lt"/>
                <a:cs typeface="Times New Roman" panose="02020603050405020304" pitchFamily="18" charset="0"/>
              </a:rPr>
              <a:t>Річна потреба в </a:t>
            </a:r>
            <a:r>
              <a:rPr lang="ru-RU" sz="2400" dirty="0" err="1">
                <a:solidFill>
                  <a:schemeClr val="bg1"/>
                </a:solidFill>
                <a:latin typeface="+mn-lt"/>
                <a:cs typeface="Times New Roman" panose="02020603050405020304" pitchFamily="18" charset="0"/>
              </a:rPr>
              <a:t>матеріалах</a:t>
            </a:r>
            <a:r>
              <a:rPr lang="ru-RU" sz="2400" dirty="0">
                <a:solidFill>
                  <a:schemeClr val="bg1"/>
                </a:solidFill>
                <a:latin typeface="+mn-lt"/>
                <a:cs typeface="Times New Roman" panose="02020603050405020304" pitchFamily="18" charset="0"/>
              </a:rPr>
              <a:t> 1550 шт., </a:t>
            </a:r>
            <a:r>
              <a:rPr lang="ru-RU" sz="2400" dirty="0" err="1">
                <a:solidFill>
                  <a:schemeClr val="bg1"/>
                </a:solidFill>
                <a:latin typeface="+mn-lt"/>
                <a:cs typeface="Times New Roman" panose="02020603050405020304" pitchFamily="18" charset="0"/>
              </a:rPr>
              <a:t>кількість</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робочих</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днів</a:t>
            </a:r>
            <a:r>
              <a:rPr lang="ru-RU" sz="2400" dirty="0">
                <a:solidFill>
                  <a:schemeClr val="bg1"/>
                </a:solidFill>
                <a:latin typeface="+mn-lt"/>
                <a:cs typeface="Times New Roman" panose="02020603050405020304" pitchFamily="18" charset="0"/>
              </a:rPr>
              <a:t> у </a:t>
            </a:r>
            <a:r>
              <a:rPr lang="ru-RU" sz="2400" dirty="0" err="1">
                <a:solidFill>
                  <a:schemeClr val="bg1"/>
                </a:solidFill>
                <a:latin typeface="+mn-lt"/>
                <a:cs typeface="Times New Roman" panose="02020603050405020304" pitchFamily="18" charset="0"/>
              </a:rPr>
              <a:t>році</a:t>
            </a:r>
            <a:r>
              <a:rPr lang="ru-RU" sz="2400" dirty="0">
                <a:solidFill>
                  <a:schemeClr val="bg1"/>
                </a:solidFill>
                <a:latin typeface="+mn-lt"/>
                <a:cs typeface="Times New Roman" panose="02020603050405020304" pitchFamily="18" charset="0"/>
              </a:rPr>
              <a:t> – 226 </a:t>
            </a:r>
            <a:r>
              <a:rPr lang="ru-RU" sz="2400" dirty="0" err="1">
                <a:solidFill>
                  <a:schemeClr val="bg1"/>
                </a:solidFill>
                <a:latin typeface="+mn-lt"/>
                <a:cs typeface="Times New Roman" panose="02020603050405020304" pitchFamily="18" charset="0"/>
              </a:rPr>
              <a:t>днів</a:t>
            </a:r>
            <a:r>
              <a:rPr lang="ru-RU" sz="2400" dirty="0">
                <a:solidFill>
                  <a:schemeClr val="bg1"/>
                </a:solidFill>
                <a:latin typeface="+mn-lt"/>
                <a:cs typeface="Times New Roman" panose="02020603050405020304" pitchFamily="18" charset="0"/>
              </a:rPr>
              <a:t>, оптимальний розмір замовлення – 75 шт., час поставки – 10 </a:t>
            </a:r>
            <a:r>
              <a:rPr lang="ru-RU" sz="2400" dirty="0" err="1">
                <a:solidFill>
                  <a:schemeClr val="bg1"/>
                </a:solidFill>
                <a:latin typeface="+mn-lt"/>
                <a:cs typeface="Times New Roman" panose="02020603050405020304" pitchFamily="18" charset="0"/>
              </a:rPr>
              <a:t>днів</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можлива</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затримка</a:t>
            </a:r>
            <a:r>
              <a:rPr lang="ru-RU" sz="2400" dirty="0">
                <a:solidFill>
                  <a:schemeClr val="bg1"/>
                </a:solidFill>
                <a:latin typeface="+mn-lt"/>
                <a:cs typeface="Times New Roman" panose="02020603050405020304" pitchFamily="18" charset="0"/>
              </a:rPr>
              <a:t> у поставках – 2 </a:t>
            </a:r>
            <a:r>
              <a:rPr lang="ru-RU" sz="2400" dirty="0" err="1">
                <a:solidFill>
                  <a:schemeClr val="bg1"/>
                </a:solidFill>
                <a:latin typeface="+mn-lt"/>
                <a:cs typeface="Times New Roman" panose="02020603050405020304" pitchFamily="18" charset="0"/>
              </a:rPr>
              <a:t>дні</a:t>
            </a:r>
            <a:r>
              <a:rPr lang="ru-RU" sz="2400" dirty="0">
                <a:solidFill>
                  <a:schemeClr val="bg1"/>
                </a:solidFill>
                <a:latin typeface="+mn-lt"/>
                <a:cs typeface="Times New Roman" panose="02020603050405020304" pitchFamily="18" charset="0"/>
              </a:rPr>
              <a:t>. </a:t>
            </a:r>
            <a:endParaRPr lang="ru-RU" sz="2400" dirty="0">
              <a:solidFill>
                <a:schemeClr val="bg1"/>
              </a:solidFill>
              <a:latin typeface="+mn-lt"/>
              <a:cs typeface="Times New Roman" panose="02020603050405020304" pitchFamily="18" charset="0"/>
            </a:endParaRPr>
          </a:p>
          <a:p>
            <a:r>
              <a:rPr lang="ru-RU" sz="2400" dirty="0">
                <a:solidFill>
                  <a:schemeClr val="bg1"/>
                </a:solidFill>
                <a:latin typeface="+mn-lt"/>
                <a:cs typeface="Times New Roman" panose="02020603050405020304" pitchFamily="18" charset="0"/>
              </a:rPr>
              <a:t>Визначити </a:t>
            </a:r>
            <a:r>
              <a:rPr lang="ru-RU" sz="2400" dirty="0" err="1">
                <a:solidFill>
                  <a:schemeClr val="bg1"/>
                </a:solidFill>
                <a:latin typeface="+mn-lt"/>
                <a:cs typeface="Times New Roman" panose="02020603050405020304" pitchFamily="18" charset="0"/>
              </a:rPr>
              <a:t>параметри</a:t>
            </a:r>
            <a:r>
              <a:rPr lang="ru-RU" sz="2400" dirty="0">
                <a:solidFill>
                  <a:schemeClr val="bg1"/>
                </a:solidFill>
                <a:latin typeface="+mn-lt"/>
                <a:cs typeface="Times New Roman" panose="02020603050405020304" pitchFamily="18" charset="0"/>
              </a:rPr>
              <a:t> систем управління запасами </a:t>
            </a:r>
            <a:r>
              <a:rPr lang="ru-RU" sz="2400" dirty="0" err="1">
                <a:solidFill>
                  <a:schemeClr val="bg1"/>
                </a:solidFill>
                <a:latin typeface="+mn-lt"/>
                <a:cs typeface="Times New Roman" panose="02020603050405020304" pitchFamily="18" charset="0"/>
              </a:rPr>
              <a:t>трьох</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видів</a:t>
            </a:r>
            <a:r>
              <a:rPr lang="ru-RU" sz="2400" dirty="0">
                <a:solidFill>
                  <a:schemeClr val="bg1"/>
                </a:solidFill>
                <a:latin typeface="+mn-lt"/>
                <a:cs typeface="Times New Roman" panose="02020603050405020304" pitchFamily="18" charset="0"/>
              </a:rPr>
              <a:t>: </a:t>
            </a:r>
            <a:endParaRPr lang="ru-RU" sz="2400" dirty="0">
              <a:solidFill>
                <a:schemeClr val="bg1"/>
              </a:solidFill>
              <a:latin typeface="+mn-lt"/>
              <a:cs typeface="Times New Roman" panose="02020603050405020304" pitchFamily="18" charset="0"/>
            </a:endParaRPr>
          </a:p>
          <a:p>
            <a:pPr marL="457200" indent="-457200">
              <a:buAutoNum type="arabicParenR"/>
            </a:pPr>
            <a:r>
              <a:rPr lang="ru-RU" sz="2400" dirty="0">
                <a:solidFill>
                  <a:schemeClr val="bg1"/>
                </a:solidFill>
                <a:latin typeface="+mn-lt"/>
                <a:cs typeface="Times New Roman" panose="02020603050405020304" pitchFamily="18" charset="0"/>
              </a:rPr>
              <a:t>з фіксованим </a:t>
            </a:r>
            <a:r>
              <a:rPr lang="ru-RU" sz="2400" dirty="0" err="1">
                <a:solidFill>
                  <a:schemeClr val="bg1"/>
                </a:solidFill>
                <a:latin typeface="+mn-lt"/>
                <a:cs typeface="Times New Roman" panose="02020603050405020304" pitchFamily="18" charset="0"/>
              </a:rPr>
              <a:t>розміром</a:t>
            </a:r>
            <a:r>
              <a:rPr lang="ru-RU" sz="2400" dirty="0">
                <a:solidFill>
                  <a:schemeClr val="bg1"/>
                </a:solidFill>
                <a:latin typeface="+mn-lt"/>
                <a:cs typeface="Times New Roman" panose="02020603050405020304" pitchFamily="18" charset="0"/>
              </a:rPr>
              <a:t> замовлення; </a:t>
            </a:r>
            <a:endParaRPr lang="ru-RU" sz="2400" dirty="0">
              <a:solidFill>
                <a:schemeClr val="bg1"/>
              </a:solidFill>
              <a:latin typeface="+mn-lt"/>
              <a:cs typeface="Times New Roman" panose="02020603050405020304" pitchFamily="18" charset="0"/>
            </a:endParaRPr>
          </a:p>
          <a:p>
            <a:pPr marL="457200" indent="-457200">
              <a:buAutoNum type="arabicParenR"/>
            </a:pPr>
            <a:r>
              <a:rPr lang="ru-RU" sz="2400" dirty="0">
                <a:solidFill>
                  <a:schemeClr val="bg1"/>
                </a:solidFill>
                <a:latin typeface="+mn-lt"/>
                <a:cs typeface="Times New Roman" panose="02020603050405020304" pitchFamily="18" charset="0"/>
              </a:rPr>
              <a:t>з фіксованим </a:t>
            </a:r>
            <a:r>
              <a:rPr lang="ru-RU" sz="2400" dirty="0" err="1">
                <a:solidFill>
                  <a:schemeClr val="bg1"/>
                </a:solidFill>
                <a:latin typeface="+mn-lt"/>
                <a:cs typeface="Times New Roman" panose="02020603050405020304" pitchFamily="18" charset="0"/>
              </a:rPr>
              <a:t>інтервалом</a:t>
            </a:r>
            <a:r>
              <a:rPr lang="ru-RU" sz="2400" dirty="0">
                <a:solidFill>
                  <a:schemeClr val="bg1"/>
                </a:solidFill>
                <a:latin typeface="+mn-lt"/>
                <a:cs typeface="Times New Roman" panose="02020603050405020304" pitchFamily="18" charset="0"/>
              </a:rPr>
              <a:t> часу </a:t>
            </a:r>
            <a:r>
              <a:rPr lang="ru-RU" sz="2400" dirty="0" err="1">
                <a:solidFill>
                  <a:schemeClr val="bg1"/>
                </a:solidFill>
                <a:latin typeface="+mn-lt"/>
                <a:cs typeface="Times New Roman" panose="02020603050405020304" pitchFamily="18" charset="0"/>
              </a:rPr>
              <a:t>між</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замовленнями</a:t>
            </a:r>
            <a:r>
              <a:rPr lang="ru-RU" sz="2400" dirty="0">
                <a:solidFill>
                  <a:schemeClr val="bg1"/>
                </a:solidFill>
                <a:latin typeface="+mn-lt"/>
                <a:cs typeface="Times New Roman" panose="02020603050405020304" pitchFamily="18" charset="0"/>
              </a:rPr>
              <a:t>;</a:t>
            </a:r>
            <a:endParaRPr lang="ru-RU" sz="2400" dirty="0">
              <a:solidFill>
                <a:schemeClr val="bg1"/>
              </a:solidFill>
              <a:latin typeface="+mn-lt"/>
              <a:cs typeface="Times New Roman" panose="02020603050405020304" pitchFamily="18" charset="0"/>
            </a:endParaRPr>
          </a:p>
          <a:p>
            <a:r>
              <a:rPr lang="ru-RU" sz="2400" dirty="0">
                <a:solidFill>
                  <a:schemeClr val="bg1"/>
                </a:solidFill>
                <a:latin typeface="+mn-lt"/>
                <a:cs typeface="Times New Roman" panose="02020603050405020304" pitchFamily="18" charset="0"/>
              </a:rPr>
              <a:t>3) </a:t>
            </a:r>
            <a:r>
              <a:rPr lang="ru-RU" sz="2400" dirty="0" err="1">
                <a:solidFill>
                  <a:schemeClr val="bg1"/>
                </a:solidFill>
                <a:latin typeface="+mn-lt"/>
                <a:cs typeface="Times New Roman" panose="02020603050405020304" pitchFamily="18" charset="0"/>
              </a:rPr>
              <a:t>зі</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встановленою</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періодичністю</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поповнення</a:t>
            </a:r>
            <a:r>
              <a:rPr lang="ru-RU" sz="2400" dirty="0">
                <a:solidFill>
                  <a:schemeClr val="bg1"/>
                </a:solidFill>
                <a:latin typeface="+mn-lt"/>
                <a:cs typeface="Times New Roman" panose="02020603050405020304" pitchFamily="18" charset="0"/>
              </a:rPr>
              <a:t> запасів до </a:t>
            </a:r>
            <a:r>
              <a:rPr lang="ru-RU" sz="2400" dirty="0" err="1">
                <a:solidFill>
                  <a:schemeClr val="bg1"/>
                </a:solidFill>
                <a:latin typeface="+mn-lt"/>
                <a:cs typeface="Times New Roman" panose="02020603050405020304" pitchFamily="18" charset="0"/>
              </a:rPr>
              <a:t>постійного</a:t>
            </a:r>
            <a:r>
              <a:rPr lang="ru-RU" sz="2400" dirty="0">
                <a:solidFill>
                  <a:schemeClr val="bg1"/>
                </a:solidFill>
                <a:latin typeface="+mn-lt"/>
                <a:cs typeface="Times New Roman" panose="02020603050405020304" pitchFamily="18" charset="0"/>
              </a:rPr>
              <a:t> </a:t>
            </a:r>
            <a:r>
              <a:rPr lang="ru-RU" sz="2400" dirty="0" err="1">
                <a:solidFill>
                  <a:schemeClr val="bg1"/>
                </a:solidFill>
                <a:latin typeface="+mn-lt"/>
                <a:cs typeface="Times New Roman" panose="02020603050405020304" pitchFamily="18" charset="0"/>
              </a:rPr>
              <a:t>рівня</a:t>
            </a:r>
            <a:r>
              <a:rPr lang="ru-RU" sz="2400" dirty="0">
                <a:solidFill>
                  <a:schemeClr val="bg1"/>
                </a:solidFill>
                <a:latin typeface="+mn-lt"/>
                <a:cs typeface="Times New Roman" panose="02020603050405020304" pitchFamily="18" charset="0"/>
              </a:rPr>
              <a:t>.</a:t>
            </a:r>
            <a:endParaRPr lang="uk-UA" sz="2400" dirty="0">
              <a:solidFill>
                <a:schemeClr val="bg1"/>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cs typeface="Times New Roman" panose="02020603050405020304" pitchFamily="18" charset="0"/>
              </a:rPr>
              <a:t>1. Система управління запасами з фіксованим </a:t>
            </a:r>
            <a:r>
              <a:rPr lang="ru-RU" sz="2400" b="1" dirty="0" err="1">
                <a:solidFill>
                  <a:schemeClr val="bg1"/>
                </a:solidFill>
                <a:latin typeface="+mn-lt"/>
                <a:cs typeface="Times New Roman" panose="02020603050405020304" pitchFamily="18" charset="0"/>
              </a:rPr>
              <a:t>розміром</a:t>
            </a:r>
            <a:r>
              <a:rPr lang="ru-RU" sz="2400" b="1" dirty="0">
                <a:solidFill>
                  <a:schemeClr val="bg1"/>
                </a:solidFill>
                <a:latin typeface="+mn-lt"/>
                <a:cs typeface="Times New Roman" panose="02020603050405020304" pitchFamily="18" charset="0"/>
              </a:rPr>
              <a:t> </a:t>
            </a:r>
            <a:r>
              <a:rPr lang="uk-UA" sz="2400" b="1" dirty="0">
                <a:solidFill>
                  <a:schemeClr val="bg1"/>
                </a:solidFill>
                <a:latin typeface="+mn-lt"/>
                <a:cs typeface="Times New Roman" panose="02020603050405020304" pitchFamily="18" charset="0"/>
              </a:rPr>
              <a:t>замовлення</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p:nvPr/>
        </p:nvSpPr>
        <p:spPr>
          <a:xfrm>
            <a:off x="304800" y="914399"/>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4" name="Рисунок 3"/>
          <p:cNvPicPr>
            <a:picLocks noChangeAspect="1"/>
          </p:cNvPicPr>
          <p:nvPr/>
        </p:nvPicPr>
        <p:blipFill>
          <a:blip r:embed="rId1"/>
          <a:stretch>
            <a:fillRect/>
          </a:stretch>
        </p:blipFill>
        <p:spPr>
          <a:xfrm>
            <a:off x="1295400" y="939799"/>
            <a:ext cx="6346825" cy="46972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2. Система управління запасами з фіксованим </a:t>
            </a:r>
            <a:r>
              <a:rPr lang="ru-RU" sz="2400" b="1" dirty="0" err="1">
                <a:solidFill>
                  <a:schemeClr val="bg1"/>
                </a:solidFill>
                <a:latin typeface="+mn-lt"/>
              </a:rPr>
              <a:t>інтервалом</a:t>
            </a:r>
            <a:r>
              <a:rPr lang="ru-RU" sz="2400" b="1" dirty="0">
                <a:solidFill>
                  <a:schemeClr val="bg1"/>
                </a:solidFill>
                <a:latin typeface="+mn-lt"/>
              </a:rPr>
              <a:t> часу </a:t>
            </a:r>
            <a:r>
              <a:rPr lang="uk-UA" sz="2400" b="1" dirty="0">
                <a:solidFill>
                  <a:schemeClr val="bg1"/>
                </a:solidFill>
                <a:latin typeface="+mn-lt"/>
              </a:rPr>
              <a:t>між замовленнями</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p:nvPr/>
        </p:nvSpPr>
        <p:spPr>
          <a:xfrm>
            <a:off x="304800" y="914399"/>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5" name="Рисунок 4"/>
          <p:cNvPicPr>
            <a:picLocks noChangeAspect="1"/>
          </p:cNvPicPr>
          <p:nvPr/>
        </p:nvPicPr>
        <p:blipFill>
          <a:blip r:embed="rId1"/>
          <a:stretch>
            <a:fillRect/>
          </a:stretch>
        </p:blipFill>
        <p:spPr>
          <a:xfrm>
            <a:off x="1295400" y="1219200"/>
            <a:ext cx="6213814" cy="3733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2. Система управління запасами з фіксованим </a:t>
            </a:r>
            <a:r>
              <a:rPr lang="ru-RU" sz="2400" b="1" dirty="0" err="1">
                <a:solidFill>
                  <a:schemeClr val="bg1"/>
                </a:solidFill>
                <a:latin typeface="+mn-lt"/>
              </a:rPr>
              <a:t>інтервалом</a:t>
            </a:r>
            <a:r>
              <a:rPr lang="ru-RU" sz="2400" b="1" dirty="0">
                <a:solidFill>
                  <a:schemeClr val="bg1"/>
                </a:solidFill>
                <a:latin typeface="+mn-lt"/>
              </a:rPr>
              <a:t> часу </a:t>
            </a:r>
            <a:r>
              <a:rPr lang="uk-UA" sz="2400" b="1" dirty="0">
                <a:solidFill>
                  <a:schemeClr val="bg1"/>
                </a:solidFill>
                <a:latin typeface="+mn-lt"/>
              </a:rPr>
              <a:t>між замовленнями</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p:nvPr/>
        </p:nvSpPr>
        <p:spPr>
          <a:xfrm>
            <a:off x="304800" y="914399"/>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4" name="Рисунок 3"/>
          <p:cNvPicPr>
            <a:picLocks noChangeAspect="1"/>
          </p:cNvPicPr>
          <p:nvPr/>
        </p:nvPicPr>
        <p:blipFill>
          <a:blip r:embed="rId1"/>
          <a:stretch>
            <a:fillRect/>
          </a:stretch>
        </p:blipFill>
        <p:spPr>
          <a:xfrm>
            <a:off x="1219200" y="1143000"/>
            <a:ext cx="6424836" cy="42171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3. Система управління запасами </a:t>
            </a:r>
            <a:r>
              <a:rPr lang="ru-RU" sz="2400" b="1" dirty="0" err="1">
                <a:solidFill>
                  <a:schemeClr val="bg1"/>
                </a:solidFill>
                <a:latin typeface="+mn-lt"/>
              </a:rPr>
              <a:t>зі</a:t>
            </a:r>
            <a:r>
              <a:rPr lang="ru-RU" sz="2400" b="1" dirty="0">
                <a:solidFill>
                  <a:schemeClr val="bg1"/>
                </a:solidFill>
                <a:latin typeface="+mn-lt"/>
              </a:rPr>
              <a:t> </a:t>
            </a:r>
            <a:r>
              <a:rPr lang="ru-RU" sz="2400" b="1" dirty="0" err="1">
                <a:solidFill>
                  <a:schemeClr val="bg1"/>
                </a:solidFill>
                <a:latin typeface="+mn-lt"/>
              </a:rPr>
              <a:t>встановленою</a:t>
            </a:r>
            <a:r>
              <a:rPr lang="ru-RU" sz="2400" b="1" dirty="0">
                <a:solidFill>
                  <a:schemeClr val="bg1"/>
                </a:solidFill>
                <a:latin typeface="+mn-lt"/>
              </a:rPr>
              <a:t> </a:t>
            </a:r>
            <a:r>
              <a:rPr lang="ru-RU" sz="2400" b="1" dirty="0" err="1">
                <a:solidFill>
                  <a:schemeClr val="bg1"/>
                </a:solidFill>
                <a:latin typeface="+mn-lt"/>
              </a:rPr>
              <a:t>періодичністю</a:t>
            </a:r>
            <a:r>
              <a:rPr lang="ru-RU" sz="2400" b="1" dirty="0">
                <a:solidFill>
                  <a:schemeClr val="bg1"/>
                </a:solidFill>
                <a:latin typeface="+mn-lt"/>
              </a:rPr>
              <a:t> </a:t>
            </a:r>
            <a:r>
              <a:rPr lang="ru-RU" sz="2400" b="1" dirty="0" err="1">
                <a:solidFill>
                  <a:schemeClr val="bg1"/>
                </a:solidFill>
                <a:latin typeface="+mn-lt"/>
              </a:rPr>
              <a:t>поповнення</a:t>
            </a:r>
            <a:r>
              <a:rPr lang="ru-RU" sz="2400" b="1" dirty="0">
                <a:solidFill>
                  <a:schemeClr val="bg1"/>
                </a:solidFill>
                <a:latin typeface="+mn-lt"/>
              </a:rPr>
              <a:t> запасів до </a:t>
            </a:r>
            <a:r>
              <a:rPr lang="ru-RU" sz="2400" b="1" dirty="0" err="1">
                <a:solidFill>
                  <a:schemeClr val="bg1"/>
                </a:solidFill>
                <a:latin typeface="+mn-lt"/>
              </a:rPr>
              <a:t>постійного</a:t>
            </a:r>
            <a:r>
              <a:rPr lang="ru-RU" sz="2400" b="1" dirty="0">
                <a:solidFill>
                  <a:schemeClr val="bg1"/>
                </a:solidFill>
                <a:latin typeface="+mn-lt"/>
              </a:rPr>
              <a:t> </a:t>
            </a:r>
            <a:r>
              <a:rPr lang="ru-RU" sz="2400" b="1" dirty="0" err="1">
                <a:solidFill>
                  <a:schemeClr val="bg1"/>
                </a:solidFill>
                <a:latin typeface="+mn-lt"/>
              </a:rPr>
              <a:t>рівня</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p:nvPr/>
        </p:nvSpPr>
        <p:spPr>
          <a:xfrm>
            <a:off x="304800" y="914399"/>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5" name="Рисунок 4"/>
          <p:cNvPicPr>
            <a:picLocks noChangeAspect="1"/>
          </p:cNvPicPr>
          <p:nvPr/>
        </p:nvPicPr>
        <p:blipFill>
          <a:blip r:embed="rId1"/>
          <a:stretch>
            <a:fillRect/>
          </a:stretch>
        </p:blipFill>
        <p:spPr>
          <a:xfrm>
            <a:off x="1091466" y="1523999"/>
            <a:ext cx="6833334" cy="26928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914400"/>
          </a:xfrm>
        </p:spPr>
        <p:txBody>
          <a:bodyPr/>
          <a:lstStyle/>
          <a:p>
            <a:pPr algn="ctr"/>
            <a:r>
              <a:rPr lang="uk-UA" sz="2800" b="1" dirty="0">
                <a:solidFill>
                  <a:schemeClr val="bg1"/>
                </a:solidFill>
              </a:rPr>
              <a:t>УПРАВЛІННЯ ЗАПАСАМИ</a:t>
            </a:r>
            <a:br>
              <a:rPr lang="uk-UA" sz="2800" b="1" dirty="0">
                <a:solidFill>
                  <a:schemeClr val="bg1"/>
                </a:solidFill>
              </a:rPr>
            </a:br>
            <a:r>
              <a:rPr lang="uk-UA" sz="2800" b="1" dirty="0">
                <a:solidFill>
                  <a:schemeClr val="bg1"/>
                </a:solidFill>
              </a:rPr>
              <a:t>В ЛОГІСТИЦІ</a:t>
            </a:r>
            <a:endParaRPr lang="uk-UA" sz="2800" dirty="0">
              <a:solidFill>
                <a:schemeClr val="bg1"/>
              </a:solidFill>
            </a:endParaRPr>
          </a:p>
        </p:txBody>
      </p:sp>
      <p:sp>
        <p:nvSpPr>
          <p:cNvPr id="3" name="Заголовок 1"/>
          <p:cNvSpPr txBox="1"/>
          <p:nvPr/>
        </p:nvSpPr>
        <p:spPr>
          <a:xfrm>
            <a:off x="-228600" y="914400"/>
            <a:ext cx="883920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uk-UA" dirty="0">
              <a:solidFill>
                <a:schemeClr val="bg1"/>
              </a:solidFill>
            </a:endParaRPr>
          </a:p>
        </p:txBody>
      </p:sp>
      <p:sp>
        <p:nvSpPr>
          <p:cNvPr id="5" name="Прямокутник 4"/>
          <p:cNvSpPr/>
          <p:nvPr/>
        </p:nvSpPr>
        <p:spPr>
          <a:xfrm>
            <a:off x="266700" y="896257"/>
            <a:ext cx="8534400" cy="6093976"/>
          </a:xfrm>
          <a:prstGeom prst="rect">
            <a:avLst/>
          </a:prstGeom>
        </p:spPr>
        <p:txBody>
          <a:bodyPr wrap="square">
            <a:spAutoFit/>
          </a:bodyPr>
          <a:lstStyle/>
          <a:p>
            <a:r>
              <a:rPr lang="uk-UA" sz="2000" b="1" i="1" dirty="0">
                <a:solidFill>
                  <a:srgbClr val="000000"/>
                </a:solidFill>
                <a:latin typeface="Times New Roman" panose="02020603050405020304" pitchFamily="18" charset="0"/>
              </a:rPr>
              <a:t>Матеріальні запаси </a:t>
            </a:r>
            <a:r>
              <a:rPr lang="uk-UA" sz="2000" i="1" dirty="0">
                <a:solidFill>
                  <a:srgbClr val="000000"/>
                </a:solidFill>
                <a:latin typeface="Times New Roman" panose="02020603050405020304" pitchFamily="18" charset="0"/>
              </a:rPr>
              <a:t>– це продукція виробничо-технічного призначення, що перебуває на стадіях виробництва та обігу, а також вироби народного вжитку та інші товари, які очікують виробничого чи особистого споживання.</a:t>
            </a:r>
            <a:endParaRPr lang="uk-UA" sz="2000" i="1" dirty="0">
              <a:solidFill>
                <a:srgbClr val="000000"/>
              </a:solidFill>
              <a:latin typeface="Times New Roman" panose="02020603050405020304" pitchFamily="18" charset="0"/>
            </a:endParaRPr>
          </a:p>
          <a:p>
            <a:endParaRPr lang="uk-UA" sz="2000" i="1" dirty="0">
              <a:solidFill>
                <a:srgbClr val="000000"/>
              </a:solidFill>
              <a:latin typeface="Times New Roman" panose="02020603050405020304" pitchFamily="18" charset="0"/>
            </a:endParaRPr>
          </a:p>
          <a:p>
            <a:r>
              <a:rPr lang="ru-RU" sz="2000" b="1" i="1" dirty="0">
                <a:solidFill>
                  <a:schemeClr val="bg1"/>
                </a:solidFill>
              </a:rPr>
              <a:t>До основних мотивів (причин), створення запасів належать: </a:t>
            </a:r>
            <a:endParaRPr lang="ru-RU" sz="2000" dirty="0">
              <a:solidFill>
                <a:schemeClr val="bg1"/>
              </a:solidFill>
            </a:endParaRPr>
          </a:p>
          <a:p>
            <a:r>
              <a:rPr lang="uk-UA" i="1" dirty="0">
                <a:solidFill>
                  <a:schemeClr val="bg1"/>
                </a:solidFill>
              </a:rPr>
              <a:t>1.Ймовірність порушення установленого графіка постачань; </a:t>
            </a:r>
            <a:endParaRPr lang="uk-UA" dirty="0">
              <a:solidFill>
                <a:schemeClr val="bg1"/>
              </a:solidFill>
            </a:endParaRPr>
          </a:p>
          <a:p>
            <a:r>
              <a:rPr lang="ru-RU" i="1" dirty="0">
                <a:solidFill>
                  <a:schemeClr val="bg1"/>
                </a:solidFill>
              </a:rPr>
              <a:t>2.</a:t>
            </a:r>
            <a:r>
              <a:rPr lang="uk-UA" i="1" dirty="0">
                <a:solidFill>
                  <a:schemeClr val="bg1"/>
                </a:solidFill>
              </a:rPr>
              <a:t> Можливе коливання попиту</a:t>
            </a:r>
            <a:r>
              <a:rPr lang="ru-RU" i="1" dirty="0">
                <a:solidFill>
                  <a:schemeClr val="bg1"/>
                </a:solidFill>
              </a:rPr>
              <a:t>; </a:t>
            </a:r>
            <a:endParaRPr lang="ru-RU" dirty="0">
              <a:solidFill>
                <a:schemeClr val="bg1"/>
              </a:solidFill>
            </a:endParaRPr>
          </a:p>
          <a:p>
            <a:r>
              <a:rPr lang="ru-RU" i="1" dirty="0">
                <a:solidFill>
                  <a:schemeClr val="bg1"/>
                </a:solidFill>
              </a:rPr>
              <a:t>3. Сезонні коливання виробництва деяких товарів; </a:t>
            </a:r>
            <a:endParaRPr lang="ru-RU" dirty="0">
              <a:solidFill>
                <a:schemeClr val="bg1"/>
              </a:solidFill>
            </a:endParaRPr>
          </a:p>
          <a:p>
            <a:r>
              <a:rPr lang="ru-RU" i="1" dirty="0">
                <a:solidFill>
                  <a:schemeClr val="bg1"/>
                </a:solidFill>
              </a:rPr>
              <a:t>4. Можливість зекономити на транспортуванні та адміністративному оформленні вантажу; </a:t>
            </a:r>
            <a:endParaRPr lang="ru-RU" dirty="0">
              <a:solidFill>
                <a:schemeClr val="bg1"/>
              </a:solidFill>
            </a:endParaRPr>
          </a:p>
          <a:p>
            <a:r>
              <a:rPr lang="ru-RU" i="1" dirty="0">
                <a:solidFill>
                  <a:schemeClr val="bg1"/>
                </a:solidFill>
              </a:rPr>
              <a:t>5. Спекуляція; </a:t>
            </a:r>
            <a:endParaRPr lang="ru-RU" i="1" dirty="0">
              <a:solidFill>
                <a:schemeClr val="bg1"/>
              </a:solidFill>
            </a:endParaRPr>
          </a:p>
          <a:p>
            <a:r>
              <a:rPr lang="ru-RU" i="1" dirty="0">
                <a:solidFill>
                  <a:schemeClr val="bg1"/>
                </a:solidFill>
              </a:rPr>
              <a:t>6. Витрати пов’язані з оформленням замовлення; </a:t>
            </a:r>
            <a:endParaRPr lang="ru-RU" dirty="0">
              <a:solidFill>
                <a:schemeClr val="bg1"/>
              </a:solidFill>
            </a:endParaRPr>
          </a:p>
          <a:p>
            <a:r>
              <a:rPr lang="uk-UA" i="1" dirty="0">
                <a:solidFill>
                  <a:schemeClr val="bg1"/>
                </a:solidFill>
              </a:rPr>
              <a:t>7. Можливість рівномірно здійснювати операції по розподілу продукції незалежно від коливань виробничого графіку і навпаки; </a:t>
            </a:r>
            <a:endParaRPr lang="uk-UA" dirty="0">
              <a:solidFill>
                <a:schemeClr val="bg1"/>
              </a:solidFill>
            </a:endParaRPr>
          </a:p>
          <a:p>
            <a:r>
              <a:rPr lang="ru-RU" i="1" dirty="0">
                <a:solidFill>
                  <a:schemeClr val="bg1"/>
                </a:solidFill>
              </a:rPr>
              <a:t>8. Ефект від негайного задоволення потреби покупця. </a:t>
            </a:r>
            <a:endParaRPr lang="ru-RU" dirty="0">
              <a:solidFill>
                <a:schemeClr val="bg1"/>
              </a:solidFill>
            </a:endParaRPr>
          </a:p>
          <a:p>
            <a:r>
              <a:rPr lang="ru-RU" i="1" dirty="0">
                <a:solidFill>
                  <a:schemeClr val="bg1"/>
                </a:solidFill>
              </a:rPr>
              <a:t>9. Загроза простоювання виробничої системи через відсутність комплектуючих; </a:t>
            </a:r>
            <a:endParaRPr lang="ru-RU" dirty="0">
              <a:solidFill>
                <a:schemeClr val="bg1"/>
              </a:solidFill>
            </a:endParaRPr>
          </a:p>
          <a:p>
            <a:r>
              <a:rPr lang="ru-RU" i="1" dirty="0">
                <a:solidFill>
                  <a:schemeClr val="bg1"/>
                </a:solidFill>
              </a:rPr>
              <a:t>10. Спрощення процесу управління виробництвом. </a:t>
            </a:r>
            <a:endParaRPr lang="ru-RU" dirty="0">
              <a:solidFill>
                <a:schemeClr val="bg1"/>
              </a:solidFill>
            </a:endParaRPr>
          </a:p>
          <a:p>
            <a:endParaRPr lang="ru-RU" dirty="0"/>
          </a:p>
          <a:p>
            <a:r>
              <a:rPr lang="uk-UA" sz="2000" i="1" dirty="0">
                <a:solidFill>
                  <a:srgbClr val="000000"/>
                </a:solidFill>
                <a:latin typeface="Times New Roman" panose="02020603050405020304" pitchFamily="18" charset="0"/>
              </a:rPr>
              <a:t> </a:t>
            </a:r>
            <a:r>
              <a:rPr lang="uk-UA" sz="2000" dirty="0">
                <a:solidFill>
                  <a:srgbClr val="000000"/>
                </a:solidFill>
                <a:latin typeface="Times New Roman" panose="02020603050405020304" pitchFamily="18" charset="0"/>
              </a:rPr>
              <a:t>	</a:t>
            </a:r>
            <a:endParaRPr lang="uk-UA" sz="2000" dirty="0">
              <a:solidFill>
                <a:srgbClr val="000000"/>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r>
              <a:rPr lang="ru-RU" sz="2400" b="1" dirty="0">
                <a:solidFill>
                  <a:schemeClr val="bg1"/>
                </a:solidFill>
                <a:latin typeface="+mn-lt"/>
              </a:rPr>
              <a:t>3. Система управління запасами </a:t>
            </a:r>
            <a:r>
              <a:rPr lang="ru-RU" sz="2400" b="1" dirty="0" err="1">
                <a:solidFill>
                  <a:schemeClr val="bg1"/>
                </a:solidFill>
                <a:latin typeface="+mn-lt"/>
              </a:rPr>
              <a:t>зі</a:t>
            </a:r>
            <a:r>
              <a:rPr lang="ru-RU" sz="2400" b="1" dirty="0">
                <a:solidFill>
                  <a:schemeClr val="bg1"/>
                </a:solidFill>
                <a:latin typeface="+mn-lt"/>
              </a:rPr>
              <a:t> </a:t>
            </a:r>
            <a:r>
              <a:rPr lang="ru-RU" sz="2400" b="1" dirty="0" err="1">
                <a:solidFill>
                  <a:schemeClr val="bg1"/>
                </a:solidFill>
                <a:latin typeface="+mn-lt"/>
              </a:rPr>
              <a:t>встановленою</a:t>
            </a:r>
            <a:r>
              <a:rPr lang="ru-RU" sz="2400" b="1" dirty="0">
                <a:solidFill>
                  <a:schemeClr val="bg1"/>
                </a:solidFill>
                <a:latin typeface="+mn-lt"/>
              </a:rPr>
              <a:t> </a:t>
            </a:r>
            <a:r>
              <a:rPr lang="ru-RU" sz="2400" b="1" dirty="0" err="1">
                <a:solidFill>
                  <a:schemeClr val="bg1"/>
                </a:solidFill>
                <a:latin typeface="+mn-lt"/>
              </a:rPr>
              <a:t>періодичністю</a:t>
            </a:r>
            <a:r>
              <a:rPr lang="ru-RU" sz="2400" b="1" dirty="0">
                <a:solidFill>
                  <a:schemeClr val="bg1"/>
                </a:solidFill>
                <a:latin typeface="+mn-lt"/>
              </a:rPr>
              <a:t> </a:t>
            </a:r>
            <a:r>
              <a:rPr lang="ru-RU" sz="2400" b="1" dirty="0" err="1">
                <a:solidFill>
                  <a:schemeClr val="bg1"/>
                </a:solidFill>
                <a:latin typeface="+mn-lt"/>
              </a:rPr>
              <a:t>поповнення</a:t>
            </a:r>
            <a:r>
              <a:rPr lang="ru-RU" sz="2400" b="1" dirty="0">
                <a:solidFill>
                  <a:schemeClr val="bg1"/>
                </a:solidFill>
                <a:latin typeface="+mn-lt"/>
              </a:rPr>
              <a:t> запасів до </a:t>
            </a:r>
            <a:r>
              <a:rPr lang="ru-RU" sz="2400" b="1" dirty="0" err="1">
                <a:solidFill>
                  <a:schemeClr val="bg1"/>
                </a:solidFill>
                <a:latin typeface="+mn-lt"/>
              </a:rPr>
              <a:t>постійного</a:t>
            </a:r>
            <a:r>
              <a:rPr lang="ru-RU" sz="2400" b="1" dirty="0">
                <a:solidFill>
                  <a:schemeClr val="bg1"/>
                </a:solidFill>
                <a:latin typeface="+mn-lt"/>
              </a:rPr>
              <a:t> </a:t>
            </a:r>
            <a:r>
              <a:rPr lang="ru-RU" sz="2400" b="1" dirty="0" err="1">
                <a:solidFill>
                  <a:schemeClr val="bg1"/>
                </a:solidFill>
                <a:latin typeface="+mn-lt"/>
              </a:rPr>
              <a:t>рівня</a:t>
            </a: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p:nvPr/>
        </p:nvSpPr>
        <p:spPr>
          <a:xfrm>
            <a:off x="304800" y="914399"/>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pic>
        <p:nvPicPr>
          <p:cNvPr id="4" name="Рисунок 3"/>
          <p:cNvPicPr>
            <a:picLocks noChangeAspect="1"/>
          </p:cNvPicPr>
          <p:nvPr/>
        </p:nvPicPr>
        <p:blipFill>
          <a:blip r:embed="rId1"/>
          <a:stretch>
            <a:fillRect/>
          </a:stretch>
        </p:blipFill>
        <p:spPr>
          <a:xfrm>
            <a:off x="1447800" y="1094433"/>
            <a:ext cx="6019800" cy="44983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indent="450215">
              <a:lnSpc>
                <a:spcPct val="150000"/>
              </a:lnSpc>
              <a:spcAft>
                <a:spcPts val="800"/>
              </a:spcAft>
              <a:tabLst>
                <a:tab pos="630555" algn="l"/>
              </a:tabLst>
            </a:pP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Виконати задачу (допуск до іспиту):</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Розрахувати параметри </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систем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управління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запасами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трьох</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видів</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фіксованим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розміром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замовлення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фіксованим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інтервалом</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часу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між</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замовленнями</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зі</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встановленою</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періодичністю</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поповнення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запасів</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до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постійного</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рівня</a:t>
            </a:r>
            <a:r>
              <a:rPr lang="ru-RU"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якщо річна потреба в матеріалах (S) –2555+10*</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од., число робочих днів у році (N) – 225</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днів, оптимальний розмір замовлення (ОРЗ)– 255</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од., час постачання (Т) – 15</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днів, можлива затримка постачання –3 дні.</a:t>
            </a:r>
            <a:b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 – </a:t>
            </a: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порядковий номер у списку групи</a:t>
            </a:r>
            <a:br>
              <a:rPr lang="uk-U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uk-U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Приклад розрахунку задачі див. у презентації</a:t>
            </a:r>
            <a:br>
              <a:rPr lang="uk-UA" sz="1800" dirty="0">
                <a:effectLst/>
                <a:latin typeface="Calibri" panose="020F0502020204030204" pitchFamily="34" charset="0"/>
                <a:ea typeface="Calibri" panose="020F0502020204030204" pitchFamily="34" charset="0"/>
                <a:cs typeface="Times New Roman" panose="02020603050405020304" pitchFamily="18" charset="0"/>
              </a:rPr>
            </a:br>
            <a:br>
              <a:rPr lang="uk-UA" sz="2400" b="1" dirty="0">
                <a:solidFill>
                  <a:schemeClr val="bg1"/>
                </a:solidFill>
                <a:latin typeface="Times New Roman" panose="02020603050405020304" pitchFamily="18" charset="0"/>
                <a:cs typeface="Times New Roman" panose="02020603050405020304" pitchFamily="18" charset="0"/>
              </a:rPr>
            </a:br>
            <a:endParaRPr lang="uk-UA" sz="24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p:nvPr/>
        </p:nvSpPr>
        <p:spPr>
          <a:xfrm>
            <a:off x="304800" y="914399"/>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400" dirty="0">
              <a:solidFill>
                <a:schemeClr val="bg1"/>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ru-RU" sz="2800" b="1" dirty="0">
                <a:solidFill>
                  <a:schemeClr val="bg1"/>
                </a:solidFill>
              </a:rPr>
              <a:t>ЗАСТОСУВАННЯ МЕТОДІВ ABC- І XYZ-АНАЛІЗУ В УПРАВЛІННІ ЗАПАСАМИ </a:t>
            </a:r>
            <a:br>
              <a:rPr lang="ru-RU" sz="2800" b="1" dirty="0">
                <a:solidFill>
                  <a:schemeClr val="bg1"/>
                </a:solidFill>
              </a:rPr>
            </a:br>
            <a:br>
              <a:rPr lang="ru-RU" sz="2800" b="1" dirty="0">
                <a:solidFill>
                  <a:schemeClr val="bg1"/>
                </a:solidFill>
              </a:rPr>
            </a:br>
            <a:r>
              <a:rPr lang="ru-RU" sz="2000" b="1" dirty="0">
                <a:solidFill>
                  <a:schemeClr val="bg1"/>
                </a:solidFill>
              </a:rPr>
              <a:t>метод АВС </a:t>
            </a:r>
            <a:r>
              <a:rPr lang="ru-RU" sz="2000" dirty="0">
                <a:solidFill>
                  <a:schemeClr val="bg1"/>
                </a:solidFill>
              </a:rPr>
              <a:t>— спосіб нормування і контролю за станом запасів, який полягає в розподілі номенклатури N, реалізованих товарно-матеріальних цінностей на три нерівнопотужних підмножини А, В і С на основі деякого формального алгоритму.</a:t>
            </a:r>
            <a:br>
              <a:rPr lang="ru-RU" sz="2000" dirty="0">
                <a:solidFill>
                  <a:schemeClr val="bg1"/>
                </a:solidFill>
              </a:rPr>
            </a:br>
            <a:br>
              <a:rPr lang="ru-RU" sz="2000" dirty="0">
                <a:solidFill>
                  <a:schemeClr val="bg1"/>
                </a:solidFill>
              </a:rPr>
            </a:br>
            <a:r>
              <a:rPr lang="ru-RU" sz="2000" dirty="0">
                <a:solidFill>
                  <a:schemeClr val="bg1"/>
                </a:solidFill>
              </a:rPr>
              <a:t>Принцип диференціації асортименту у процесі </a:t>
            </a:r>
            <a:r>
              <a:rPr lang="ru-RU" sz="2000" b="1" dirty="0">
                <a:solidFill>
                  <a:schemeClr val="bg1"/>
                </a:solidFill>
              </a:rPr>
              <a:t>аналізу ХYZ </a:t>
            </a:r>
            <a:r>
              <a:rPr lang="ru-RU" sz="2000" dirty="0">
                <a:solidFill>
                  <a:schemeClr val="bg1"/>
                </a:solidFill>
              </a:rPr>
              <a:t>інший — тут весь асортимент поділяють на три групи залежно від рівномірності попиту і точності </a:t>
            </a:r>
            <a:r>
              <a:rPr lang="ru-RU" sz="2000" dirty="0" err="1">
                <a:solidFill>
                  <a:schemeClr val="bg1"/>
                </a:solidFill>
              </a:rPr>
              <a:t>прогнозування</a:t>
            </a:r>
            <a:r>
              <a:rPr lang="ru-RU" sz="2000" dirty="0">
                <a:solidFill>
                  <a:schemeClr val="bg1"/>
                </a:solidFill>
              </a:rPr>
              <a:t>.</a:t>
            </a:r>
            <a:br>
              <a:rPr lang="ru-RU" sz="2000" dirty="0">
                <a:solidFill>
                  <a:schemeClr val="bg1"/>
                </a:solidFill>
              </a:rPr>
            </a:br>
            <a:br>
              <a:rPr lang="ru-RU" sz="2000" dirty="0">
                <a:solidFill>
                  <a:schemeClr val="bg1"/>
                </a:solidFill>
              </a:rPr>
            </a:br>
            <a:br>
              <a:rPr lang="uk-UA" sz="2000" b="1" dirty="0">
                <a:solidFill>
                  <a:schemeClr val="bg1"/>
                </a:solidFill>
                <a:latin typeface="Times New Roman" panose="02020603050405020304" pitchFamily="18" charset="0"/>
                <a:cs typeface="Times New Roman" panose="02020603050405020304" pitchFamily="18" charset="0"/>
              </a:rPr>
            </a:br>
            <a:endParaRPr lang="uk-UA" sz="2000"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1"/>
          <p:cNvSpPr txBox="1"/>
          <p:nvPr/>
        </p:nvSpPr>
        <p:spPr>
          <a:xfrm>
            <a:off x="304800" y="914399"/>
            <a:ext cx="8839200" cy="59436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sz="2000" dirty="0">
              <a:solidFill>
                <a:schemeClr val="bg1"/>
              </a:solidFill>
              <a:latin typeface="+mn-lt"/>
            </a:endParaRPr>
          </a:p>
        </p:txBody>
      </p:sp>
      <p:pic>
        <p:nvPicPr>
          <p:cNvPr id="6" name="Рисунок 5"/>
          <p:cNvPicPr>
            <a:picLocks noChangeAspect="1"/>
          </p:cNvPicPr>
          <p:nvPr/>
        </p:nvPicPr>
        <p:blipFill>
          <a:blip r:embed="rId1"/>
          <a:stretch>
            <a:fillRect/>
          </a:stretch>
        </p:blipFill>
        <p:spPr>
          <a:xfrm>
            <a:off x="762000" y="3962400"/>
            <a:ext cx="7981530" cy="2362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7055380" cy="1400530"/>
          </a:xfrm>
        </p:spPr>
        <p:txBody>
          <a:bodyPr/>
          <a:lstStyle/>
          <a:p>
            <a:pPr algn="ctr"/>
            <a:r>
              <a:rPr lang="uk-UA" b="1" dirty="0">
                <a:solidFill>
                  <a:schemeClr val="bg1"/>
                </a:solidFill>
              </a:rPr>
              <a:t>ДЯКУЮ ЗА УВАГУ!</a:t>
            </a:r>
            <a:br>
              <a:rPr lang="uk-UA" b="1" dirty="0">
                <a:solidFill>
                  <a:schemeClr val="bg1"/>
                </a:solidFill>
              </a:rPr>
            </a:br>
            <a:endParaRPr lang="uk-UA"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0"/>
            <a:ext cx="8839200" cy="457200"/>
          </a:xfrm>
        </p:spPr>
        <p:txBody>
          <a:bodyPr/>
          <a:lstStyle/>
          <a:p>
            <a:pPr algn="ctr"/>
            <a:r>
              <a:rPr lang="uk-UA" sz="2400" b="1" dirty="0">
                <a:solidFill>
                  <a:schemeClr val="bg1"/>
                </a:solidFill>
              </a:rPr>
              <a:t>ВИДИ ЗАПАСІВ </a:t>
            </a:r>
            <a:endParaRPr lang="uk-UA" sz="2400" dirty="0">
              <a:solidFill>
                <a:schemeClr val="bg1"/>
              </a:solidFill>
            </a:endParaRPr>
          </a:p>
        </p:txBody>
      </p:sp>
      <p:sp>
        <p:nvSpPr>
          <p:cNvPr id="3" name="Заголовок 1"/>
          <p:cNvSpPr txBox="1"/>
          <p:nvPr/>
        </p:nvSpPr>
        <p:spPr>
          <a:xfrm>
            <a:off x="326571" y="-243066"/>
            <a:ext cx="8839200" cy="710106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uk-UA" dirty="0"/>
          </a:p>
          <a:p>
            <a:r>
              <a:rPr lang="ru-RU" sz="1700" b="1" i="1" dirty="0">
                <a:solidFill>
                  <a:schemeClr val="bg1"/>
                </a:solidFill>
              </a:rPr>
              <a:t>1. По місцю продукції в логістичному ланцюгу: </a:t>
            </a:r>
            <a:endParaRPr lang="ru-RU" sz="1700" b="1" dirty="0">
              <a:solidFill>
                <a:schemeClr val="bg1"/>
              </a:solidFill>
            </a:endParaRPr>
          </a:p>
          <a:p>
            <a:r>
              <a:rPr lang="uk-UA" sz="1700" dirty="0">
                <a:solidFill>
                  <a:schemeClr val="bg1"/>
                </a:solidFill>
              </a:rPr>
              <a:t>• </a:t>
            </a:r>
            <a:r>
              <a:rPr lang="uk-UA" sz="1700" i="1" dirty="0">
                <a:solidFill>
                  <a:schemeClr val="bg1"/>
                </a:solidFill>
              </a:rPr>
              <a:t>матеріальні ресурси; </a:t>
            </a:r>
            <a:endParaRPr lang="uk-UA" sz="1700" dirty="0">
              <a:solidFill>
                <a:schemeClr val="bg1"/>
              </a:solidFill>
            </a:endParaRPr>
          </a:p>
          <a:p>
            <a:r>
              <a:rPr lang="uk-UA" sz="1700" dirty="0">
                <a:solidFill>
                  <a:schemeClr val="bg1"/>
                </a:solidFill>
              </a:rPr>
              <a:t>• </a:t>
            </a:r>
            <a:r>
              <a:rPr lang="uk-UA" sz="1700" i="1" dirty="0">
                <a:solidFill>
                  <a:schemeClr val="bg1"/>
                </a:solidFill>
              </a:rPr>
              <a:t>незавершене виробництво; </a:t>
            </a:r>
            <a:endParaRPr lang="uk-UA" sz="1700" dirty="0">
              <a:solidFill>
                <a:schemeClr val="bg1"/>
              </a:solidFill>
            </a:endParaRPr>
          </a:p>
          <a:p>
            <a:r>
              <a:rPr lang="uk-UA" sz="1700" dirty="0">
                <a:solidFill>
                  <a:schemeClr val="bg1"/>
                </a:solidFill>
              </a:rPr>
              <a:t>• </a:t>
            </a:r>
            <a:r>
              <a:rPr lang="uk-UA" sz="1700" i="1" dirty="0">
                <a:solidFill>
                  <a:schemeClr val="bg1"/>
                </a:solidFill>
              </a:rPr>
              <a:t>готова продукція; </a:t>
            </a:r>
            <a:endParaRPr lang="uk-UA" sz="1700" dirty="0">
              <a:solidFill>
                <a:schemeClr val="bg1"/>
              </a:solidFill>
            </a:endParaRPr>
          </a:p>
          <a:p>
            <a:r>
              <a:rPr lang="uk-UA" sz="1700" dirty="0">
                <a:solidFill>
                  <a:schemeClr val="bg1"/>
                </a:solidFill>
              </a:rPr>
              <a:t>• </a:t>
            </a:r>
            <a:r>
              <a:rPr lang="uk-UA" sz="1700" i="1" dirty="0">
                <a:solidFill>
                  <a:schemeClr val="bg1"/>
                </a:solidFill>
              </a:rPr>
              <a:t>тара; </a:t>
            </a:r>
            <a:endParaRPr lang="uk-UA" sz="1700" dirty="0">
              <a:solidFill>
                <a:schemeClr val="bg1"/>
              </a:solidFill>
            </a:endParaRPr>
          </a:p>
          <a:p>
            <a:r>
              <a:rPr lang="uk-UA" sz="1700" dirty="0">
                <a:solidFill>
                  <a:schemeClr val="bg1"/>
                </a:solidFill>
              </a:rPr>
              <a:t>• </a:t>
            </a:r>
            <a:r>
              <a:rPr lang="uk-UA" sz="1700" i="1" dirty="0">
                <a:solidFill>
                  <a:schemeClr val="bg1"/>
                </a:solidFill>
              </a:rPr>
              <a:t>відходи. </a:t>
            </a:r>
            <a:endParaRPr lang="uk-UA" sz="1700" dirty="0">
              <a:solidFill>
                <a:schemeClr val="bg1"/>
              </a:solidFill>
            </a:endParaRPr>
          </a:p>
          <a:p>
            <a:r>
              <a:rPr lang="ru-RU" sz="1700" b="1" i="1" dirty="0">
                <a:solidFill>
                  <a:schemeClr val="bg1"/>
                </a:solidFill>
              </a:rPr>
              <a:t>2. По відношенню до етапів логістичної діяльності: </a:t>
            </a:r>
            <a:endParaRPr lang="ru-RU" sz="1700" b="1" dirty="0">
              <a:solidFill>
                <a:schemeClr val="bg1"/>
              </a:solidFill>
            </a:endParaRPr>
          </a:p>
          <a:p>
            <a:r>
              <a:rPr lang="uk-UA" sz="1700" dirty="0">
                <a:solidFill>
                  <a:schemeClr val="bg1"/>
                </a:solidFill>
              </a:rPr>
              <a:t>• </a:t>
            </a:r>
            <a:r>
              <a:rPr lang="uk-UA" sz="1700" i="1" dirty="0">
                <a:solidFill>
                  <a:schemeClr val="bg1"/>
                </a:solidFill>
              </a:rPr>
              <a:t>запаси в постачанні; </a:t>
            </a:r>
            <a:endParaRPr lang="uk-UA" sz="1700" dirty="0">
              <a:solidFill>
                <a:schemeClr val="bg1"/>
              </a:solidFill>
            </a:endParaRPr>
          </a:p>
          <a:p>
            <a:r>
              <a:rPr lang="uk-UA" sz="1700" dirty="0">
                <a:solidFill>
                  <a:schemeClr val="bg1"/>
                </a:solidFill>
              </a:rPr>
              <a:t>• </a:t>
            </a:r>
            <a:r>
              <a:rPr lang="uk-UA" sz="1700" i="1" dirty="0">
                <a:solidFill>
                  <a:schemeClr val="bg1"/>
                </a:solidFill>
              </a:rPr>
              <a:t>виробничі запаси; </a:t>
            </a:r>
            <a:endParaRPr lang="uk-UA" sz="1700" dirty="0">
              <a:solidFill>
                <a:schemeClr val="bg1"/>
              </a:solidFill>
            </a:endParaRPr>
          </a:p>
          <a:p>
            <a:r>
              <a:rPr lang="uk-UA" sz="1700" dirty="0">
                <a:solidFill>
                  <a:schemeClr val="bg1"/>
                </a:solidFill>
              </a:rPr>
              <a:t>• </a:t>
            </a:r>
            <a:r>
              <a:rPr lang="uk-UA" sz="1700" i="1" dirty="0">
                <a:solidFill>
                  <a:schemeClr val="bg1"/>
                </a:solidFill>
              </a:rPr>
              <a:t>збутові (товарні) запаси; </a:t>
            </a:r>
            <a:endParaRPr lang="uk-UA" sz="1700" dirty="0">
              <a:solidFill>
                <a:schemeClr val="bg1"/>
              </a:solidFill>
            </a:endParaRPr>
          </a:p>
          <a:p>
            <a:r>
              <a:rPr lang="uk-UA" sz="1700" dirty="0">
                <a:solidFill>
                  <a:schemeClr val="bg1"/>
                </a:solidFill>
              </a:rPr>
              <a:t>• </a:t>
            </a:r>
            <a:r>
              <a:rPr lang="uk-UA" sz="1700" i="1" dirty="0">
                <a:solidFill>
                  <a:schemeClr val="bg1"/>
                </a:solidFill>
              </a:rPr>
              <a:t>складські запаси; </a:t>
            </a:r>
            <a:endParaRPr lang="uk-UA" sz="1700" dirty="0">
              <a:solidFill>
                <a:schemeClr val="bg1"/>
              </a:solidFill>
            </a:endParaRPr>
          </a:p>
          <a:p>
            <a:r>
              <a:rPr lang="ru-RU" sz="1700" dirty="0">
                <a:solidFill>
                  <a:schemeClr val="bg1"/>
                </a:solidFill>
              </a:rPr>
              <a:t>• </a:t>
            </a:r>
            <a:r>
              <a:rPr lang="ru-RU" sz="1700" i="1" dirty="0" err="1">
                <a:solidFill>
                  <a:schemeClr val="bg1"/>
                </a:solidFill>
              </a:rPr>
              <a:t>транспортні</a:t>
            </a:r>
            <a:r>
              <a:rPr lang="ru-RU" sz="1700" i="1" dirty="0">
                <a:solidFill>
                  <a:schemeClr val="bg1"/>
                </a:solidFill>
              </a:rPr>
              <a:t> (в </a:t>
            </a:r>
            <a:r>
              <a:rPr lang="ru-RU" sz="1700" i="1" dirty="0" err="1">
                <a:solidFill>
                  <a:schemeClr val="bg1"/>
                </a:solidFill>
              </a:rPr>
              <a:t>дорозі</a:t>
            </a:r>
            <a:r>
              <a:rPr lang="ru-RU" sz="1700" i="1" dirty="0">
                <a:solidFill>
                  <a:schemeClr val="bg1"/>
                </a:solidFill>
              </a:rPr>
              <a:t>, </a:t>
            </a:r>
            <a:r>
              <a:rPr lang="ru-RU" sz="1700" i="1" dirty="0" err="1">
                <a:solidFill>
                  <a:schemeClr val="bg1"/>
                </a:solidFill>
              </a:rPr>
              <a:t>транзитні</a:t>
            </a:r>
            <a:r>
              <a:rPr lang="ru-RU" sz="1700" i="1" dirty="0">
                <a:solidFill>
                  <a:schemeClr val="bg1"/>
                </a:solidFill>
              </a:rPr>
              <a:t>) запаси; </a:t>
            </a:r>
            <a:endParaRPr lang="ru-RU" sz="1700" dirty="0">
              <a:solidFill>
                <a:schemeClr val="bg1"/>
              </a:solidFill>
            </a:endParaRPr>
          </a:p>
          <a:p>
            <a:r>
              <a:rPr lang="uk-UA" sz="1700" dirty="0">
                <a:solidFill>
                  <a:schemeClr val="bg1"/>
                </a:solidFill>
              </a:rPr>
              <a:t>• </a:t>
            </a:r>
            <a:r>
              <a:rPr lang="uk-UA" sz="1700" i="1" dirty="0">
                <a:solidFill>
                  <a:schemeClr val="bg1"/>
                </a:solidFill>
              </a:rPr>
              <a:t>запаси вантажопереробки; </a:t>
            </a:r>
            <a:endParaRPr lang="uk-UA" sz="1700" dirty="0">
              <a:solidFill>
                <a:schemeClr val="bg1"/>
              </a:solidFill>
            </a:endParaRPr>
          </a:p>
          <a:p>
            <a:r>
              <a:rPr lang="uk-UA" sz="1700" dirty="0">
                <a:solidFill>
                  <a:schemeClr val="bg1"/>
                </a:solidFill>
              </a:rPr>
              <a:t>• </a:t>
            </a:r>
            <a:r>
              <a:rPr lang="uk-UA" sz="1700" i="1" dirty="0">
                <a:solidFill>
                  <a:schemeClr val="bg1"/>
                </a:solidFill>
              </a:rPr>
              <a:t>сукупні запаси. </a:t>
            </a:r>
            <a:endParaRPr lang="uk-UA" sz="1700" dirty="0">
              <a:solidFill>
                <a:schemeClr val="bg1"/>
              </a:solidFill>
            </a:endParaRPr>
          </a:p>
          <a:p>
            <a:r>
              <a:rPr lang="uk-UA" sz="1700" b="1" i="1" dirty="0">
                <a:solidFill>
                  <a:schemeClr val="bg1"/>
                </a:solidFill>
              </a:rPr>
              <a:t>3. По функціональному призначенню: </a:t>
            </a:r>
            <a:endParaRPr lang="uk-UA" sz="1700" b="1" dirty="0">
              <a:solidFill>
                <a:schemeClr val="bg1"/>
              </a:solidFill>
            </a:endParaRPr>
          </a:p>
          <a:p>
            <a:r>
              <a:rPr lang="uk-UA" sz="1700" dirty="0">
                <a:solidFill>
                  <a:schemeClr val="bg1"/>
                </a:solidFill>
              </a:rPr>
              <a:t>• </a:t>
            </a:r>
            <a:r>
              <a:rPr lang="uk-UA" sz="1700" i="1" dirty="0">
                <a:solidFill>
                  <a:schemeClr val="bg1"/>
                </a:solidFill>
              </a:rPr>
              <a:t>поточні (регулярні); </a:t>
            </a:r>
            <a:endParaRPr lang="uk-UA" sz="1700" dirty="0">
              <a:solidFill>
                <a:schemeClr val="bg1"/>
              </a:solidFill>
            </a:endParaRPr>
          </a:p>
          <a:p>
            <a:r>
              <a:rPr lang="uk-UA" sz="1700" dirty="0">
                <a:solidFill>
                  <a:schemeClr val="bg1"/>
                </a:solidFill>
              </a:rPr>
              <a:t>• </a:t>
            </a:r>
            <a:r>
              <a:rPr lang="uk-UA" sz="1700" i="1" dirty="0">
                <a:solidFill>
                  <a:schemeClr val="bg1"/>
                </a:solidFill>
              </a:rPr>
              <a:t>страхові; </a:t>
            </a:r>
            <a:endParaRPr lang="uk-UA" sz="1700" dirty="0">
              <a:solidFill>
                <a:schemeClr val="bg1"/>
              </a:solidFill>
            </a:endParaRPr>
          </a:p>
          <a:p>
            <a:r>
              <a:rPr lang="uk-UA" sz="1700" dirty="0">
                <a:solidFill>
                  <a:schemeClr val="bg1"/>
                </a:solidFill>
              </a:rPr>
              <a:t>• </a:t>
            </a:r>
            <a:r>
              <a:rPr lang="uk-UA" sz="1700" i="1" dirty="0">
                <a:solidFill>
                  <a:schemeClr val="bg1"/>
                </a:solidFill>
              </a:rPr>
              <a:t>підготовчі; </a:t>
            </a:r>
            <a:endParaRPr lang="uk-UA" sz="1700" dirty="0">
              <a:solidFill>
                <a:schemeClr val="bg1"/>
              </a:solidFill>
            </a:endParaRPr>
          </a:p>
          <a:p>
            <a:r>
              <a:rPr lang="uk-UA" sz="1700" dirty="0">
                <a:solidFill>
                  <a:schemeClr val="bg1"/>
                </a:solidFill>
              </a:rPr>
              <a:t>• </a:t>
            </a:r>
            <a:r>
              <a:rPr lang="uk-UA" sz="1700" i="1" dirty="0">
                <a:solidFill>
                  <a:schemeClr val="bg1"/>
                </a:solidFill>
              </a:rPr>
              <a:t>сезонні; </a:t>
            </a:r>
            <a:endParaRPr lang="uk-UA" sz="1700" dirty="0">
              <a:solidFill>
                <a:schemeClr val="bg1"/>
              </a:solidFill>
            </a:endParaRPr>
          </a:p>
          <a:p>
            <a:r>
              <a:rPr lang="uk-UA" sz="1700" dirty="0">
                <a:solidFill>
                  <a:schemeClr val="bg1"/>
                </a:solidFill>
              </a:rPr>
              <a:t>• </a:t>
            </a:r>
            <a:r>
              <a:rPr lang="uk-UA" sz="1700" i="1" dirty="0">
                <a:solidFill>
                  <a:schemeClr val="bg1"/>
                </a:solidFill>
              </a:rPr>
              <a:t>неліквідні запаси; </a:t>
            </a:r>
            <a:endParaRPr lang="uk-UA" sz="1700" dirty="0">
              <a:solidFill>
                <a:schemeClr val="bg1"/>
              </a:solidFill>
            </a:endParaRPr>
          </a:p>
          <a:p>
            <a:r>
              <a:rPr lang="ru-RU" sz="1700" b="1" i="1" dirty="0">
                <a:solidFill>
                  <a:schemeClr val="bg1"/>
                </a:solidFill>
              </a:rPr>
              <a:t>4. По відношенні до посередників: </a:t>
            </a:r>
            <a:endParaRPr lang="ru-RU" sz="1700" b="1" dirty="0">
              <a:solidFill>
                <a:schemeClr val="bg1"/>
              </a:solidFill>
            </a:endParaRPr>
          </a:p>
          <a:p>
            <a:r>
              <a:rPr lang="uk-UA" sz="1700" dirty="0">
                <a:solidFill>
                  <a:schemeClr val="bg1"/>
                </a:solidFill>
              </a:rPr>
              <a:t>• </a:t>
            </a:r>
            <a:r>
              <a:rPr lang="uk-UA" sz="1700" i="1" dirty="0">
                <a:solidFill>
                  <a:schemeClr val="bg1"/>
                </a:solidFill>
              </a:rPr>
              <a:t>запаси у постачальників; </a:t>
            </a:r>
            <a:endParaRPr lang="uk-UA" sz="1700" dirty="0">
              <a:solidFill>
                <a:schemeClr val="bg1"/>
              </a:solidFill>
            </a:endParaRPr>
          </a:p>
          <a:p>
            <a:r>
              <a:rPr lang="uk-UA" sz="1700" dirty="0">
                <a:solidFill>
                  <a:schemeClr val="bg1"/>
                </a:solidFill>
              </a:rPr>
              <a:t>• </a:t>
            </a:r>
            <a:r>
              <a:rPr lang="uk-UA" sz="1700" i="1" dirty="0">
                <a:solidFill>
                  <a:schemeClr val="bg1"/>
                </a:solidFill>
              </a:rPr>
              <a:t>запаси у споживачів; </a:t>
            </a:r>
            <a:endParaRPr lang="uk-UA" sz="1700" dirty="0">
              <a:solidFill>
                <a:schemeClr val="bg1"/>
              </a:solidFill>
            </a:endParaRPr>
          </a:p>
          <a:p>
            <a:r>
              <a:rPr lang="uk-UA" sz="1700" dirty="0">
                <a:solidFill>
                  <a:schemeClr val="bg1"/>
                </a:solidFill>
              </a:rPr>
              <a:t>• </a:t>
            </a:r>
            <a:r>
              <a:rPr lang="uk-UA" sz="1700" i="1" dirty="0">
                <a:solidFill>
                  <a:schemeClr val="bg1"/>
                </a:solidFill>
              </a:rPr>
              <a:t>запаси у торгівельних посередників. </a:t>
            </a:r>
            <a:endParaRPr lang="uk-UA" sz="1700" dirty="0">
              <a:solidFill>
                <a:schemeClr val="bg1"/>
              </a:solidFill>
            </a:endParaRPr>
          </a:p>
        </p:txBody>
      </p:sp>
      <p:sp>
        <p:nvSpPr>
          <p:cNvPr id="5" name="Прямокутник 4"/>
          <p:cNvSpPr/>
          <p:nvPr/>
        </p:nvSpPr>
        <p:spPr>
          <a:xfrm>
            <a:off x="152400" y="575846"/>
            <a:ext cx="8534400" cy="677108"/>
          </a:xfrm>
          <a:prstGeom prst="rect">
            <a:avLst/>
          </a:prstGeom>
        </p:spPr>
        <p:txBody>
          <a:bodyPr wrap="square">
            <a:spAutoFit/>
          </a:bodyPr>
          <a:lstStyle/>
          <a:p>
            <a:endParaRPr lang="ru-RU" dirty="0"/>
          </a:p>
          <a:p>
            <a:r>
              <a:rPr lang="uk-UA" sz="2000" i="1" dirty="0">
                <a:solidFill>
                  <a:srgbClr val="000000"/>
                </a:solidFill>
                <a:latin typeface="Times New Roman" panose="02020603050405020304" pitchFamily="18" charset="0"/>
              </a:rPr>
              <a:t> </a:t>
            </a:r>
            <a:r>
              <a:rPr lang="uk-UA" sz="2000" dirty="0">
                <a:solidFill>
                  <a:srgbClr val="000000"/>
                </a:solidFill>
                <a:latin typeface="Times New Roman" panose="02020603050405020304" pitchFamily="18" charset="0"/>
              </a:rPr>
              <a:t>	</a:t>
            </a:r>
            <a:endParaRPr lang="uk-UA" sz="2000" dirty="0">
              <a:solidFill>
                <a:srgbClr val="000000"/>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1"/>
          <a:stretch>
            <a:fillRect/>
          </a:stretch>
        </p:blipFill>
        <p:spPr>
          <a:xfrm>
            <a:off x="762000" y="304800"/>
            <a:ext cx="7620000" cy="50618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1"/>
          <a:stretch>
            <a:fillRect/>
          </a:stretch>
        </p:blipFill>
        <p:spPr>
          <a:xfrm>
            <a:off x="380999" y="533400"/>
            <a:ext cx="8305801" cy="25703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9" y="0"/>
            <a:ext cx="8354490" cy="842682"/>
          </a:xfrm>
        </p:spPr>
        <p:txBody>
          <a:bodyPr/>
          <a:lstStyle/>
          <a:p>
            <a:pPr algn="ctr"/>
            <a:r>
              <a:rPr lang="ru-RU" sz="2400" b="1" dirty="0">
                <a:solidFill>
                  <a:schemeClr val="bg1"/>
                </a:solidFill>
              </a:rPr>
              <a:t>Визначення економічного розміру замовлення</a:t>
            </a:r>
            <a:endParaRPr lang="uk-UA" sz="2400" dirty="0"/>
          </a:p>
        </p:txBody>
      </p:sp>
      <p:sp>
        <p:nvSpPr>
          <p:cNvPr id="4" name="Заголовок 1"/>
          <p:cNvSpPr txBox="1"/>
          <p:nvPr/>
        </p:nvSpPr>
        <p:spPr>
          <a:xfrm>
            <a:off x="304800" y="685800"/>
            <a:ext cx="8354490" cy="61722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ru-RU" sz="2000" dirty="0">
                <a:solidFill>
                  <a:schemeClr val="bg1"/>
                </a:solidFill>
              </a:rPr>
              <a:t>В основі визначення партії постачання в закупівельній логістиці використовують показник </a:t>
            </a:r>
            <a:r>
              <a:rPr lang="ru-RU" sz="2000" b="1" dirty="0">
                <a:solidFill>
                  <a:schemeClr val="bg1"/>
                </a:solidFill>
              </a:rPr>
              <a:t>оптимального (економічного) розміру замовлення. </a:t>
            </a:r>
            <a:r>
              <a:rPr lang="ru-RU" sz="2000" dirty="0">
                <a:solidFill>
                  <a:schemeClr val="bg1"/>
                </a:solidFill>
              </a:rPr>
              <a:t>Цей показник виражає потужність матеріального пото­ку, спрямованого постачальником за замовленням споживача і який забезпечує для останнього мінімальне значення суми двох логістичних складових: транспортно-заготівельних витрат і витрат на форму­вання і збереження запасів.</a:t>
            </a:r>
            <a:endParaRPr lang="ru-RU" sz="2000" dirty="0">
              <a:solidFill>
                <a:schemeClr val="bg1"/>
              </a:solidFill>
            </a:endParaRPr>
          </a:p>
          <a:p>
            <a:pPr algn="just"/>
            <a:r>
              <a:rPr lang="uk-UA" sz="2000" dirty="0">
                <a:solidFill>
                  <a:schemeClr val="bg1"/>
                </a:solidFill>
              </a:rPr>
              <a:t>Економічний розмір замовлення (</a:t>
            </a:r>
            <a:r>
              <a:rPr lang="en-US" sz="2000" dirty="0">
                <a:solidFill>
                  <a:schemeClr val="bg1"/>
                </a:solidFill>
              </a:rPr>
              <a:t>economic order quantity — </a:t>
            </a:r>
            <a:r>
              <a:rPr lang="uk-UA" sz="2000" dirty="0">
                <a:solidFill>
                  <a:schemeClr val="bg1"/>
                </a:solidFill>
              </a:rPr>
              <a:t>ЕО</a:t>
            </a:r>
            <a:r>
              <a:rPr lang="en-US" sz="2000" dirty="0">
                <a:solidFill>
                  <a:schemeClr val="bg1"/>
                </a:solidFill>
              </a:rPr>
              <a:t>Q) </a:t>
            </a:r>
            <a:r>
              <a:rPr lang="uk-UA" sz="2000" dirty="0">
                <a:solidFill>
                  <a:schemeClr val="bg1"/>
                </a:solidFill>
              </a:rPr>
              <a:t>визначається за формулою, отриманою Ф. У. Харрісом. Однак у те­орії управління запасами вона більш відома як формула Вілсона:</a:t>
            </a:r>
            <a:endParaRPr lang="uk-UA" sz="2000" dirty="0">
              <a:solidFill>
                <a:schemeClr val="bg1"/>
              </a:solidFill>
            </a:endParaRPr>
          </a:p>
          <a:p>
            <a:pPr algn="just"/>
            <a:endParaRPr lang="uk-UA" sz="2000" dirty="0">
              <a:solidFill>
                <a:schemeClr val="bg1"/>
              </a:solidFill>
            </a:endParaRPr>
          </a:p>
          <a:p>
            <a:pPr algn="just"/>
            <a:endParaRPr lang="uk-UA" sz="2000" dirty="0">
              <a:solidFill>
                <a:schemeClr val="bg1"/>
              </a:solidFill>
            </a:endParaRPr>
          </a:p>
          <a:p>
            <a:pPr algn="just"/>
            <a:endParaRPr lang="uk-UA" sz="2000" dirty="0">
              <a:solidFill>
                <a:schemeClr val="bg1"/>
              </a:solidFill>
            </a:endParaRPr>
          </a:p>
          <a:p>
            <a:pPr algn="just"/>
            <a:endParaRPr lang="uk-UA" sz="2000" dirty="0">
              <a:solidFill>
                <a:schemeClr val="bg1"/>
              </a:solidFill>
            </a:endParaRPr>
          </a:p>
        </p:txBody>
      </p:sp>
      <p:pic>
        <p:nvPicPr>
          <p:cNvPr id="5" name="Рисунок 4"/>
          <p:cNvPicPr>
            <a:picLocks noChangeAspect="1"/>
          </p:cNvPicPr>
          <p:nvPr/>
        </p:nvPicPr>
        <p:blipFill>
          <a:blip r:embed="rId1"/>
          <a:stretch>
            <a:fillRect/>
          </a:stretch>
        </p:blipFill>
        <p:spPr>
          <a:xfrm>
            <a:off x="685800" y="4571999"/>
            <a:ext cx="7951307" cy="21020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5401479"/>
          </a:xfrm>
          <a:prstGeom prst="rect">
            <a:avLst/>
          </a:prstGeom>
          <a:noFill/>
        </p:spPr>
        <p:txBody>
          <a:bodyPr wrap="square">
            <a:spAutoFit/>
          </a:bodyPr>
          <a:lstStyle/>
          <a:p>
            <a:pPr algn="just" fontAlgn="auto">
              <a:lnSpc>
                <a:spcPts val="1800"/>
              </a:lnSpc>
            </a:pPr>
            <a:r>
              <a:rPr lang="uk-UA" sz="2000" dirty="0">
                <a:solidFill>
                  <a:srgbClr val="000000"/>
                </a:solidFill>
                <a:effectLst/>
                <a:latin typeface="Times New Roman" panose="02020603050405020304" pitchFamily="18" charset="0"/>
                <a:ea typeface="Times New Roman" panose="02020603050405020304" pitchFamily="18" charset="0"/>
              </a:rPr>
              <a:t>На практиці у процесі визначення економічного розміру замовлення доводиться враховувати більшу кількість факторів, ніж у базовій формулі. Найчастіше це пов’язано з особливими умовами постачань і характеристиками продукції, з яких можна отримати певний зиск, якщо взяти до уваги такі фактори: знижки на транспортні тарифи залежно від обсягу вантажоперевезень, знижки з ціни продукції залежно від обсягу </a:t>
            </a:r>
            <a:r>
              <a:rPr lang="uk-UA" sz="2000" dirty="0" err="1">
                <a:solidFill>
                  <a:srgbClr val="000000"/>
                </a:solidFill>
                <a:effectLst/>
                <a:latin typeface="Times New Roman" panose="02020603050405020304" pitchFamily="18" charset="0"/>
                <a:ea typeface="Times New Roman" panose="02020603050405020304" pitchFamily="18" charset="0"/>
              </a:rPr>
              <a:t>закупівель</a:t>
            </a:r>
            <a:r>
              <a:rPr lang="uk-UA" sz="2000" dirty="0">
                <a:solidFill>
                  <a:srgbClr val="000000"/>
                </a:solidFill>
                <a:effectLst/>
                <a:latin typeface="Times New Roman" panose="02020603050405020304" pitchFamily="18" charset="0"/>
                <a:ea typeface="Times New Roman" panose="02020603050405020304" pitchFamily="18" charset="0"/>
              </a:rPr>
              <a:t>, інші уточнення.</a:t>
            </a:r>
            <a:endParaRPr lang="uk-UA" sz="2000" dirty="0">
              <a:effectLst/>
              <a:latin typeface="Times New Roman" panose="02020603050405020304" pitchFamily="18" charset="0"/>
              <a:ea typeface="Times New Roman" panose="02020603050405020304" pitchFamily="18" charset="0"/>
            </a:endParaRPr>
          </a:p>
          <a:p>
            <a:pPr algn="just"/>
            <a:r>
              <a:rPr lang="uk-UA"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Транспортні тарифи та обсяг вантажоперевезень. </a:t>
            </a:r>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Якщо транспортні витрати несе покупець, під час визначення розміру замовлення потрібно враховувати і транспортні витрати. Як правило, чим більша партія постачання, тим нижчі витрати на транспортування одиниці вантажу. Тому за інших рівних умов підприємствам вигідні такі розміри постачань, що забезпечують економію транспортних витрат. Однак ці розміри можуть перевищувати економічний розмір замовлення, розрахований за формулою </a:t>
            </a:r>
            <a:r>
              <a:rPr lang="uk-UA"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Вілсона</a:t>
            </a:r>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 цьому, якщо збільшується розмір замовлення, збільшується обсяг запасів, а отже, і витрати на їх утримання.</a:t>
            </a:r>
            <a:endParaRPr lang="uk-UA" sz="2000" dirty="0">
              <a:effectLst/>
              <a:latin typeface="SchoolBookAC"/>
              <a:ea typeface="Times New Roman" panose="02020603050405020304" pitchFamily="18" charset="0"/>
              <a:cs typeface="Times New Roman" panose="02020603050405020304" pitchFamily="18" charset="0"/>
            </a:endParaRPr>
          </a:p>
          <a:p>
            <a:pPr algn="just"/>
            <a:r>
              <a:rPr lang="uk-UA"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прийняття обґрунтованого рішення потрібно розрахувати сумарні витрати – з урахуванням і без урахування економії транспортних витрат – і порівняти результати.</a:t>
            </a:r>
            <a:endParaRPr lang="uk-UA" sz="2000" dirty="0">
              <a:effectLst/>
              <a:latin typeface="SchoolBookAC"/>
              <a:ea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p:cNvSpPr>
                <a:spLocks noGrp="1"/>
              </p:cNvSpPr>
              <p:nvPr>
                <p:ph type="title"/>
              </p:nvPr>
            </p:nvSpPr>
            <p:spPr>
              <a:xfrm>
                <a:off x="484710" y="452718"/>
                <a:ext cx="8354490" cy="1400530"/>
              </a:xfrm>
            </p:spPr>
            <p:txBody>
              <a:bodyPr/>
              <a:lstStyle/>
              <a:p>
                <a:pPr fontAlgn="auto">
                  <a:lnSpc>
                    <a:spcPts val="1800"/>
                  </a:lnSpc>
                </a:pPr>
                <a: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Розрахуємо вплив транспортних витрат на економічний обсяг замовлення на основі попереднього прикладу з додатковою умовою, що тариф на транспортування дрібної партії становитиме 1 грн за одиницю вантажу, а тариф на транспортування великої партії  – 0,7 грн за одиницю вантажу, великою партією вважається 85 одиниць (табл. 4).</a:t>
                </a:r>
                <a:br>
                  <a:rPr lang="uk-U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Знайдемо економічний розмір замовлення за таких умов: згідно з даними обліку вартість подання одного замовлення становить 200 грн, річна потреба в комплектуючому виробі – 1550 шт., ціна одиниці комплектуючого виробу – 560 грн, вартість зберігання комплектуючого виробу на складі дорівнює 20 % його ціни. Визначити оптимальний розмір замовлення на комплектуючий виріб.</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Тоді економічний розмір замовлення дорівнюватиме:</a:t>
                </a:r>
                <a:br>
                  <a:rPr lang="uk-UA" sz="1800" dirty="0">
                    <a:effectLst/>
                    <a:latin typeface="Times New Roman" panose="02020603050405020304" pitchFamily="18" charset="0"/>
                    <a:ea typeface="Times New Roman" panose="02020603050405020304" pitchFamily="18" charset="0"/>
                  </a:rPr>
                </a:br>
                <a:br>
                  <a:rPr lang="uk-UA" sz="1800" i="1" dirty="0">
                    <a:effectLst/>
                    <a:latin typeface="Cambria Math" panose="02040503050406030204" pitchFamily="18" charset="0"/>
                    <a:ea typeface="Times New Roman" panose="02020603050405020304" pitchFamily="18" charset="0"/>
                  </a:rPr>
                </a:br>
                <a:br>
                  <a:rPr lang="uk-UA" sz="1800" i="1" dirty="0">
                    <a:effectLst/>
                    <a:latin typeface="Cambria Math" panose="02040503050406030204" pitchFamily="18" charset="0"/>
                    <a:ea typeface="Times New Roman" panose="02020603050405020304" pitchFamily="18" charset="0"/>
                  </a:rPr>
                </a:br>
                <a14:m>
                  <m:oMath xmlns:m="http://schemas.openxmlformats.org/officeDocument/2006/math">
                    <m:r>
                      <a:rPr lang="ru-RU" sz="1800" i="1">
                        <a:effectLst/>
                        <a:latin typeface="Cambria Math" panose="02040503050406030204" pitchFamily="18" charset="0"/>
                        <a:ea typeface="Times New Roman" panose="02020603050405020304" pitchFamily="18" charset="0"/>
                      </a:rPr>
                      <m:t>𝐸𝑂𝑄</m:t>
                    </m:r>
                    <m:r>
                      <a:rPr lang="ru-RU" sz="1800" i="1">
                        <a:effectLst/>
                        <a:latin typeface="Cambria Math" panose="02040503050406030204" pitchFamily="18" charset="0"/>
                        <a:ea typeface="Times New Roman" panose="02020603050405020304" pitchFamily="18" charset="0"/>
                      </a:rPr>
                      <m:t>=</m:t>
                    </m:r>
                    <m:rad>
                      <m:radPr>
                        <m:degHide m:val="on"/>
                        <m:ctrlPr>
                          <a:rPr lang="uk-UA" sz="1800" i="1">
                            <a:effectLst/>
                            <a:latin typeface="Cambria Math" panose="02040503050406030204" pitchFamily="18" charset="0"/>
                            <a:ea typeface="Calibri" panose="020F0502020204030204" pitchFamily="34" charset="0"/>
                          </a:rPr>
                        </m:ctrlPr>
                      </m:radPr>
                      <m:deg/>
                      <m:e>
                        <m:f>
                          <m:fPr>
                            <m:ctrlPr>
                              <a:rPr lang="uk-UA" sz="1800" i="1">
                                <a:effectLst/>
                                <a:latin typeface="Cambria Math" panose="02040503050406030204" pitchFamily="18" charset="0"/>
                                <a:ea typeface="Calibri" panose="020F0502020204030204" pitchFamily="34" charset="0"/>
                              </a:rPr>
                            </m:ctrlPr>
                          </m:fPr>
                          <m:num>
                            <m:r>
                              <a:rPr lang="ru-RU" sz="1800" i="1">
                                <a:effectLst/>
                                <a:latin typeface="Cambria Math" panose="02040503050406030204" pitchFamily="18" charset="0"/>
                                <a:ea typeface="Times New Roman" panose="02020603050405020304" pitchFamily="18" charset="0"/>
                              </a:rPr>
                              <m:t>2</m:t>
                            </m:r>
                            <m:r>
                              <a:rPr lang="uk-UA" sz="1800" i="1">
                                <a:effectLst/>
                                <a:latin typeface="Cambria Math" panose="02040503050406030204" pitchFamily="18" charset="0"/>
                                <a:ea typeface="Calibri" panose="020F0502020204030204" pitchFamily="34" charset="0"/>
                              </a:rPr>
                              <m:t>∗</m:t>
                            </m:r>
                            <m:r>
                              <a:rPr lang="uk-UA" sz="1800" i="1">
                                <a:effectLst/>
                                <a:latin typeface="Cambria Math" panose="02040503050406030204" pitchFamily="18" charset="0"/>
                                <a:ea typeface="Calibri" panose="020F0502020204030204" pitchFamily="34" charset="0"/>
                              </a:rPr>
                              <m:t>200</m:t>
                            </m:r>
                            <m:r>
                              <a:rPr lang="uk-UA" sz="1800" i="1">
                                <a:effectLst/>
                                <a:latin typeface="Cambria Math" panose="02040503050406030204" pitchFamily="18" charset="0"/>
                                <a:ea typeface="Calibri" panose="020F0502020204030204" pitchFamily="34" charset="0"/>
                              </a:rPr>
                              <m:t>∗</m:t>
                            </m:r>
                            <m:r>
                              <a:rPr lang="uk-UA" sz="1800" i="1">
                                <a:effectLst/>
                                <a:latin typeface="Cambria Math" panose="02040503050406030204" pitchFamily="18" charset="0"/>
                                <a:ea typeface="Calibri" panose="020F0502020204030204" pitchFamily="34" charset="0"/>
                              </a:rPr>
                              <m:t>1550</m:t>
                            </m:r>
                          </m:num>
                          <m:den>
                            <m:r>
                              <a:rPr lang="uk-UA" sz="1800" i="1">
                                <a:effectLst/>
                                <a:latin typeface="Cambria Math" panose="02040503050406030204" pitchFamily="18" charset="0"/>
                                <a:ea typeface="Calibri" panose="020F0502020204030204" pitchFamily="34" charset="0"/>
                              </a:rPr>
                              <m:t>0</m:t>
                            </m:r>
                            <m:r>
                              <a:rPr lang="uk-UA" sz="1800" i="1">
                                <a:effectLst/>
                                <a:latin typeface="Cambria Math" panose="02040503050406030204" pitchFamily="18" charset="0"/>
                                <a:ea typeface="Calibri" panose="020F0502020204030204" pitchFamily="34" charset="0"/>
                              </a:rPr>
                              <m:t>,</m:t>
                            </m:r>
                            <m:r>
                              <a:rPr lang="uk-UA" sz="1800" i="1">
                                <a:effectLst/>
                                <a:latin typeface="Cambria Math" panose="02040503050406030204" pitchFamily="18" charset="0"/>
                                <a:ea typeface="Calibri" panose="020F0502020204030204" pitchFamily="34" charset="0"/>
                              </a:rPr>
                              <m:t>2</m:t>
                            </m:r>
                            <m:r>
                              <a:rPr lang="uk-UA" sz="1800" i="1">
                                <a:effectLst/>
                                <a:latin typeface="Cambria Math" panose="02040503050406030204" pitchFamily="18" charset="0"/>
                                <a:ea typeface="Calibri" panose="020F0502020204030204" pitchFamily="34" charset="0"/>
                              </a:rPr>
                              <m:t>∗</m:t>
                            </m:r>
                            <m:r>
                              <a:rPr lang="uk-UA" sz="1800" i="1">
                                <a:effectLst/>
                                <a:latin typeface="Cambria Math" panose="02040503050406030204" pitchFamily="18" charset="0"/>
                                <a:ea typeface="Calibri" panose="020F0502020204030204" pitchFamily="34" charset="0"/>
                              </a:rPr>
                              <m:t>560</m:t>
                            </m:r>
                          </m:den>
                        </m:f>
                      </m:e>
                    </m:rad>
                    <m:r>
                      <a:rPr lang="uk-UA" sz="1800" i="1">
                        <a:effectLst/>
                        <a:latin typeface="Cambria Math" panose="02040503050406030204" pitchFamily="18" charset="0"/>
                        <a:ea typeface="Calibri" panose="020F0502020204030204" pitchFamily="34" charset="0"/>
                      </a:rPr>
                      <m:t>=</m:t>
                    </m:r>
                    <m:r>
                      <a:rPr lang="uk-UA" sz="1800" i="1">
                        <a:effectLst/>
                        <a:latin typeface="Cambria Math" panose="02040503050406030204" pitchFamily="18" charset="0"/>
                        <a:ea typeface="Calibri" panose="020F0502020204030204" pitchFamily="34" charset="0"/>
                      </a:rPr>
                      <m:t>74</m:t>
                    </m:r>
                    <m:r>
                      <a:rPr lang="uk-UA" sz="1800" i="1">
                        <a:effectLst/>
                        <a:latin typeface="Cambria Math" panose="02040503050406030204" pitchFamily="18" charset="0"/>
                        <a:ea typeface="Calibri" panose="020F0502020204030204" pitchFamily="34" charset="0"/>
                      </a:rPr>
                      <m:t>,</m:t>
                    </m:r>
                    <m:r>
                      <a:rPr lang="uk-UA" sz="1800" i="1">
                        <a:effectLst/>
                        <a:latin typeface="Cambria Math" panose="02040503050406030204" pitchFamily="18" charset="0"/>
                        <a:ea typeface="Calibri" panose="020F0502020204030204" pitchFamily="34" charset="0"/>
                      </a:rPr>
                      <m:t>4</m:t>
                    </m:r>
                    <m:r>
                      <a:rPr lang="uk-UA" sz="1800" i="1">
                        <a:effectLst/>
                        <a:latin typeface="Cambria Math" panose="02040503050406030204" pitchFamily="18" charset="0"/>
                        <a:ea typeface="Calibri" panose="020F0502020204030204" pitchFamily="34" charset="0"/>
                      </a:rPr>
                      <m:t>≈</m:t>
                    </m:r>
                    <m:r>
                      <a:rPr lang="uk-UA" sz="1800" i="1">
                        <a:effectLst/>
                        <a:latin typeface="Cambria Math" panose="02040503050406030204" pitchFamily="18" charset="0"/>
                        <a:ea typeface="Calibri" panose="020F0502020204030204" pitchFamily="34" charset="0"/>
                      </a:rPr>
                      <m:t>75</m:t>
                    </m:r>
                  </m:oMath>
                </a14:m>
                <a:r>
                  <a:rPr lang="uk-UA" sz="1800" dirty="0">
                    <a:effectLst/>
                    <a:latin typeface="Times New Roman" panose="02020603050405020304" pitchFamily="18" charset="0"/>
                    <a:ea typeface="Times New Roman" panose="02020603050405020304" pitchFamily="18" charset="0"/>
                  </a:rPr>
                  <a:t> о</a:t>
                </a:r>
                <a:r>
                  <a:rPr lang="ru-RU" sz="1800" dirty="0">
                    <a:effectLst/>
                    <a:latin typeface="Times New Roman" panose="02020603050405020304" pitchFamily="18" charset="0"/>
                    <a:ea typeface="Times New Roman" panose="02020603050405020304" pitchFamily="18" charset="0"/>
                  </a:rPr>
                  <a:t>д.</a:t>
                </a:r>
                <a:br>
                  <a:rPr lang="ru-RU" sz="1800" dirty="0">
                    <a:effectLst/>
                    <a:latin typeface="Times New Roman" panose="02020603050405020304" pitchFamily="18" charset="0"/>
                    <a:ea typeface="Times New Roman" panose="02020603050405020304" pitchFamily="18" charset="0"/>
                  </a:rPr>
                </a:br>
                <a:r>
                  <a:rPr lang="ru-RU" sz="1800" dirty="0">
                    <a:latin typeface="Times New Roman" panose="02020603050405020304" pitchFamily="18" charset="0"/>
                    <a:ea typeface="Times New Roman" panose="02020603050405020304" pitchFamily="18" charset="0"/>
                  </a:rPr>
                  <a:t>1550/85=18зам.</a:t>
                </a:r>
                <a:br>
                  <a:rPr lang="ru-RU" sz="1800" dirty="0">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uk-UA" sz="1800" dirty="0">
                    <a:effectLst/>
                    <a:latin typeface="Calibri" panose="020F0502020204030204" pitchFamily="34" charset="0"/>
                    <a:ea typeface="Calibri" panose="020F0502020204030204" pitchFamily="34" charset="0"/>
                    <a:cs typeface="Times New Roman" panose="02020603050405020304" pitchFamily="18" charset="0"/>
                  </a:rPr>
                </a:br>
                <a:endParaRPr lang="uk-UA" dirty="0"/>
              </a:p>
            </p:txBody>
          </p:sp>
        </mc:Choice>
        <mc:Fallback>
          <p:sp>
            <p:nvSpPr>
              <p:cNvPr id="2" name="Заголовок 1"/>
              <p:cNvSpPr>
                <a:spLocks noRot="1" noChangeAspect="1" noMove="1" noResize="1" noEditPoints="1" noAdjustHandles="1" noChangeArrowheads="1" noChangeShapeType="1" noTextEdit="1"/>
              </p:cNvSpPr>
              <p:nvPr>
                <p:ph type="title"/>
              </p:nvPr>
            </p:nvSpPr>
            <p:spPr>
              <a:xfrm>
                <a:off x="484710" y="452718"/>
                <a:ext cx="8354490" cy="1400530"/>
              </a:xfrm>
              <a:blipFill rotWithShape="1">
                <a:blip r:embed="rId1"/>
                <a:stretch>
                  <a:fillRect l="-2" t="-43" b="-197025"/>
                </a:stretch>
              </a:blipFill>
            </p:spPr>
            <p:txBody>
              <a:bodyPr/>
              <a:lstStyle/>
              <a:p>
                <a:r>
                  <a:rPr lang="ru-RU" altLang="en-US">
                    <a:noFill/>
                  </a:rPr>
                  <a:t> </a:t>
                </a:r>
              </a:p>
            </p:txBody>
          </p:sp>
        </mc:Fallback>
      </mc:AlternateContent>
      <p:graphicFrame>
        <p:nvGraphicFramePr>
          <p:cNvPr id="3" name="Таблиця 2"/>
          <p:cNvGraphicFramePr>
            <a:graphicFrameLocks noGrp="1"/>
          </p:cNvGraphicFramePr>
          <p:nvPr/>
        </p:nvGraphicFramePr>
        <p:xfrm>
          <a:off x="228600" y="4149968"/>
          <a:ext cx="8610600" cy="2502677"/>
        </p:xfrm>
        <a:graphic>
          <a:graphicData uri="http://schemas.openxmlformats.org/drawingml/2006/table">
            <a:tbl>
              <a:tblPr firstRow="1" firstCol="1" bandRow="1">
                <a:tableStyleId>{5C22544A-7EE6-4342-B048-85BDC9FD1C3A}</a:tableStyleId>
              </a:tblPr>
              <a:tblGrid>
                <a:gridCol w="2870200"/>
                <a:gridCol w="2870200"/>
                <a:gridCol w="2870200"/>
              </a:tblGrid>
              <a:tr h="400434">
                <a:tc rowSpan="2">
                  <a:txBody>
                    <a:bodyPr/>
                    <a:lstStyle/>
                    <a:p>
                      <a:pPr algn="ctr" fontAlgn="auto">
                        <a:lnSpc>
                          <a:spcPts val="1800"/>
                        </a:lnSpc>
                      </a:pPr>
                      <a:r>
                        <a:rPr lang="uk-UA" sz="1400" dirty="0">
                          <a:effectLst/>
                        </a:rPr>
                        <a:t>Витрати, грн</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fontAlgn="auto">
                        <a:lnSpc>
                          <a:spcPts val="1800"/>
                        </a:lnSpc>
                      </a:pPr>
                      <a:r>
                        <a:rPr lang="uk-UA" sz="1400" dirty="0">
                          <a:effectLst/>
                        </a:rPr>
                        <a:t>Обсяг замовлення, од.</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hMerge="1">
                  <a:tcPr/>
                </a:tc>
              </a:tr>
              <a:tr h="400560">
                <a:tc vMerge="1">
                  <a:tcPr/>
                </a:tc>
                <a:tc>
                  <a:txBody>
                    <a:bodyPr/>
                    <a:lstStyle/>
                    <a:p>
                      <a:pPr algn="ctr" fontAlgn="auto">
                        <a:lnSpc>
                          <a:spcPts val="1800"/>
                        </a:lnSpc>
                      </a:pPr>
                      <a:r>
                        <a:rPr lang="uk-UA" sz="1400" dirty="0">
                          <a:effectLst/>
                        </a:rPr>
                        <a:t>75</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85</a:t>
                      </a:r>
                      <a:endParaRPr lang="uk-UA" sz="1400" dirty="0">
                        <a:effectLst/>
                        <a:latin typeface="Times New Roman" panose="02020603050405020304" pitchFamily="18" charset="0"/>
                        <a:ea typeface="Times New Roman" panose="02020603050405020304" pitchFamily="18" charset="0"/>
                      </a:endParaRPr>
                    </a:p>
                  </a:txBody>
                  <a:tcPr marL="68580" marR="68580" marT="0" marB="0"/>
                </a:tc>
              </a:tr>
              <a:tr h="459238">
                <a:tc>
                  <a:txBody>
                    <a:bodyPr/>
                    <a:lstStyle/>
                    <a:p>
                      <a:pPr algn="ctr" fontAlgn="auto">
                        <a:lnSpc>
                          <a:spcPts val="1800"/>
                        </a:lnSpc>
                      </a:pPr>
                      <a:r>
                        <a:rPr lang="uk-UA" sz="1400" dirty="0">
                          <a:effectLst/>
                        </a:rPr>
                        <a:t>На утримання запасів</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75/2*560*0,2=4200</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85/2*560*0,2=4760</a:t>
                      </a:r>
                      <a:endParaRPr lang="uk-UA" sz="1400" dirty="0">
                        <a:effectLst/>
                        <a:latin typeface="Times New Roman" panose="02020603050405020304" pitchFamily="18" charset="0"/>
                        <a:ea typeface="Times New Roman" panose="02020603050405020304" pitchFamily="18" charset="0"/>
                      </a:endParaRPr>
                    </a:p>
                  </a:txBody>
                  <a:tcPr marL="68580" marR="68580" marT="0" marB="0"/>
                </a:tc>
              </a:tr>
              <a:tr h="400560">
                <a:tc>
                  <a:txBody>
                    <a:bodyPr/>
                    <a:lstStyle/>
                    <a:p>
                      <a:pPr algn="ctr" fontAlgn="auto">
                        <a:lnSpc>
                          <a:spcPts val="1800"/>
                        </a:lnSpc>
                      </a:pPr>
                      <a:r>
                        <a:rPr lang="uk-UA" sz="1400" dirty="0">
                          <a:effectLst/>
                        </a:rPr>
                        <a:t>На подачу замовлення</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1550/75=21 зам</a:t>
                      </a:r>
                      <a:endParaRPr lang="uk-UA" sz="1400" dirty="0">
                        <a:effectLst/>
                      </a:endParaRPr>
                    </a:p>
                    <a:p>
                      <a:pPr algn="ctr" fontAlgn="auto">
                        <a:lnSpc>
                          <a:spcPts val="1800"/>
                        </a:lnSpc>
                      </a:pPr>
                      <a:r>
                        <a:rPr lang="uk-UA" sz="1400" dirty="0">
                          <a:effectLst/>
                        </a:rPr>
                        <a:t>21*200=4200</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1550/85=18 зам.</a:t>
                      </a:r>
                      <a:endParaRPr lang="uk-UA" sz="1400" dirty="0">
                        <a:effectLst/>
                      </a:endParaRPr>
                    </a:p>
                    <a:p>
                      <a:pPr algn="ctr" fontAlgn="auto">
                        <a:lnSpc>
                          <a:spcPts val="1800"/>
                        </a:lnSpc>
                      </a:pPr>
                      <a:r>
                        <a:rPr lang="uk-UA" sz="1400" dirty="0">
                          <a:effectLst/>
                        </a:rPr>
                        <a:t>18*200=3600</a:t>
                      </a:r>
                      <a:endParaRPr lang="uk-UA" sz="1400" dirty="0">
                        <a:effectLst/>
                        <a:latin typeface="Times New Roman" panose="02020603050405020304" pitchFamily="18" charset="0"/>
                        <a:ea typeface="Times New Roman" panose="02020603050405020304" pitchFamily="18" charset="0"/>
                      </a:endParaRPr>
                    </a:p>
                  </a:txBody>
                  <a:tcPr marL="68580" marR="68580" marT="0" marB="0"/>
                </a:tc>
              </a:tr>
              <a:tr h="400560">
                <a:tc>
                  <a:txBody>
                    <a:bodyPr/>
                    <a:lstStyle/>
                    <a:p>
                      <a:pPr algn="ctr" fontAlgn="auto">
                        <a:lnSpc>
                          <a:spcPts val="1800"/>
                        </a:lnSpc>
                      </a:pPr>
                      <a:r>
                        <a:rPr lang="uk-UA" sz="1400" dirty="0">
                          <a:effectLst/>
                        </a:rPr>
                        <a:t>Транспортні витрати</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75*1=75</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85*0,7=59,5</a:t>
                      </a:r>
                      <a:endParaRPr lang="uk-UA" sz="1400" dirty="0">
                        <a:effectLst/>
                        <a:latin typeface="Times New Roman" panose="02020603050405020304" pitchFamily="18" charset="0"/>
                        <a:ea typeface="Times New Roman" panose="02020603050405020304" pitchFamily="18" charset="0"/>
                      </a:endParaRPr>
                    </a:p>
                  </a:txBody>
                  <a:tcPr marL="68580" marR="68580" marT="0" marB="0"/>
                </a:tc>
              </a:tr>
              <a:tr h="400560">
                <a:tc>
                  <a:txBody>
                    <a:bodyPr/>
                    <a:lstStyle/>
                    <a:p>
                      <a:pPr algn="ctr" fontAlgn="auto">
                        <a:lnSpc>
                          <a:spcPts val="1800"/>
                        </a:lnSpc>
                      </a:pPr>
                      <a:r>
                        <a:rPr lang="uk-UA" sz="1400" dirty="0">
                          <a:effectLst/>
                        </a:rPr>
                        <a:t>Загальні витрати</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8475</a:t>
                      </a:r>
                      <a:endParaRPr lang="uk-UA"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fontAlgn="auto">
                        <a:lnSpc>
                          <a:spcPts val="1800"/>
                        </a:lnSpc>
                      </a:pPr>
                      <a:r>
                        <a:rPr lang="uk-UA" sz="1400" dirty="0">
                          <a:effectLst/>
                        </a:rPr>
                        <a:t>8419,5</a:t>
                      </a:r>
                      <a:endParaRPr lang="uk-UA"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2514600" y="3664097"/>
            <a:ext cx="6864409" cy="46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uk-UA" altLang="uk-UA"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Таблиця 4</a:t>
            </a:r>
            <a:endParaRPr kumimoji="0" lang="uk-UA" altLang="uk-UA"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uk-UA" altLang="uk-UA"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Вплив транспортних витрат на економічний осяг замовлення</a:t>
            </a: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4994030" cy="369332"/>
          </a:xfrm>
          <a:prstGeom prst="rect">
            <a:avLst/>
          </a:prstGeom>
          <a:noFill/>
        </p:spPr>
        <p:txBody>
          <a:bodyPr wrap="square">
            <a:spAutoFit/>
          </a:bodyPr>
          <a:lstStyle/>
          <a:p>
            <a:r>
              <a:rPr lang="uk-UA" sz="1800" b="1" dirty="0">
                <a:solidFill>
                  <a:srgbClr val="000000"/>
                </a:solidFill>
                <a:effectLst/>
                <a:latin typeface="Times New Roman" panose="02020603050405020304" pitchFamily="18" charset="0"/>
                <a:ea typeface="Times New Roman" panose="02020603050405020304" pitchFamily="18" charset="0"/>
              </a:rPr>
              <a:t>Знижки з ціни залежно від обсягу </a:t>
            </a:r>
            <a:r>
              <a:rPr lang="uk-UA" sz="1800" b="1" dirty="0" err="1">
                <a:solidFill>
                  <a:srgbClr val="000000"/>
                </a:solidFill>
                <a:effectLst/>
                <a:latin typeface="Times New Roman" panose="02020603050405020304" pitchFamily="18" charset="0"/>
                <a:ea typeface="Times New Roman" panose="02020603050405020304" pitchFamily="18" charset="0"/>
              </a:rPr>
              <a:t>закупівель</a:t>
            </a:r>
            <a:r>
              <a:rPr lang="uk-UA" sz="1800" b="1" dirty="0">
                <a:solidFill>
                  <a:srgbClr val="000000"/>
                </a:solidFill>
                <a:effectLst/>
                <a:latin typeface="Times New Roman" panose="02020603050405020304" pitchFamily="18" charset="0"/>
                <a:ea typeface="Times New Roman" panose="02020603050405020304" pitchFamily="18" charset="0"/>
              </a:rPr>
              <a:t>. </a:t>
            </a:r>
            <a:endParaRPr lang="uk-UA" dirty="0"/>
          </a:p>
        </p:txBody>
      </p:sp>
      <p:sp>
        <p:nvSpPr>
          <p:cNvPr id="6" name="TextBox 5"/>
          <p:cNvSpPr txBox="1"/>
          <p:nvPr/>
        </p:nvSpPr>
        <p:spPr>
          <a:xfrm>
            <a:off x="381000" y="556901"/>
            <a:ext cx="7696200" cy="1061829"/>
          </a:xfrm>
          <a:prstGeom prst="rect">
            <a:avLst/>
          </a:prstGeom>
          <a:noFill/>
        </p:spPr>
        <p:txBody>
          <a:bodyPr wrap="square">
            <a:spAutoFit/>
          </a:bodyPr>
          <a:lstStyle/>
          <a:p>
            <a:pPr algn="just"/>
            <a:r>
              <a:rPr lang="uk-U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Приклад</a:t>
            </a:r>
            <a:endParaRPr lang="uk-UA" sz="1800" dirty="0">
              <a:effectLst/>
              <a:latin typeface="SchoolBookAC"/>
              <a:ea typeface="Times New Roman" panose="02020603050405020304" pitchFamily="18" charset="0"/>
              <a:cs typeface="Times New Roman" panose="02020603050405020304" pitchFamily="18" charset="0"/>
            </a:endParaRPr>
          </a:p>
          <a:p>
            <a:pPr algn="just" fontAlgn="auto">
              <a:lnSpc>
                <a:spcPts val="1800"/>
              </a:lnSpc>
            </a:pPr>
            <a:r>
              <a:rPr lang="uk-UA" sz="1800" dirty="0">
                <a:solidFill>
                  <a:srgbClr val="000000"/>
                </a:solidFill>
                <a:effectLst/>
                <a:latin typeface="Times New Roman" panose="02020603050405020304" pitchFamily="18" charset="0"/>
                <a:ea typeface="Times New Roman" panose="02020603050405020304" pitchFamily="18" charset="0"/>
              </a:rPr>
              <a:t>Підприємство закуповує деталі за ціною 25 грн за одиницю, річна потреба в деталях </a:t>
            </a:r>
            <a:r>
              <a:rPr lang="uk-UA" sz="12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4800 шт., витрати на зберігання однієї деталі </a:t>
            </a:r>
            <a:r>
              <a:rPr lang="uk-UA" sz="12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5 грн, витрати на організацію одного замовлення </a:t>
            </a:r>
            <a:r>
              <a:rPr lang="uk-UA" sz="1200" dirty="0">
                <a:solidFill>
                  <a:srgbClr val="000000"/>
                </a:solidFill>
                <a:effectLst/>
                <a:latin typeface="Times New Roman" panose="02020603050405020304" pitchFamily="18" charset="0"/>
                <a:ea typeface="Times New Roman" panose="02020603050405020304" pitchFamily="18" charset="0"/>
              </a:rPr>
              <a:t>– </a:t>
            </a:r>
            <a:r>
              <a:rPr lang="uk-UA" sz="1800" dirty="0">
                <a:solidFill>
                  <a:srgbClr val="000000"/>
                </a:solidFill>
                <a:effectLst/>
                <a:latin typeface="Times New Roman" panose="02020603050405020304" pitchFamily="18" charset="0"/>
                <a:ea typeface="Times New Roman" panose="02020603050405020304" pitchFamily="18" charset="0"/>
              </a:rPr>
              <a:t>100 грн.</a:t>
            </a:r>
            <a:endParaRPr lang="uk-UA" sz="1200" dirty="0">
              <a:effectLst/>
              <a:latin typeface="Times New Roman" panose="02020603050405020304" pitchFamily="18" charset="0"/>
              <a:ea typeface="Times New Roman" panose="02020603050405020304" pitchFamily="18" charset="0"/>
            </a:endParaRPr>
          </a:p>
        </p:txBody>
      </p:sp>
      <p:pic>
        <p:nvPicPr>
          <p:cNvPr id="10" name="Рисунок 9"/>
          <p:cNvPicPr>
            <a:picLocks noChangeAspect="1"/>
          </p:cNvPicPr>
          <p:nvPr/>
        </p:nvPicPr>
        <p:blipFill>
          <a:blip r:embed="rId1"/>
          <a:stretch>
            <a:fillRect/>
          </a:stretch>
        </p:blipFill>
        <p:spPr>
          <a:xfrm>
            <a:off x="838200" y="1653899"/>
            <a:ext cx="6858000" cy="1394101"/>
          </a:xfrm>
          <a:prstGeom prst="rect">
            <a:avLst/>
          </a:prstGeom>
        </p:spPr>
      </p:pic>
      <p:pic>
        <p:nvPicPr>
          <p:cNvPr id="12" name="Рисунок 11"/>
          <p:cNvPicPr>
            <a:picLocks noChangeAspect="1"/>
          </p:cNvPicPr>
          <p:nvPr/>
        </p:nvPicPr>
        <p:blipFill>
          <a:blip r:embed="rId2"/>
          <a:stretch>
            <a:fillRect/>
          </a:stretch>
        </p:blipFill>
        <p:spPr>
          <a:xfrm>
            <a:off x="1762478" y="3100754"/>
            <a:ext cx="4409722" cy="641846"/>
          </a:xfrm>
          <a:prstGeom prst="rect">
            <a:avLst/>
          </a:prstGeom>
        </p:spPr>
      </p:pic>
      <p:sp>
        <p:nvSpPr>
          <p:cNvPr id="13" name="TextBox 12"/>
          <p:cNvSpPr txBox="1"/>
          <p:nvPr/>
        </p:nvSpPr>
        <p:spPr>
          <a:xfrm>
            <a:off x="6515100" y="3198167"/>
            <a:ext cx="2362200" cy="461665"/>
          </a:xfrm>
          <a:prstGeom prst="rect">
            <a:avLst/>
          </a:prstGeom>
          <a:noFill/>
        </p:spPr>
        <p:txBody>
          <a:bodyPr wrap="square">
            <a:spAutoFit/>
          </a:bodyPr>
          <a:lstStyle/>
          <a:p>
            <a:pPr algn="just"/>
            <a:r>
              <a:rPr lang="uk-UA" sz="1200" dirty="0">
                <a:effectLst/>
                <a:latin typeface="Times New Roman" panose="02020603050405020304" pitchFamily="18" charset="0"/>
                <a:ea typeface="Times New Roman" panose="02020603050405020304" pitchFamily="18" charset="0"/>
              </a:rPr>
              <a:t>Кількість замовлень=4800/439=11</a:t>
            </a:r>
            <a:endParaRPr lang="uk-UA" sz="1200" dirty="0">
              <a:effectLst/>
              <a:latin typeface="Times New Roman" panose="02020603050405020304" pitchFamily="18" charset="0"/>
              <a:ea typeface="Times New Roman" panose="02020603050405020304" pitchFamily="18" charset="0"/>
            </a:endParaRPr>
          </a:p>
        </p:txBody>
      </p:sp>
      <p:pic>
        <p:nvPicPr>
          <p:cNvPr id="15" name="Рисунок 14"/>
          <p:cNvPicPr>
            <a:picLocks noChangeAspect="1"/>
          </p:cNvPicPr>
          <p:nvPr/>
        </p:nvPicPr>
        <p:blipFill>
          <a:blip r:embed="rId3"/>
          <a:stretch>
            <a:fillRect/>
          </a:stretch>
        </p:blipFill>
        <p:spPr>
          <a:xfrm>
            <a:off x="290512" y="4038600"/>
            <a:ext cx="7877175" cy="19621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І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8785</Words>
  <Application>WPS Presentation</Application>
  <PresentationFormat>Екран (4:3)</PresentationFormat>
  <Paragraphs>156</Paragraphs>
  <Slides>23</Slides>
  <Notes>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SimSun</vt:lpstr>
      <vt:lpstr>Wingdings</vt:lpstr>
      <vt:lpstr>Wingdings 3</vt:lpstr>
      <vt:lpstr>Arial</vt:lpstr>
      <vt:lpstr>Times New Roman</vt:lpstr>
      <vt:lpstr>SchoolBookAC</vt:lpstr>
      <vt:lpstr>Segoe Print</vt:lpstr>
      <vt:lpstr>Calibri</vt:lpstr>
      <vt:lpstr>Cambria Math</vt:lpstr>
      <vt:lpstr>Century Gothic</vt:lpstr>
      <vt:lpstr>Microsoft YaHei</vt:lpstr>
      <vt:lpstr>Arial Unicode MS</vt:lpstr>
      <vt:lpstr>Іон</vt:lpstr>
      <vt:lpstr>  Модуль:  ОСНОВИ ЛОГІСТИКИ      Викладач: Володимир Виговський</vt:lpstr>
      <vt:lpstr>УПРАВЛІННЯ ЗАПАСАМИ В ЛОГІСТИЦІ</vt:lpstr>
      <vt:lpstr>ВИДИ ЗАПАСІВ </vt:lpstr>
      <vt:lpstr>PowerPoint 演示文稿</vt:lpstr>
      <vt:lpstr>PowerPoint 演示文稿</vt:lpstr>
      <vt:lpstr>Визначення економічного розміру замовлення</vt:lpstr>
      <vt:lpstr>PowerPoint 演示文稿</vt:lpstr>
      <vt:lpstr>Розрахуємо вплив транспортних витрат на економічний обсяг замовлення на основі попереднього прикладу з додатковою умовою, що тариф на транспортування дрібної партії становитиме 1 грн за одиницю вантажу, а тариф на транспортування великої партії  – 0,7 грн за одиницю вантажу, великою партією вважається 85 одиниць (табл. 4). Знайдемо економічний розмір замовлення за таких умов: згідно з даними обліку вартість подання одного замовлення становить 200 грн, річна потреба в комплектуючому виробі – 1550 шт., ціна одиниці комплектуючого виробу – 560 грн, вартість зберігання комплектуючого виробу на складі дорівнює 20 % його ціни. Визначити оптимальний розмір замовлення на комплектуючий виріб. Тоді економічний розмір замовлення дорівнюватиме:    од. 1550/85=18зам.   </vt:lpstr>
      <vt:lpstr>PowerPoint 演示文稿</vt:lpstr>
      <vt:lpstr>Приклад 1. Визначення економічного розміру замовлення  </vt:lpstr>
      <vt:lpstr>Приклад 2. Визначення економічного розміру замовлення за умови надання постачальником оптових знижок</vt:lpstr>
      <vt:lpstr>Приклад. Підприємство «Контур» виготовляє ткані гобелени на замовлення. Річна потреба у пряжі становить 800 кг. Витрати на реалізацію замовлення — 18 ум.од. Витрати на збереження сировини на складі становлять 22 відсотки від їх вартості.  Визначити оптимальний розмір замовлення, якщо постачальник для постійних замовників залежно від обсягу замовлення пропонує систему  знижок (див. таблицю). Яким би був оптимальний розмір замовлення за відсутності знижок і при ціні 1 кг пряжі 2 ум.од.? </vt:lpstr>
      <vt:lpstr>PowerPoint 演示文稿</vt:lpstr>
      <vt:lpstr>СИСТЕМИ УПРАВЛІННЯ ЗАПАСАМИ</vt:lpstr>
      <vt:lpstr>ПРИКЛАД РОЗРАХУНКУ ПАРАМЕТРІВ РІЗНИХ СИСТЕМ УПРАВЛІННЯ ЗАПАСАМИ</vt:lpstr>
      <vt:lpstr>1. Система управління запасами з фіксованим розміром замовлення </vt:lpstr>
      <vt:lpstr>2. Система управління запасами з фіксованим інтервалом часу між замовленнями </vt:lpstr>
      <vt:lpstr>2. Система управління запасами з фіксованим інтервалом часу між замовленнями </vt:lpstr>
      <vt:lpstr>3. Система управління запасами зі встановленою періодичністю поповнення запасів до постійного рівня </vt:lpstr>
      <vt:lpstr>3. Система управління запасами зі встановленою періодичністю поповнення запасів до постійного рівня </vt:lpstr>
      <vt:lpstr>Виконати задачу (допуск до іспиту): Розрахувати параметри систем управління запасами трьох видів:  з фіксованим розміром замовлення;  з фіксованим інтервалом часу між замовленнями; зі встановленою періодичністю поповнення запасів до постійного рівня.,  якщо річна потреба в матеріалах (S) –2555+10*n од., число робочих днів у році (N) – 225+n днів, оптимальний розмір замовлення (ОРЗ)– 255+5*n од., час постачання (Т) – 15+n днів, можлива затримка постачання –3 дні. n – порядковий номер у списку групи Приклад розрахунку задачі див. у презентації  </vt:lpstr>
      <vt:lpstr>ЗАСТОСУВАННЯ МЕТОДІВ ABC- І XYZ-АНАЛІЗУ В УПРАВЛІННІ ЗАПАСАМИ   метод АВС — спосіб нормування і контролю за станом запасів, який полягає в розподілі номенклатури N, реалізованих товарно-матеріальних цінностей на три нерівнопотужних підмножини А, В і С на основі деякого формального алгоритму.  Принцип диференціації асортименту у процесі аналізу ХYZ інший — тут весь асортимент поділяють на три групи залежно від рівномірності попиту і точності прогнозування.   </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Виговський Володимир Георгійович</dc:creator>
  <cp:lastModifiedBy>User</cp:lastModifiedBy>
  <cp:revision>75</cp:revision>
  <dcterms:created xsi:type="dcterms:W3CDTF">2020-09-21T06:29:00Z</dcterms:created>
  <dcterms:modified xsi:type="dcterms:W3CDTF">2023-10-18T12:06:07Z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1E952019B09C44E1AC90FCC5386A3A55_13</vt:lpwstr>
  </property>
  <property fmtid="{D5CDD505-2E9C-101B-9397-08002B2CF9AE}" pid="3" name="KSOProductBuildVer">
    <vt:lpwstr>1049-12.2.0.13266</vt:lpwstr>
  </property>
</Properties>
</file>