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3" r:id="rId3"/>
    <p:sldId id="274" r:id="rId4"/>
    <p:sldId id="276" r:id="rId5"/>
    <p:sldId id="277" r:id="rId6"/>
    <p:sldId id="278" r:id="rId7"/>
    <p:sldId id="298" r:id="rId8"/>
    <p:sldId id="279" r:id="rId9"/>
    <p:sldId id="280" r:id="rId10"/>
    <p:sldId id="299" r:id="rId11"/>
    <p:sldId id="300" r:id="rId12"/>
    <p:sldId id="281" r:id="rId13"/>
    <p:sldId id="302" r:id="rId14"/>
    <p:sldId id="282" r:id="rId15"/>
    <p:sldId id="312" r:id="rId16"/>
    <p:sldId id="313" r:id="rId17"/>
    <p:sldId id="314" r:id="rId18"/>
    <p:sldId id="315" r:id="rId19"/>
    <p:sldId id="316" r:id="rId20"/>
    <p:sldId id="301" r:id="rId21"/>
    <p:sldId id="283" r:id="rId22"/>
    <p:sldId id="303" r:id="rId23"/>
    <p:sldId id="284" r:id="rId24"/>
    <p:sldId id="304" r:id="rId25"/>
    <p:sldId id="285" r:id="rId26"/>
    <p:sldId id="305" r:id="rId27"/>
    <p:sldId id="286" r:id="rId28"/>
    <p:sldId id="306" r:id="rId29"/>
    <p:sldId id="307" r:id="rId30"/>
    <p:sldId id="308" r:id="rId31"/>
    <p:sldId id="309" r:id="rId32"/>
    <p:sldId id="310" r:id="rId33"/>
    <p:sldId id="311" r:id="rId34"/>
    <p:sldId id="287" r:id="rId35"/>
    <p:sldId id="288" r:id="rId36"/>
    <p:sldId id="289" r:id="rId37"/>
    <p:sldId id="290" r:id="rId38"/>
    <p:sldId id="291" r:id="rId39"/>
    <p:sldId id="292" r:id="rId40"/>
    <p:sldId id="293" r:id="rId41"/>
    <p:sldId id="294" r:id="rId42"/>
    <p:sldId id="295" r:id="rId43"/>
    <p:sldId id="296" r:id="rId44"/>
    <p:sldId id="297"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19.10.2023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943914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19.10.2023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341494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19.10.2023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178800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19.10.2023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145546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19.10.2023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2852076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19.10.2023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365074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19.10.2023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2171097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19.10.2023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239107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19.10.2023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324613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19.10.2023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174887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19.10.2023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216727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488" y="366"/>
            <a:ext cx="9143024" cy="6857268"/>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19.10.2023</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28574596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1600" y="1000108"/>
            <a:ext cx="7129490" cy="3148972"/>
          </a:xfrm>
        </p:spPr>
        <p:txBody>
          <a:bodyPr>
            <a:normAutofit fontScale="90000"/>
          </a:bodyPr>
          <a:lstStyle/>
          <a:p>
            <a:r>
              <a:rPr lang="uk-UA" sz="2200" b="1" dirty="0" smtClean="0"/>
              <a:t/>
            </a:r>
            <a:br>
              <a:rPr lang="uk-UA" sz="2200" b="1" dirty="0" smtClean="0"/>
            </a:br>
            <a:r>
              <a:rPr lang="uk-UA" sz="2200" b="1" dirty="0" smtClean="0"/>
              <a:t/>
            </a:r>
            <a:br>
              <a:rPr lang="uk-UA" sz="2200" b="1" dirty="0" smtClean="0"/>
            </a:br>
            <a:r>
              <a:rPr lang="uk-UA" sz="2200" b="1" dirty="0" smtClean="0"/>
              <a:t/>
            </a:r>
            <a:br>
              <a:rPr lang="uk-UA" sz="2200" b="1" dirty="0" smtClean="0"/>
            </a:br>
            <a:r>
              <a:rPr lang="uk-UA" sz="2200" b="1" dirty="0" smtClean="0"/>
              <a:t/>
            </a:r>
            <a:br>
              <a:rPr lang="uk-UA" sz="2200" b="1" dirty="0" smtClean="0"/>
            </a:br>
            <a:r>
              <a:rPr lang="uk-UA" sz="2200" b="1" dirty="0" smtClean="0"/>
              <a:t/>
            </a:r>
            <a:br>
              <a:rPr lang="uk-UA" sz="2200" b="1" dirty="0" smtClean="0"/>
            </a:br>
            <a:r>
              <a:rPr lang="uk-UA" sz="2700" b="1" dirty="0" smtClean="0">
                <a:latin typeface="Arial Black" pitchFamily="34" charset="0"/>
              </a:rPr>
              <a:t/>
            </a:r>
            <a:br>
              <a:rPr lang="uk-UA" sz="2700" b="1" dirty="0" smtClean="0">
                <a:latin typeface="Arial Black" pitchFamily="34" charset="0"/>
              </a:rPr>
            </a:br>
            <a:r>
              <a:rPr lang="uk-UA" sz="3600" b="1" dirty="0" smtClean="0">
                <a:latin typeface="Times New Roman" pitchFamily="18" charset="0"/>
                <a:cs typeface="Times New Roman" pitchFamily="18" charset="0"/>
              </a:rPr>
              <a:t>Тема </a:t>
            </a:r>
            <a:r>
              <a:rPr lang="ru-RU" sz="3600" dirty="0" smtClean="0">
                <a:latin typeface="Times New Roman" pitchFamily="18" charset="0"/>
                <a:cs typeface="Times New Roman" pitchFamily="18" charset="0"/>
              </a:rPr>
              <a:t>1.2</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Фінансова</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політика</a:t>
            </a:r>
            <a:r>
              <a:rPr lang="ru-RU" sz="2800" dirty="0" smtClean="0"/>
              <a:t/>
            </a:r>
            <a:br>
              <a:rPr lang="ru-RU" sz="2800" dirty="0" smtClean="0"/>
            </a:br>
            <a:r>
              <a:rPr lang="uk-UA" sz="2700" b="1" dirty="0" smtClean="0"/>
              <a:t/>
            </a:r>
            <a:br>
              <a:rPr lang="uk-UA" sz="2700" b="1" dirty="0" smtClean="0"/>
            </a:br>
            <a:r>
              <a:rPr lang="ru-RU" sz="2700" dirty="0" smtClean="0"/>
              <a:t/>
            </a:r>
            <a:br>
              <a:rPr lang="ru-RU" sz="2700" dirty="0" smtClean="0"/>
            </a:br>
            <a:r>
              <a:rPr lang="ru-RU" sz="2700" dirty="0" smtClean="0"/>
              <a:t/>
            </a:r>
            <a:br>
              <a:rPr lang="ru-RU" sz="2700" dirty="0" smtClean="0"/>
            </a:br>
            <a:endParaRPr lang="ru-RU" sz="2700" i="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778896" y="5013176"/>
            <a:ext cx="4365104" cy="1655762"/>
          </a:xfrm>
        </p:spPr>
        <p:txBody>
          <a:bodyPr>
            <a:normAutofit lnSpcReduction="10000"/>
          </a:bodyPr>
          <a:lstStyle/>
          <a:p>
            <a:pPr>
              <a:lnSpc>
                <a:spcPct val="100000"/>
              </a:lnSpc>
              <a:spcBef>
                <a:spcPts val="0"/>
              </a:spcBef>
            </a:pPr>
            <a:r>
              <a:rPr lang="uk-UA" sz="1800" b="1" i="1" dirty="0" smtClean="0">
                <a:solidFill>
                  <a:schemeClr val="accent1">
                    <a:lumMod val="50000"/>
                  </a:schemeClr>
                </a:solidFill>
                <a:latin typeface="Times New Roman" pitchFamily="18" charset="0"/>
                <a:cs typeface="Times New Roman" pitchFamily="18" charset="0"/>
              </a:rPr>
              <a:t>ЛЕКТОР:</a:t>
            </a:r>
          </a:p>
          <a:p>
            <a:pPr>
              <a:lnSpc>
                <a:spcPct val="100000"/>
              </a:lnSpc>
              <a:spcBef>
                <a:spcPts val="0"/>
              </a:spcBef>
            </a:pPr>
            <a:r>
              <a:rPr lang="uk-UA" sz="1800" b="1" dirty="0" err="1" smtClean="0">
                <a:solidFill>
                  <a:schemeClr val="accent1">
                    <a:lumMod val="50000"/>
                  </a:schemeClr>
                </a:solidFill>
                <a:latin typeface="Times New Roman" pitchFamily="18" charset="0"/>
                <a:cs typeface="Times New Roman" pitchFamily="18" charset="0"/>
              </a:rPr>
              <a:t>д.е.н</a:t>
            </a:r>
            <a:r>
              <a:rPr lang="uk-UA" sz="1800" b="1" dirty="0" smtClean="0">
                <a:solidFill>
                  <a:schemeClr val="accent1">
                    <a:lumMod val="50000"/>
                  </a:schemeClr>
                </a:solidFill>
                <a:latin typeface="Times New Roman" pitchFamily="18" charset="0"/>
                <a:cs typeface="Times New Roman" pitchFamily="18" charset="0"/>
              </a:rPr>
              <a:t>., професор</a:t>
            </a:r>
          </a:p>
          <a:p>
            <a:pPr>
              <a:lnSpc>
                <a:spcPct val="100000"/>
              </a:lnSpc>
              <a:spcBef>
                <a:spcPts val="0"/>
              </a:spcBef>
            </a:pPr>
            <a:r>
              <a:rPr lang="uk-UA" sz="1800" b="1" dirty="0" smtClean="0">
                <a:solidFill>
                  <a:schemeClr val="accent1">
                    <a:lumMod val="50000"/>
                  </a:schemeClr>
                </a:solidFill>
                <a:latin typeface="Times New Roman" pitchFamily="18" charset="0"/>
                <a:cs typeface="Times New Roman" pitchFamily="18" charset="0"/>
              </a:rPr>
              <a:t>Завідувач кафедри фінансів</a:t>
            </a:r>
            <a:r>
              <a:rPr lang="en-US" sz="1800" b="1" dirty="0" smtClean="0">
                <a:solidFill>
                  <a:schemeClr val="accent1">
                    <a:lumMod val="50000"/>
                  </a:schemeClr>
                </a:solidFill>
                <a:latin typeface="Times New Roman" pitchFamily="18" charset="0"/>
                <a:cs typeface="Times New Roman" pitchFamily="18" charset="0"/>
              </a:rPr>
              <a:t> </a:t>
            </a:r>
            <a:r>
              <a:rPr lang="ru-RU" sz="1800" b="1" dirty="0" smtClean="0">
                <a:solidFill>
                  <a:schemeClr val="accent1">
                    <a:lumMod val="50000"/>
                  </a:schemeClr>
                </a:solidFill>
                <a:latin typeface="Times New Roman" pitchFamily="18" charset="0"/>
                <a:cs typeface="Times New Roman" pitchFamily="18" charset="0"/>
              </a:rPr>
              <a:t> та</a:t>
            </a:r>
            <a:r>
              <a:rPr lang="uk-UA" sz="1800" b="1" dirty="0" smtClean="0">
                <a:solidFill>
                  <a:schemeClr val="accent1">
                    <a:lumMod val="50000"/>
                  </a:schemeClr>
                </a:solidFill>
                <a:latin typeface="Times New Roman" pitchFamily="18" charset="0"/>
                <a:cs typeface="Times New Roman" pitchFamily="18" charset="0"/>
              </a:rPr>
              <a:t> </a:t>
            </a:r>
            <a:r>
              <a:rPr lang="uk-UA" sz="1800" b="1" dirty="0" err="1" smtClean="0">
                <a:solidFill>
                  <a:schemeClr val="accent1">
                    <a:lumMod val="50000"/>
                  </a:schemeClr>
                </a:solidFill>
                <a:latin typeface="Times New Roman" pitchFamily="18" charset="0"/>
                <a:cs typeface="Times New Roman" pitchFamily="18" charset="0"/>
              </a:rPr>
              <a:t>іцифрової</a:t>
            </a:r>
            <a:r>
              <a:rPr lang="uk-UA" sz="1800" b="1" dirty="0" smtClean="0">
                <a:solidFill>
                  <a:schemeClr val="accent1">
                    <a:lumMod val="50000"/>
                  </a:schemeClr>
                </a:solidFill>
                <a:latin typeface="Times New Roman" pitchFamily="18" charset="0"/>
                <a:cs typeface="Times New Roman" pitchFamily="18" charset="0"/>
              </a:rPr>
              <a:t> </a:t>
            </a:r>
            <a:r>
              <a:rPr lang="uk-UA" sz="1800" b="1" dirty="0" smtClean="0">
                <a:solidFill>
                  <a:schemeClr val="accent1">
                    <a:lumMod val="50000"/>
                  </a:schemeClr>
                </a:solidFill>
                <a:latin typeface="Times New Roman" pitchFamily="18" charset="0"/>
                <a:cs typeface="Times New Roman" pitchFamily="18" charset="0"/>
              </a:rPr>
              <a:t>економіки</a:t>
            </a:r>
          </a:p>
          <a:p>
            <a:pPr>
              <a:lnSpc>
                <a:spcPct val="100000"/>
              </a:lnSpc>
              <a:spcBef>
                <a:spcPts val="0"/>
              </a:spcBef>
            </a:pPr>
            <a:r>
              <a:rPr lang="uk-UA" sz="1800" b="1" dirty="0" err="1" smtClean="0">
                <a:solidFill>
                  <a:schemeClr val="accent1">
                    <a:lumMod val="50000"/>
                  </a:schemeClr>
                </a:solidFill>
                <a:latin typeface="Times New Roman" pitchFamily="18" charset="0"/>
                <a:cs typeface="Times New Roman" pitchFamily="18" charset="0"/>
              </a:rPr>
              <a:t>Виговська</a:t>
            </a:r>
            <a:r>
              <a:rPr lang="uk-UA" sz="1800" b="1" dirty="0" smtClean="0">
                <a:solidFill>
                  <a:schemeClr val="accent1">
                    <a:lumMod val="50000"/>
                  </a:schemeClr>
                </a:solidFill>
                <a:latin typeface="Times New Roman" pitchFamily="18" charset="0"/>
                <a:cs typeface="Times New Roman" pitchFamily="18" charset="0"/>
              </a:rPr>
              <a:t> Н.Г.</a:t>
            </a:r>
          </a:p>
          <a:p>
            <a:pPr>
              <a:lnSpc>
                <a:spcPct val="100000"/>
              </a:lnSpc>
              <a:spcBef>
                <a:spcPts val="0"/>
              </a:spcBef>
            </a:pPr>
            <a:r>
              <a:rPr lang="en-US" sz="1800" b="1" dirty="0" smtClean="0">
                <a:solidFill>
                  <a:schemeClr val="accent1">
                    <a:lumMod val="50000"/>
                  </a:schemeClr>
                </a:solidFill>
                <a:latin typeface="Times New Roman" pitchFamily="18" charset="0"/>
                <a:cs typeface="Times New Roman" pitchFamily="18" charset="0"/>
              </a:rPr>
              <a:t>e-</a:t>
            </a:r>
            <a:r>
              <a:rPr lang="en-US" sz="1800" b="1" dirty="0" err="1" smtClean="0">
                <a:solidFill>
                  <a:schemeClr val="accent1">
                    <a:lumMod val="50000"/>
                  </a:schemeClr>
                </a:solidFill>
                <a:latin typeface="Times New Roman" pitchFamily="18" charset="0"/>
                <a:cs typeface="Times New Roman" pitchFamily="18" charset="0"/>
              </a:rPr>
              <a:t>mail:vygng@ukr.net</a:t>
            </a:r>
            <a:endParaRPr lang="uk-UA" sz="1800" b="1" dirty="0" smtClean="0">
              <a:solidFill>
                <a:schemeClr val="accent1">
                  <a:lumMod val="50000"/>
                </a:schemeClr>
              </a:solidFill>
              <a:latin typeface="Times New Roman" pitchFamily="18" charset="0"/>
              <a:cs typeface="Times New Roman" pitchFamily="18" charset="0"/>
            </a:endParaRPr>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919162" y="1071546"/>
            <a:ext cx="8010556" cy="3714776"/>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1214414" y="1857364"/>
            <a:ext cx="7358114" cy="3326617"/>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785794"/>
            <a:ext cx="7515250" cy="5391169"/>
          </a:xfrm>
        </p:spPr>
        <p:txBody>
          <a:bodyPr>
            <a:normAutofit fontScale="92500" lnSpcReduction="10000"/>
          </a:bodyPr>
          <a:lstStyle/>
          <a:p>
            <a:pPr algn="ctr">
              <a:buNone/>
            </a:pPr>
            <a:r>
              <a:rPr lang="ru-RU" b="1" dirty="0" err="1" smtClean="0">
                <a:latin typeface="Times New Roman" pitchFamily="18" charset="0"/>
                <a:cs typeface="Times New Roman" pitchFamily="18" charset="0"/>
              </a:rPr>
              <a:t>Основні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складові</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фінансової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політики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держави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такі</a:t>
            </a:r>
            <a:r>
              <a:rPr lang="ru-RU" dirty="0" smtClean="0">
                <a:latin typeface="Times New Roman" pitchFamily="18" charset="0"/>
                <a:cs typeface="Times New Roman" pitchFamily="18" charset="0"/>
              </a:rPr>
              <a:t>:</a:t>
            </a:r>
          </a:p>
          <a:p>
            <a:pPr algn="just">
              <a:buNone/>
            </a:pPr>
            <a:r>
              <a:rPr lang="ru-RU" dirty="0" smtClean="0">
                <a:latin typeface="Times New Roman" pitchFamily="18" charset="0"/>
                <a:cs typeface="Times New Roman" pitchFamily="18" charset="0"/>
              </a:rPr>
              <a:t>1. </a:t>
            </a:r>
            <a:r>
              <a:rPr lang="ru-RU" b="1" dirty="0" err="1" smtClean="0">
                <a:latin typeface="Times New Roman" pitchFamily="18" charset="0"/>
                <a:cs typeface="Times New Roman" pitchFamily="18" charset="0"/>
              </a:rPr>
              <a:t>Бюджетна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політика</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діяльність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державних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органів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влади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управління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стосовно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формування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виконання</a:t>
            </a:r>
            <a:r>
              <a:rPr lang="ru-RU" dirty="0" smtClean="0">
                <a:latin typeface="Times New Roman" pitchFamily="18" charset="0"/>
                <a:cs typeface="Times New Roman" pitchFamily="18" charset="0"/>
              </a:rPr>
              <a:t> та </a:t>
            </a:r>
            <a:r>
              <a:rPr lang="ru-RU" dirty="0" err="1" smtClean="0">
                <a:latin typeface="Times New Roman" pitchFamily="18" charset="0"/>
                <a:cs typeface="Times New Roman" pitchFamily="18" charset="0"/>
              </a:rPr>
              <a:t>регулювання</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державного бюджету </a:t>
            </a:r>
            <a:r>
              <a:rPr lang="ru-RU" dirty="0" err="1" smtClean="0">
                <a:latin typeface="Times New Roman" pitchFamily="18" charset="0"/>
                <a:cs typeface="Times New Roman" pitchFamily="18" charset="0"/>
              </a:rPr>
              <a:t>країни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 метою </a:t>
            </a:r>
            <a:r>
              <a:rPr lang="ru-RU" dirty="0" err="1" smtClean="0">
                <a:latin typeface="Times New Roman" pitchFamily="18" charset="0"/>
                <a:cs typeface="Times New Roman" pitchFamily="18" charset="0"/>
              </a:rPr>
              <a:t>забезпечення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соціально-економічного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розвитку</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та </a:t>
            </a:r>
            <a:r>
              <a:rPr lang="ru-RU" dirty="0" err="1" smtClean="0">
                <a:latin typeface="Times New Roman" pitchFamily="18" charset="0"/>
                <a:cs typeface="Times New Roman" pitchFamily="18" charset="0"/>
              </a:rPr>
              <a:t>стратегічних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пріоритетів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держави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Бюджетна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політика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виражається</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у формах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методах </a:t>
            </a:r>
            <a:r>
              <a:rPr lang="ru-RU" dirty="0" err="1" smtClean="0">
                <a:latin typeface="Times New Roman" pitchFamily="18" charset="0"/>
                <a:cs typeface="Times New Roman" pitchFamily="18" charset="0"/>
              </a:rPr>
              <a:t>мобілізації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бюджетних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ресурсів</a:t>
            </a:r>
            <a:r>
              <a:rPr lang="ru-RU" dirty="0" smtClean="0">
                <a:latin typeface="Times New Roman" pitchFamily="18" charset="0"/>
                <a:cs typeface="Times New Roman" pitchFamily="18" charset="0"/>
              </a:rPr>
              <a:t> та </a:t>
            </a:r>
            <a:r>
              <a:rPr lang="ru-RU" dirty="0" err="1" smtClean="0">
                <a:latin typeface="Times New Roman" pitchFamily="18" charset="0"/>
                <a:cs typeface="Times New Roman" pitchFamily="18" charset="0"/>
              </a:rPr>
              <a:t>використанні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їх</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на </a:t>
            </a:r>
            <a:r>
              <a:rPr lang="ru-RU" dirty="0" err="1" smtClean="0">
                <a:latin typeface="Times New Roman" pitchFamily="18" charset="0"/>
                <a:cs typeface="Times New Roman" pitchFamily="18" charset="0"/>
              </a:rPr>
              <a:t>різні</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потреби </a:t>
            </a:r>
            <a:r>
              <a:rPr lang="ru-RU" dirty="0" err="1" smtClean="0">
                <a:latin typeface="Times New Roman" pitchFamily="18" charset="0"/>
                <a:cs typeface="Times New Roman" pitchFamily="18" charset="0"/>
              </a:rPr>
              <a:t>держави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включно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податками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податковими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пільгами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санкціями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бюджетними</a:t>
            </a:r>
            <a:r>
              <a:rPr lang="ru-RU" dirty="0" smtClean="0">
                <a:latin typeface="Times New Roman" pitchFamily="18" charset="0"/>
                <a:cs typeface="Times New Roman" pitchFamily="18" charset="0"/>
              </a:rPr>
              <a:t> стимулами у </a:t>
            </a:r>
            <a:r>
              <a:rPr lang="ru-RU" dirty="0" err="1" smtClean="0">
                <a:latin typeface="Times New Roman" pitchFamily="18" charset="0"/>
                <a:cs typeface="Times New Roman" pitchFamily="18" charset="0"/>
              </a:rPr>
              <a:t>вигляді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дотацій</a:t>
            </a:r>
            <a:r>
              <a:rPr lang="ru-RU" dirty="0" smtClean="0">
                <a:latin typeface="Times New Roman" pitchFamily="18" charset="0"/>
                <a:cs typeface="Times New Roman" pitchFamily="18" charset="0"/>
              </a:rPr>
              <a:t> та </a:t>
            </a:r>
            <a:r>
              <a:rPr lang="ru-RU" dirty="0" err="1" smtClean="0">
                <a:latin typeface="Times New Roman" pitchFamily="18" charset="0"/>
                <a:cs typeface="Times New Roman" pitchFamily="18" charset="0"/>
              </a:rPr>
              <a:t>субвенцій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визначенні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джерел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фінансування</a:t>
            </a:r>
            <a:r>
              <a:rPr lang="ru-RU" dirty="0" smtClean="0">
                <a:latin typeface="Times New Roman" pitchFamily="18" charset="0"/>
                <a:cs typeface="Times New Roman" pitchFamily="18" charset="0"/>
              </a:rPr>
              <a:t> бюджетного </a:t>
            </a:r>
            <a:r>
              <a:rPr lang="ru-RU" dirty="0" err="1" smtClean="0">
                <a:latin typeface="Times New Roman" pitchFamily="18" charset="0"/>
                <a:cs typeface="Times New Roman" pitchFamily="18" charset="0"/>
              </a:rPr>
              <a:t>дефіциту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принципів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взаємовідносин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між</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окремими</a:t>
            </a:r>
            <a:r>
              <a:rPr lang="ru-RU" dirty="0" smtClean="0">
                <a:latin typeface="Times New Roman" pitchFamily="18" charset="0"/>
                <a:cs typeface="Times New Roman" pitchFamily="18" charset="0"/>
              </a:rPr>
              <a:t> ланками </a:t>
            </a:r>
            <a:r>
              <a:rPr lang="ru-RU" dirty="0" err="1" smtClean="0">
                <a:latin typeface="Times New Roman" pitchFamily="18" charset="0"/>
                <a:cs typeface="Times New Roman" pitchFamily="18" charset="0"/>
              </a:rPr>
              <a:t>бюджетної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системи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тощо</a:t>
            </a:r>
            <a:endParaRPr lang="ru-RU"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1285852" y="0"/>
            <a:ext cx="6643734" cy="6572272"/>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1538" y="857232"/>
            <a:ext cx="7443812" cy="5319731"/>
          </a:xfrm>
        </p:spPr>
        <p:txBody>
          <a:bodyPr>
            <a:normAutofit fontScale="92500" lnSpcReduction="10000"/>
          </a:bodyPr>
          <a:lstStyle/>
          <a:p>
            <a:pPr algn="just">
              <a:buNone/>
            </a:pPr>
            <a:r>
              <a:rPr lang="ru-RU" dirty="0" smtClean="0">
                <a:latin typeface="Times New Roman" pitchFamily="18" charset="0"/>
                <a:cs typeface="Times New Roman" pitchFamily="18" charset="0"/>
              </a:rPr>
              <a:t>2. </a:t>
            </a:r>
            <a:r>
              <a:rPr lang="ru-RU" b="1" dirty="0" err="1" smtClean="0">
                <a:latin typeface="Times New Roman" pitchFamily="18" charset="0"/>
                <a:cs typeface="Times New Roman" pitchFamily="18" charset="0"/>
              </a:rPr>
              <a:t>Податкова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політика</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характеризує</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діяльність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держави</a:t>
            </a:r>
            <a:r>
              <a:rPr lang="ru-RU" dirty="0" smtClean="0">
                <a:latin typeface="Times New Roman" pitchFamily="18" charset="0"/>
                <a:cs typeface="Times New Roman" pitchFamily="18" charset="0"/>
              </a:rPr>
              <a:t> у </a:t>
            </a:r>
            <a:r>
              <a:rPr lang="ru-RU" dirty="0" err="1" smtClean="0">
                <a:latin typeface="Times New Roman" pitchFamily="18" charset="0"/>
                <a:cs typeface="Times New Roman" pitchFamily="18" charset="0"/>
              </a:rPr>
              <a:t>сфері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встановлення</a:t>
            </a:r>
            <a:r>
              <a:rPr lang="ru-RU" dirty="0" smtClean="0">
                <a:latin typeface="Times New Roman" pitchFamily="18" charset="0"/>
                <a:cs typeface="Times New Roman" pitchFamily="18" charset="0"/>
              </a:rPr>
              <a:t>, правового </a:t>
            </a:r>
            <a:r>
              <a:rPr lang="ru-RU" dirty="0" err="1" smtClean="0">
                <a:latin typeface="Times New Roman" pitchFamily="18" charset="0"/>
                <a:cs typeface="Times New Roman" pitchFamily="18" charset="0"/>
              </a:rPr>
              <a:t>регламентування</a:t>
            </a:r>
            <a:r>
              <a:rPr lang="ru-RU" dirty="0" smtClean="0">
                <a:latin typeface="Times New Roman" pitchFamily="18" charset="0"/>
                <a:cs typeface="Times New Roman" pitchFamily="18" charset="0"/>
              </a:rPr>
              <a:t> та </a:t>
            </a:r>
            <a:r>
              <a:rPr lang="ru-RU" dirty="0" err="1" smtClean="0">
                <a:latin typeface="Times New Roman" pitchFamily="18" charset="0"/>
                <a:cs typeface="Times New Roman" pitchFamily="18" charset="0"/>
              </a:rPr>
              <a:t>організації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справляння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податків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податкових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платежів</a:t>
            </a:r>
            <a:r>
              <a:rPr lang="ru-RU" dirty="0" smtClean="0">
                <a:latin typeface="Times New Roman" pitchFamily="18" charset="0"/>
                <a:cs typeface="Times New Roman" pitchFamily="18" charset="0"/>
              </a:rPr>
              <a:t> у </a:t>
            </a:r>
            <a:r>
              <a:rPr lang="ru-RU" dirty="0" err="1" smtClean="0">
                <a:latin typeface="Times New Roman" pitchFamily="18" charset="0"/>
                <a:cs typeface="Times New Roman" pitchFamily="18" charset="0"/>
              </a:rPr>
              <a:t>централізовані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фонди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грошових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ресурсів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держави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Формуючи</a:t>
            </a:r>
            <a:r>
              <a:rPr lang="ru-RU" dirty="0" smtClean="0">
                <a:latin typeface="Times New Roman" pitchFamily="18" charset="0"/>
                <a:cs typeface="Times New Roman" pitchFamily="18" charset="0"/>
              </a:rPr>
              <a:t> свою </a:t>
            </a:r>
            <a:r>
              <a:rPr lang="ru-RU" dirty="0" err="1" smtClean="0">
                <a:latin typeface="Times New Roman" pitchFamily="18" charset="0"/>
                <a:cs typeface="Times New Roman" pitchFamily="18" charset="0"/>
              </a:rPr>
              <a:t>податкову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політику</a:t>
            </a:r>
            <a:r>
              <a:rPr lang="ru-RU" dirty="0" smtClean="0">
                <a:latin typeface="Times New Roman" pitchFamily="18" charset="0"/>
                <a:cs typeface="Times New Roman" pitchFamily="18" charset="0"/>
              </a:rPr>
              <a:t>, держава </a:t>
            </a:r>
            <a:r>
              <a:rPr lang="ru-RU" dirty="0" smtClean="0">
                <a:latin typeface="Times New Roman" pitchFamily="18" charset="0"/>
                <a:cs typeface="Times New Roman" pitchFamily="18" charset="0"/>
              </a:rPr>
              <a:t>шляхом </a:t>
            </a:r>
            <a:r>
              <a:rPr lang="ru-RU" dirty="0" err="1" smtClean="0">
                <a:latin typeface="Times New Roman" pitchFamily="18" charset="0"/>
                <a:cs typeface="Times New Roman" pitchFamily="18" charset="0"/>
              </a:rPr>
              <a:t>збільшення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або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скорочення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частки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податкових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надходжень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зміни</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форм </a:t>
            </a:r>
            <a:r>
              <a:rPr lang="ru-RU" dirty="0" err="1" smtClean="0">
                <a:latin typeface="Times New Roman" pitchFamily="18" charset="0"/>
                <a:cs typeface="Times New Roman" pitchFamily="18" charset="0"/>
              </a:rPr>
              <a:t>оподаткування</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та </a:t>
            </a:r>
            <a:r>
              <a:rPr lang="ru-RU" dirty="0" err="1" smtClean="0">
                <a:latin typeface="Times New Roman" pitchFamily="18" charset="0"/>
                <a:cs typeface="Times New Roman" pitchFamily="18" charset="0"/>
              </a:rPr>
              <a:t>податкових</a:t>
            </a:r>
            <a:r>
              <a:rPr lang="ru-RU" dirty="0" smtClean="0">
                <a:latin typeface="Times New Roman" pitchFamily="18" charset="0"/>
                <a:cs typeface="Times New Roman" pitchFamily="18" charset="0"/>
              </a:rPr>
              <a:t> ставок, </a:t>
            </a:r>
            <a:r>
              <a:rPr lang="ru-RU" dirty="0" err="1" smtClean="0">
                <a:latin typeface="Times New Roman" pitchFamily="18" charset="0"/>
                <a:cs typeface="Times New Roman" pitchFamily="18" charset="0"/>
              </a:rPr>
              <a:t>тарифів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звільнення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оподаткування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окремих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галузей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виробництва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територій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груп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населення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сприяє</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зростанню</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або</a:t>
            </a:r>
            <a:r>
              <a:rPr lang="ru-RU" dirty="0" smtClean="0">
                <a:latin typeface="Times New Roman" pitchFamily="18" charset="0"/>
                <a:cs typeface="Times New Roman" pitchFamily="18" charset="0"/>
              </a:rPr>
              <a:t> спаду </a:t>
            </a:r>
            <a:r>
              <a:rPr lang="ru-RU" dirty="0" err="1" smtClean="0">
                <a:latin typeface="Times New Roman" pitchFamily="18" charset="0"/>
                <a:cs typeface="Times New Roman" pitchFamily="18" charset="0"/>
              </a:rPr>
              <a:t>господарської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активності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створенню</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сприятливої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кон'юнктури</a:t>
            </a:r>
            <a:r>
              <a:rPr lang="ru-RU" dirty="0" smtClean="0">
                <a:latin typeface="Times New Roman" pitchFamily="18" charset="0"/>
                <a:cs typeface="Times New Roman" pitchFamily="18" charset="0"/>
              </a:rPr>
              <a:t> на ринку, умов для </a:t>
            </a:r>
            <a:r>
              <a:rPr lang="ru-RU" dirty="0" err="1" smtClean="0">
                <a:latin typeface="Times New Roman" pitchFamily="18" charset="0"/>
                <a:cs typeface="Times New Roman" pitchFamily="18" charset="0"/>
              </a:rPr>
              <a:t>розвитку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пріоритетних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галузей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економіки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реалізації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збалансованої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соціальної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політики</a:t>
            </a:r>
            <a:endParaRPr lang="ru-RU"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Полотно 57"/>
          <p:cNvGrpSpPr>
            <a:grpSpLocks/>
          </p:cNvGrpSpPr>
          <p:nvPr/>
        </p:nvGrpSpPr>
        <p:grpSpPr bwMode="auto">
          <a:xfrm>
            <a:off x="1187450" y="928670"/>
            <a:ext cx="7099326" cy="5786478"/>
            <a:chOff x="0" y="0"/>
            <a:chExt cx="61722" cy="35433"/>
          </a:xfrm>
        </p:grpSpPr>
        <p:sp>
          <p:nvSpPr>
            <p:cNvPr id="46085" name="AutoShape 5"/>
            <p:cNvSpPr>
              <a:spLocks noChangeAspect="1" noChangeArrowheads="1"/>
            </p:cNvSpPr>
            <p:nvPr/>
          </p:nvSpPr>
          <p:spPr bwMode="auto">
            <a:xfrm>
              <a:off x="0" y="0"/>
              <a:ext cx="61722" cy="35433"/>
            </a:xfrm>
            <a:prstGeom prst="rect">
              <a:avLst/>
            </a:prstGeom>
            <a:noFill/>
          </p:spPr>
          <p:txBody>
            <a:bodyPr/>
            <a:lstStyle/>
            <a:p>
              <a:endParaRPr lang="ru-RU"/>
            </a:p>
          </p:txBody>
        </p:sp>
        <p:sp>
          <p:nvSpPr>
            <p:cNvPr id="40" name="Text Box 25"/>
            <p:cNvSpPr txBox="1">
              <a:spLocks noChangeArrowheads="1"/>
            </p:cNvSpPr>
            <p:nvPr/>
          </p:nvSpPr>
          <p:spPr bwMode="auto">
            <a:xfrm>
              <a:off x="1143" y="2286"/>
              <a:ext cx="4572" cy="29718"/>
            </a:xfrm>
            <a:prstGeom prst="rect">
              <a:avLst/>
            </a:prstGeom>
            <a:noFill/>
            <a:ln w="38100" cmpd="dbl">
              <a:solidFill>
                <a:srgbClr val="000000"/>
              </a:solidFill>
              <a:miter lim="800000"/>
              <a:headEnd/>
              <a:tailEnd/>
            </a:ln>
          </p:spPr>
          <p:txBody>
            <a:bodyPr vert="eaVert" lIns="54000" tIns="10800" rIns="54000" bIns="10800"/>
            <a:lstStyle/>
            <a:p>
              <a:pPr algn="ctr"/>
              <a:r>
                <a:rPr lang="uk-UA" sz="1400" b="1">
                  <a:latin typeface="Times New Roman" pitchFamily="18" charset="0"/>
                </a:rPr>
                <a:t>Інструменти податкового регулювання</a:t>
              </a:r>
              <a:endParaRPr lang="ru-RU" sz="1400"/>
            </a:p>
          </p:txBody>
        </p:sp>
        <p:sp>
          <p:nvSpPr>
            <p:cNvPr id="41" name="AutoShape 26"/>
            <p:cNvSpPr>
              <a:spLocks noChangeArrowheads="1"/>
            </p:cNvSpPr>
            <p:nvPr/>
          </p:nvSpPr>
          <p:spPr bwMode="auto">
            <a:xfrm>
              <a:off x="6858" y="2286"/>
              <a:ext cx="3429" cy="4572"/>
            </a:xfrm>
            <a:prstGeom prst="rightArrow">
              <a:avLst>
                <a:gd name="adj1" fmla="val 50000"/>
                <a:gd name="adj2" fmla="val 25000"/>
              </a:avLst>
            </a:prstGeom>
            <a:noFill/>
            <a:ln w="9525">
              <a:solidFill>
                <a:srgbClr val="000000"/>
              </a:solidFill>
              <a:miter lim="800000"/>
              <a:headEnd/>
              <a:tailEnd/>
            </a:ln>
          </p:spPr>
          <p:txBody>
            <a:bodyPr/>
            <a:lstStyle/>
            <a:p>
              <a:r>
                <a:rPr lang="ru-RU" sz="1400">
                  <a:latin typeface="Times New Roman" pitchFamily="18" charset="0"/>
                </a:rPr>
                <a:t>1</a:t>
              </a:r>
              <a:endParaRPr lang="ru-RU" sz="1400"/>
            </a:p>
          </p:txBody>
        </p:sp>
        <p:sp>
          <p:nvSpPr>
            <p:cNvPr id="42" name="Text Box 27"/>
            <p:cNvSpPr txBox="1">
              <a:spLocks noChangeArrowheads="1"/>
            </p:cNvSpPr>
            <p:nvPr/>
          </p:nvSpPr>
          <p:spPr bwMode="auto">
            <a:xfrm>
              <a:off x="32004" y="1143"/>
              <a:ext cx="29718" cy="6858"/>
            </a:xfrm>
            <a:prstGeom prst="rect">
              <a:avLst/>
            </a:prstGeom>
            <a:noFill/>
            <a:ln w="9525">
              <a:solidFill>
                <a:srgbClr val="000000"/>
              </a:solidFill>
              <a:miter lim="800000"/>
              <a:headEnd/>
              <a:tailEnd/>
            </a:ln>
            <a:effectLst>
              <a:outerShdw dist="107763" dir="2700000" algn="ctr" rotWithShape="0">
                <a:srgbClr val="808080">
                  <a:alpha val="50000"/>
                </a:srgbClr>
              </a:outerShdw>
            </a:effectLst>
          </p:spPr>
          <p:txBody>
            <a:bodyPr/>
            <a:lstStyle/>
            <a:p>
              <a:pPr lvl="1">
                <a:buFont typeface="Symbol" pitchFamily="18" charset="2"/>
                <a:buChar char="·"/>
              </a:pPr>
              <a:r>
                <a:rPr lang="uk-UA" sz="1400" b="1">
                  <a:latin typeface="Times New Roman" pitchFamily="18" charset="0"/>
                </a:rPr>
                <a:t>стимулюючі (заохочувальні)</a:t>
              </a:r>
            </a:p>
            <a:p>
              <a:pPr>
                <a:buFont typeface="Symbol" pitchFamily="18" charset="2"/>
                <a:buChar char="·"/>
              </a:pPr>
              <a:r>
                <a:rPr lang="uk-UA" sz="1400" b="1">
                  <a:latin typeface="Times New Roman" pitchFamily="18" charset="0"/>
                </a:rPr>
                <a:t>компенсаційні (підтримуючі)</a:t>
              </a:r>
            </a:p>
            <a:p>
              <a:pPr>
                <a:buFont typeface="Symbol" pitchFamily="18" charset="2"/>
                <a:buChar char="·"/>
              </a:pPr>
              <a:r>
                <a:rPr lang="uk-UA" sz="1400" b="1">
                  <a:latin typeface="Times New Roman" pitchFamily="18" charset="0"/>
                </a:rPr>
                <a:t>дестимулюючі (стримуючі)</a:t>
              </a:r>
              <a:endParaRPr lang="ru-RU" sz="1400"/>
            </a:p>
          </p:txBody>
        </p:sp>
        <p:sp>
          <p:nvSpPr>
            <p:cNvPr id="43" name="Text Box 28"/>
            <p:cNvSpPr txBox="1">
              <a:spLocks noChangeArrowheads="1"/>
            </p:cNvSpPr>
            <p:nvPr/>
          </p:nvSpPr>
          <p:spPr bwMode="auto">
            <a:xfrm>
              <a:off x="32004" y="10287"/>
              <a:ext cx="29718" cy="5715"/>
            </a:xfrm>
            <a:prstGeom prst="rect">
              <a:avLst/>
            </a:prstGeom>
            <a:noFill/>
            <a:ln w="9525">
              <a:solidFill>
                <a:srgbClr val="000000"/>
              </a:solidFill>
              <a:miter lim="800000"/>
              <a:headEnd/>
              <a:tailEnd/>
            </a:ln>
            <a:effectLst>
              <a:outerShdw dist="107763" dir="2700000" algn="ctr" rotWithShape="0">
                <a:srgbClr val="808080">
                  <a:alpha val="50000"/>
                </a:srgbClr>
              </a:outerShdw>
            </a:effectLst>
          </p:spPr>
          <p:txBody>
            <a:bodyPr/>
            <a:lstStyle/>
            <a:p>
              <a:pPr lvl="1">
                <a:buFont typeface="Symbol" pitchFamily="18" charset="2"/>
                <a:buChar char="·"/>
              </a:pPr>
              <a:r>
                <a:rPr lang="uk-UA" sz="1400" b="1">
                  <a:latin typeface="Times New Roman" pitchFamily="18" charset="0"/>
                </a:rPr>
                <a:t>стратегічні</a:t>
              </a:r>
            </a:p>
            <a:p>
              <a:pPr>
                <a:buFont typeface="Symbol" pitchFamily="18" charset="2"/>
                <a:buChar char="·"/>
              </a:pPr>
              <a:r>
                <a:rPr lang="uk-UA" sz="1400" b="1">
                  <a:latin typeface="Times New Roman" pitchFamily="18" charset="0"/>
                </a:rPr>
                <a:t>оперативні (тактичні)</a:t>
              </a:r>
              <a:endParaRPr lang="ru-RU" sz="1400"/>
            </a:p>
          </p:txBody>
        </p:sp>
        <p:sp>
          <p:nvSpPr>
            <p:cNvPr id="44" name="Text Box 29"/>
            <p:cNvSpPr txBox="1">
              <a:spLocks noChangeArrowheads="1"/>
            </p:cNvSpPr>
            <p:nvPr/>
          </p:nvSpPr>
          <p:spPr bwMode="auto">
            <a:xfrm>
              <a:off x="32004" y="18288"/>
              <a:ext cx="29718" cy="6858"/>
            </a:xfrm>
            <a:prstGeom prst="rect">
              <a:avLst/>
            </a:prstGeom>
            <a:noFill/>
            <a:ln w="9525">
              <a:solidFill>
                <a:srgbClr val="000000"/>
              </a:solidFill>
              <a:miter lim="800000"/>
              <a:headEnd/>
              <a:tailEnd/>
            </a:ln>
            <a:effectLst>
              <a:outerShdw dist="107763" dir="2700000" algn="ctr" rotWithShape="0">
                <a:srgbClr val="808080">
                  <a:alpha val="50000"/>
                </a:srgbClr>
              </a:outerShdw>
            </a:effectLst>
          </p:spPr>
          <p:txBody>
            <a:bodyPr/>
            <a:lstStyle/>
            <a:p>
              <a:pPr lvl="1">
                <a:buFont typeface="Symbol" pitchFamily="18" charset="2"/>
                <a:buChar char="·"/>
              </a:pPr>
              <a:r>
                <a:rPr lang="uk-UA" sz="1400" b="1" dirty="0">
                  <a:latin typeface="Times New Roman" pitchFamily="18" charset="0"/>
                </a:rPr>
                <a:t>економічні</a:t>
              </a:r>
            </a:p>
            <a:p>
              <a:pPr>
                <a:buFont typeface="Symbol" pitchFamily="18" charset="2"/>
                <a:buChar char="·"/>
              </a:pPr>
              <a:r>
                <a:rPr lang="uk-UA" sz="1400" b="1" dirty="0">
                  <a:latin typeface="Times New Roman" pitchFamily="18" charset="0"/>
                </a:rPr>
                <a:t>соціальні</a:t>
              </a:r>
            </a:p>
            <a:p>
              <a:pPr>
                <a:buFont typeface="Symbol" pitchFamily="18" charset="2"/>
                <a:buChar char="·"/>
              </a:pPr>
              <a:r>
                <a:rPr lang="uk-UA" sz="1400" b="1" dirty="0">
                  <a:latin typeface="Times New Roman" pitchFamily="18" charset="0"/>
                </a:rPr>
                <a:t>екологічні</a:t>
              </a:r>
            </a:p>
            <a:p>
              <a:endParaRPr lang="ru-RU" sz="1400" dirty="0"/>
            </a:p>
          </p:txBody>
        </p:sp>
        <p:sp>
          <p:nvSpPr>
            <p:cNvPr id="45" name="Text Box 30"/>
            <p:cNvSpPr txBox="1">
              <a:spLocks noChangeArrowheads="1"/>
            </p:cNvSpPr>
            <p:nvPr/>
          </p:nvSpPr>
          <p:spPr bwMode="auto">
            <a:xfrm>
              <a:off x="32004" y="26289"/>
              <a:ext cx="29718" cy="6858"/>
            </a:xfrm>
            <a:prstGeom prst="rect">
              <a:avLst/>
            </a:prstGeom>
            <a:noFill/>
            <a:ln w="9525">
              <a:solidFill>
                <a:srgbClr val="000000"/>
              </a:solidFill>
              <a:miter lim="800000"/>
              <a:headEnd/>
              <a:tailEnd/>
            </a:ln>
            <a:effectLst>
              <a:outerShdw dist="107763" dir="2700000" algn="ctr" rotWithShape="0">
                <a:srgbClr val="808080">
                  <a:alpha val="50000"/>
                </a:srgbClr>
              </a:outerShdw>
            </a:effectLst>
          </p:spPr>
          <p:txBody>
            <a:bodyPr/>
            <a:lstStyle/>
            <a:p>
              <a:pPr lvl="1">
                <a:buFont typeface="Symbol" pitchFamily="18" charset="2"/>
                <a:buChar char="·"/>
              </a:pPr>
              <a:r>
                <a:rPr lang="uk-UA" sz="1400" b="1">
                  <a:latin typeface="Times New Roman" pitchFamily="18" charset="0"/>
                </a:rPr>
                <a:t>системні</a:t>
              </a:r>
            </a:p>
            <a:p>
              <a:pPr>
                <a:buFont typeface="Symbol" pitchFamily="18" charset="2"/>
                <a:buChar char="·"/>
              </a:pPr>
              <a:r>
                <a:rPr lang="uk-UA" sz="1400" b="1">
                  <a:latin typeface="Times New Roman" pitchFamily="18" charset="0"/>
                </a:rPr>
                <a:t>комплексні</a:t>
              </a:r>
            </a:p>
            <a:p>
              <a:pPr>
                <a:buFont typeface="Symbol" pitchFamily="18" charset="2"/>
                <a:buChar char="·"/>
              </a:pPr>
              <a:r>
                <a:rPr lang="uk-UA" sz="1400" b="1">
                  <a:latin typeface="Times New Roman" pitchFamily="18" charset="0"/>
                </a:rPr>
                <a:t>елементні (локальні)</a:t>
              </a:r>
            </a:p>
            <a:p>
              <a:endParaRPr lang="ru-RU" sz="1400"/>
            </a:p>
          </p:txBody>
        </p:sp>
        <p:sp>
          <p:nvSpPr>
            <p:cNvPr id="46" name="Text Box 31"/>
            <p:cNvSpPr txBox="1">
              <a:spLocks noChangeArrowheads="1"/>
            </p:cNvSpPr>
            <p:nvPr/>
          </p:nvSpPr>
          <p:spPr bwMode="auto">
            <a:xfrm>
              <a:off x="11436" y="1143"/>
              <a:ext cx="14859" cy="6858"/>
            </a:xfrm>
            <a:prstGeom prst="rect">
              <a:avLst/>
            </a:prstGeom>
            <a:noFill/>
            <a:ln w="9525">
              <a:noFill/>
              <a:miter lim="800000"/>
              <a:headEnd/>
              <a:tailEnd/>
            </a:ln>
            <a:effectLst>
              <a:outerShdw dist="107763" dir="2700000" algn="ctr" rotWithShape="0">
                <a:srgbClr val="808080">
                  <a:alpha val="50000"/>
                </a:srgbClr>
              </a:outerShdw>
            </a:effectLst>
          </p:spPr>
          <p:txBody>
            <a:bodyPr/>
            <a:lstStyle/>
            <a:p>
              <a:r>
                <a:rPr lang="uk-UA" sz="1400" b="1" dirty="0">
                  <a:latin typeface="Times New Roman" pitchFamily="18" charset="0"/>
                </a:rPr>
                <a:t>за призначенням (напрямом впливу)</a:t>
              </a:r>
              <a:endParaRPr lang="ru-RU" sz="1400" dirty="0"/>
            </a:p>
          </p:txBody>
        </p:sp>
        <p:sp>
          <p:nvSpPr>
            <p:cNvPr id="47" name="Text Box 32"/>
            <p:cNvSpPr txBox="1">
              <a:spLocks noChangeArrowheads="1"/>
            </p:cNvSpPr>
            <p:nvPr/>
          </p:nvSpPr>
          <p:spPr bwMode="auto">
            <a:xfrm>
              <a:off x="11436" y="9144"/>
              <a:ext cx="14859" cy="8763"/>
            </a:xfrm>
            <a:prstGeom prst="rect">
              <a:avLst/>
            </a:prstGeom>
            <a:noFill/>
            <a:ln w="9525">
              <a:solidFill>
                <a:srgbClr val="000000"/>
              </a:solidFill>
              <a:miter lim="800000"/>
              <a:headEnd/>
              <a:tailEnd/>
            </a:ln>
            <a:effectLst>
              <a:outerShdw dist="107763" dir="2700000" algn="ctr" rotWithShape="0">
                <a:srgbClr val="808080">
                  <a:alpha val="50000"/>
                </a:srgbClr>
              </a:outerShdw>
            </a:effectLst>
          </p:spPr>
          <p:txBody>
            <a:bodyPr/>
            <a:lstStyle/>
            <a:p>
              <a:r>
                <a:rPr lang="uk-UA" sz="1400" b="1">
                  <a:latin typeface="Times New Roman" pitchFamily="18" charset="0"/>
                </a:rPr>
                <a:t>за характером цілей соціально-економічного розвитку</a:t>
              </a:r>
              <a:endParaRPr lang="ru-RU" sz="1400"/>
            </a:p>
          </p:txBody>
        </p:sp>
        <p:sp>
          <p:nvSpPr>
            <p:cNvPr id="48" name="AutoShape 33"/>
            <p:cNvSpPr>
              <a:spLocks noChangeArrowheads="1"/>
            </p:cNvSpPr>
            <p:nvPr/>
          </p:nvSpPr>
          <p:spPr bwMode="auto">
            <a:xfrm>
              <a:off x="27425" y="12573"/>
              <a:ext cx="3442" cy="2286"/>
            </a:xfrm>
            <a:prstGeom prst="rightArrow">
              <a:avLst>
                <a:gd name="adj1" fmla="val 50000"/>
                <a:gd name="adj2" fmla="val 37642"/>
              </a:avLst>
            </a:prstGeom>
            <a:noFill/>
            <a:ln w="9525">
              <a:solidFill>
                <a:srgbClr val="000000"/>
              </a:solidFill>
              <a:miter lim="800000"/>
              <a:headEnd/>
              <a:tailEnd/>
            </a:ln>
          </p:spPr>
          <p:txBody>
            <a:bodyPr/>
            <a:lstStyle/>
            <a:p>
              <a:endParaRPr lang="ru-RU" sz="1400"/>
            </a:p>
          </p:txBody>
        </p:sp>
        <p:sp>
          <p:nvSpPr>
            <p:cNvPr id="49" name="AutoShape 34"/>
            <p:cNvSpPr>
              <a:spLocks noChangeArrowheads="1"/>
            </p:cNvSpPr>
            <p:nvPr/>
          </p:nvSpPr>
          <p:spPr bwMode="auto">
            <a:xfrm>
              <a:off x="27425" y="3429"/>
              <a:ext cx="3429" cy="2286"/>
            </a:xfrm>
            <a:prstGeom prst="rightArrow">
              <a:avLst>
                <a:gd name="adj1" fmla="val 50000"/>
                <a:gd name="adj2" fmla="val 37500"/>
              </a:avLst>
            </a:prstGeom>
            <a:noFill/>
            <a:ln w="9525">
              <a:solidFill>
                <a:srgbClr val="000000"/>
              </a:solidFill>
              <a:miter lim="800000"/>
              <a:headEnd/>
              <a:tailEnd/>
            </a:ln>
          </p:spPr>
          <p:txBody>
            <a:bodyPr/>
            <a:lstStyle/>
            <a:p>
              <a:endParaRPr lang="ru-RU" sz="1400"/>
            </a:p>
          </p:txBody>
        </p:sp>
        <p:sp>
          <p:nvSpPr>
            <p:cNvPr id="50" name="AutoShape 35"/>
            <p:cNvSpPr>
              <a:spLocks noChangeArrowheads="1"/>
            </p:cNvSpPr>
            <p:nvPr/>
          </p:nvSpPr>
          <p:spPr bwMode="auto">
            <a:xfrm>
              <a:off x="27425" y="28575"/>
              <a:ext cx="3442" cy="2286"/>
            </a:xfrm>
            <a:prstGeom prst="rightArrow">
              <a:avLst>
                <a:gd name="adj1" fmla="val 50000"/>
                <a:gd name="adj2" fmla="val 37642"/>
              </a:avLst>
            </a:prstGeom>
            <a:noFill/>
            <a:ln w="9525">
              <a:solidFill>
                <a:srgbClr val="000000"/>
              </a:solidFill>
              <a:miter lim="800000"/>
              <a:headEnd/>
              <a:tailEnd/>
            </a:ln>
          </p:spPr>
          <p:txBody>
            <a:bodyPr/>
            <a:lstStyle/>
            <a:p>
              <a:endParaRPr lang="ru-RU" sz="1400"/>
            </a:p>
          </p:txBody>
        </p:sp>
        <p:sp>
          <p:nvSpPr>
            <p:cNvPr id="51" name="AutoShape 36"/>
            <p:cNvSpPr>
              <a:spLocks noChangeArrowheads="1"/>
            </p:cNvSpPr>
            <p:nvPr/>
          </p:nvSpPr>
          <p:spPr bwMode="auto">
            <a:xfrm>
              <a:off x="27425" y="20574"/>
              <a:ext cx="3461" cy="2286"/>
            </a:xfrm>
            <a:prstGeom prst="rightArrow">
              <a:avLst>
                <a:gd name="adj1" fmla="val 50000"/>
                <a:gd name="adj2" fmla="val 37850"/>
              </a:avLst>
            </a:prstGeom>
            <a:noFill/>
            <a:ln w="9525">
              <a:solidFill>
                <a:srgbClr val="000000"/>
              </a:solidFill>
              <a:miter lim="800000"/>
              <a:headEnd/>
              <a:tailEnd/>
            </a:ln>
          </p:spPr>
          <p:txBody>
            <a:bodyPr/>
            <a:lstStyle/>
            <a:p>
              <a:endParaRPr lang="ru-RU" sz="1400"/>
            </a:p>
          </p:txBody>
        </p:sp>
        <p:sp>
          <p:nvSpPr>
            <p:cNvPr id="52" name="Text Box 37"/>
            <p:cNvSpPr txBox="1">
              <a:spLocks noChangeArrowheads="1"/>
            </p:cNvSpPr>
            <p:nvPr/>
          </p:nvSpPr>
          <p:spPr bwMode="auto">
            <a:xfrm>
              <a:off x="11436" y="19431"/>
              <a:ext cx="14859" cy="4572"/>
            </a:xfrm>
            <a:prstGeom prst="rect">
              <a:avLst/>
            </a:prstGeom>
            <a:noFill/>
            <a:ln w="9525">
              <a:solidFill>
                <a:srgbClr val="000000"/>
              </a:solidFill>
              <a:miter lim="800000"/>
              <a:headEnd/>
              <a:tailEnd/>
            </a:ln>
            <a:effectLst>
              <a:outerShdw dist="107763" dir="2700000" algn="ctr" rotWithShape="0">
                <a:srgbClr val="808080">
                  <a:alpha val="50000"/>
                </a:srgbClr>
              </a:outerShdw>
            </a:effectLst>
          </p:spPr>
          <p:txBody>
            <a:bodyPr/>
            <a:lstStyle/>
            <a:p>
              <a:r>
                <a:rPr lang="uk-UA" sz="1400" b="1">
                  <a:latin typeface="Times New Roman" pitchFamily="18" charset="0"/>
                </a:rPr>
                <a:t>за сферою впливу</a:t>
              </a:r>
              <a:endParaRPr lang="ru-RU" sz="1400"/>
            </a:p>
          </p:txBody>
        </p:sp>
        <p:sp>
          <p:nvSpPr>
            <p:cNvPr id="53" name="Text Box 38"/>
            <p:cNvSpPr txBox="1">
              <a:spLocks noChangeArrowheads="1"/>
            </p:cNvSpPr>
            <p:nvPr/>
          </p:nvSpPr>
          <p:spPr bwMode="auto">
            <a:xfrm>
              <a:off x="11436" y="27432"/>
              <a:ext cx="14859" cy="4572"/>
            </a:xfrm>
            <a:prstGeom prst="rect">
              <a:avLst/>
            </a:prstGeom>
            <a:noFill/>
            <a:ln w="9525">
              <a:solidFill>
                <a:srgbClr val="000000"/>
              </a:solidFill>
              <a:miter lim="800000"/>
              <a:headEnd/>
              <a:tailEnd/>
            </a:ln>
            <a:effectLst>
              <a:outerShdw dist="107763" dir="2700000" algn="ctr" rotWithShape="0">
                <a:srgbClr val="808080">
                  <a:alpha val="50000"/>
                </a:srgbClr>
              </a:outerShdw>
            </a:effectLst>
          </p:spPr>
          <p:txBody>
            <a:bodyPr/>
            <a:lstStyle/>
            <a:p>
              <a:r>
                <a:rPr lang="uk-UA" sz="1400" b="1">
                  <a:latin typeface="Times New Roman" pitchFamily="18" charset="0"/>
                </a:rPr>
                <a:t>за механізмом впливу</a:t>
              </a:r>
              <a:endParaRPr lang="ru-RU" sz="1400"/>
            </a:p>
          </p:txBody>
        </p:sp>
        <p:sp>
          <p:nvSpPr>
            <p:cNvPr id="54" name="AutoShape 39"/>
            <p:cNvSpPr>
              <a:spLocks noChangeArrowheads="1"/>
            </p:cNvSpPr>
            <p:nvPr/>
          </p:nvSpPr>
          <p:spPr bwMode="auto">
            <a:xfrm>
              <a:off x="6858" y="11430"/>
              <a:ext cx="3429" cy="4572"/>
            </a:xfrm>
            <a:prstGeom prst="rightArrow">
              <a:avLst>
                <a:gd name="adj1" fmla="val 50000"/>
                <a:gd name="adj2" fmla="val 25000"/>
              </a:avLst>
            </a:prstGeom>
            <a:noFill/>
            <a:ln w="9525">
              <a:solidFill>
                <a:srgbClr val="000000"/>
              </a:solidFill>
              <a:miter lim="800000"/>
              <a:headEnd/>
              <a:tailEnd/>
            </a:ln>
          </p:spPr>
          <p:txBody>
            <a:bodyPr/>
            <a:lstStyle/>
            <a:p>
              <a:r>
                <a:rPr lang="ru-RU" sz="1400">
                  <a:latin typeface="Times New Roman" pitchFamily="18" charset="0"/>
                </a:rPr>
                <a:t>2</a:t>
              </a:r>
              <a:endParaRPr lang="ru-RU" sz="1400"/>
            </a:p>
          </p:txBody>
        </p:sp>
        <p:sp>
          <p:nvSpPr>
            <p:cNvPr id="55" name="AutoShape 40"/>
            <p:cNvSpPr>
              <a:spLocks noChangeArrowheads="1"/>
            </p:cNvSpPr>
            <p:nvPr/>
          </p:nvSpPr>
          <p:spPr bwMode="auto">
            <a:xfrm>
              <a:off x="6858" y="19431"/>
              <a:ext cx="3429" cy="4572"/>
            </a:xfrm>
            <a:prstGeom prst="rightArrow">
              <a:avLst>
                <a:gd name="adj1" fmla="val 50000"/>
                <a:gd name="adj2" fmla="val 25000"/>
              </a:avLst>
            </a:prstGeom>
            <a:noFill/>
            <a:ln w="9525">
              <a:solidFill>
                <a:srgbClr val="000000"/>
              </a:solidFill>
              <a:miter lim="800000"/>
              <a:headEnd/>
              <a:tailEnd/>
            </a:ln>
          </p:spPr>
          <p:txBody>
            <a:bodyPr/>
            <a:lstStyle/>
            <a:p>
              <a:r>
                <a:rPr lang="ru-RU" sz="1400">
                  <a:latin typeface="Times New Roman" pitchFamily="18" charset="0"/>
                </a:rPr>
                <a:t>3</a:t>
              </a:r>
              <a:endParaRPr lang="ru-RU" sz="1400"/>
            </a:p>
          </p:txBody>
        </p:sp>
        <p:sp>
          <p:nvSpPr>
            <p:cNvPr id="56" name="AutoShape 41"/>
            <p:cNvSpPr>
              <a:spLocks noChangeArrowheads="1"/>
            </p:cNvSpPr>
            <p:nvPr/>
          </p:nvSpPr>
          <p:spPr bwMode="auto">
            <a:xfrm>
              <a:off x="6858" y="27432"/>
              <a:ext cx="3429" cy="4572"/>
            </a:xfrm>
            <a:prstGeom prst="rightArrow">
              <a:avLst>
                <a:gd name="adj1" fmla="val 50000"/>
                <a:gd name="adj2" fmla="val 25000"/>
              </a:avLst>
            </a:prstGeom>
            <a:noFill/>
            <a:ln w="9525">
              <a:solidFill>
                <a:srgbClr val="000000"/>
              </a:solidFill>
              <a:miter lim="800000"/>
              <a:headEnd/>
              <a:tailEnd/>
            </a:ln>
          </p:spPr>
          <p:txBody>
            <a:bodyPr/>
            <a:lstStyle/>
            <a:p>
              <a:r>
                <a:rPr lang="ru-RU" sz="1400">
                  <a:latin typeface="Times New Roman" pitchFamily="18" charset="0"/>
                </a:rPr>
                <a:t>4</a:t>
              </a:r>
              <a:endParaRPr lang="ru-RU" sz="1400"/>
            </a:p>
          </p:txBody>
        </p:sp>
      </p:grpSp>
      <p:sp>
        <p:nvSpPr>
          <p:cNvPr id="46103" name="Rectangle 23"/>
          <p:cNvSpPr>
            <a:spLocks noGrp="1" noRot="1" noChangeArrowheads="1"/>
          </p:cNvSpPr>
          <p:nvPr>
            <p:ph type="title"/>
          </p:nvPr>
        </p:nvSpPr>
        <p:spPr>
          <a:xfrm>
            <a:off x="1285852" y="228600"/>
            <a:ext cx="7526360" cy="679450"/>
          </a:xfrm>
        </p:spPr>
        <p:txBody>
          <a:bodyPr/>
          <a:lstStyle/>
          <a:p>
            <a:r>
              <a:rPr lang="uk-UA" sz="2400" dirty="0"/>
              <a:t>Класифікація інструментів податкового регулювання</a:t>
            </a:r>
            <a:endParaRPr lang="ru-RU"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p:txBody>
          <a:bodyPr/>
          <a:lstStyle/>
          <a:p>
            <a:r>
              <a:rPr lang="uk-UA" sz="2400" b="1" dirty="0">
                <a:solidFill>
                  <a:schemeClr val="tx1"/>
                </a:solidFill>
                <a:effectLst/>
              </a:rPr>
              <a:t>Класифікація за призначенням (напрямом впливу)</a:t>
            </a:r>
            <a:r>
              <a:rPr lang="ru-RU" sz="2400" dirty="0">
                <a:solidFill>
                  <a:schemeClr val="tx1"/>
                </a:solidFill>
                <a:effectLst/>
              </a:rPr>
              <a:t/>
            </a:r>
            <a:br>
              <a:rPr lang="ru-RU" sz="2400" dirty="0">
                <a:solidFill>
                  <a:schemeClr val="tx1"/>
                </a:solidFill>
                <a:effectLst/>
              </a:rPr>
            </a:br>
            <a:endParaRPr lang="ru-RU" sz="2400" dirty="0">
              <a:solidFill>
                <a:schemeClr val="tx1"/>
              </a:solidFill>
              <a:effectLst/>
            </a:endParaRPr>
          </a:p>
        </p:txBody>
      </p:sp>
      <p:sp>
        <p:nvSpPr>
          <p:cNvPr id="52227" name="Rectangle 3"/>
          <p:cNvSpPr>
            <a:spLocks noGrp="1" noRot="1" noChangeArrowheads="1"/>
          </p:cNvSpPr>
          <p:nvPr>
            <p:ph type="body" idx="1"/>
          </p:nvPr>
        </p:nvSpPr>
        <p:spPr>
          <a:xfrm>
            <a:off x="628650" y="1357298"/>
            <a:ext cx="7886700" cy="4819665"/>
          </a:xfrm>
        </p:spPr>
        <p:txBody>
          <a:bodyPr/>
          <a:lstStyle/>
          <a:p>
            <a:pPr algn="just">
              <a:lnSpc>
                <a:spcPct val="80000"/>
              </a:lnSpc>
            </a:pPr>
            <a:r>
              <a:rPr lang="uk-UA" sz="1800" i="1" dirty="0"/>
              <a:t>інструменти, застосування яких зацікавлює (стимулює) платників</a:t>
            </a:r>
            <a:r>
              <a:rPr lang="uk-UA" sz="1800" dirty="0"/>
              <a:t> податків у здійсненні дій, пріоритетних, з точки зору суспільних інтересів. У загальному випадку використання таких інструментів дозволяє знизити податкове навантаження на відповідних суб'єктів оподаткування, зменшуючи тим самим непродуктивне вилучення їх фінансових ресурсів. </a:t>
            </a:r>
            <a:endParaRPr lang="uk-UA" sz="1800" i="1" dirty="0"/>
          </a:p>
          <a:p>
            <a:pPr algn="just">
              <a:lnSpc>
                <a:spcPct val="80000"/>
              </a:lnSpc>
            </a:pPr>
            <a:r>
              <a:rPr lang="uk-UA" sz="1800" i="1" dirty="0"/>
              <a:t>інструменти компенсаційного (підтримуючого) характеру</a:t>
            </a:r>
            <a:r>
              <a:rPr lang="uk-UA" sz="1800" dirty="0"/>
              <a:t>. Їх призначення - усунення або нейтралізація наслідків викривлень, пов'язаних з вадами ринкового розподілу ресурсів («фіаско» ринку), компенсація негативного впливу на платників податків зовнішніх (по відношенню до них) факторів або підтримка (шляхом повної або часткової компенсації втрат) таких їхніх дій, які відповідають загальнодержавним інтересам. </a:t>
            </a:r>
          </a:p>
          <a:p>
            <a:pPr algn="just">
              <a:lnSpc>
                <a:spcPct val="80000"/>
              </a:lnSpc>
            </a:pPr>
            <a:r>
              <a:rPr lang="uk-UA" sz="1800" i="1" dirty="0"/>
              <a:t>інструменти стримуючого (</a:t>
            </a:r>
            <a:r>
              <a:rPr lang="uk-UA" sz="1800" i="1" dirty="0" err="1"/>
              <a:t>дестимулюючого</a:t>
            </a:r>
            <a:r>
              <a:rPr lang="uk-UA" sz="1800" i="1" dirty="0"/>
              <a:t>) характеру</a:t>
            </a:r>
            <a:r>
              <a:rPr lang="uk-UA" sz="1800" dirty="0"/>
              <a:t>. Їх застосування збільшує податкове навантаження на платника податків у разі здійснення ним небажаних (з точки зору інтересів держави) дій або господарських операцій. В результаті такі дії (операції) стають порівняно менш рентабельними, тобто менш цікавими для платників податків. </a:t>
            </a:r>
            <a:endParaRPr lang="ru-RU"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a:xfrm>
            <a:off x="1214414" y="228600"/>
            <a:ext cx="7597798" cy="1039813"/>
          </a:xfrm>
        </p:spPr>
        <p:txBody>
          <a:bodyPr>
            <a:normAutofit fontScale="90000"/>
          </a:bodyPr>
          <a:lstStyle/>
          <a:p>
            <a:pPr algn="ctr"/>
            <a:r>
              <a:rPr lang="uk-UA" sz="2400" b="1" dirty="0">
                <a:solidFill>
                  <a:schemeClr val="tx1"/>
                </a:solidFill>
                <a:effectLst/>
              </a:rPr>
              <a:t>Класифікація за характером цілей соціально-економічного розвитку</a:t>
            </a:r>
            <a:r>
              <a:rPr lang="ru-RU" sz="2400" dirty="0">
                <a:solidFill>
                  <a:schemeClr val="tx1"/>
                </a:solidFill>
                <a:effectLst/>
              </a:rPr>
              <a:t/>
            </a:r>
            <a:br>
              <a:rPr lang="ru-RU" sz="2400" dirty="0">
                <a:solidFill>
                  <a:schemeClr val="tx1"/>
                </a:solidFill>
                <a:effectLst/>
              </a:rPr>
            </a:br>
            <a:endParaRPr lang="ru-RU" sz="2400" dirty="0">
              <a:solidFill>
                <a:schemeClr val="tx1"/>
              </a:solidFill>
              <a:effectLst/>
            </a:endParaRPr>
          </a:p>
        </p:txBody>
      </p:sp>
      <p:sp>
        <p:nvSpPr>
          <p:cNvPr id="51203" name="Rectangle 3"/>
          <p:cNvSpPr>
            <a:spLocks noGrp="1" noRot="1" noChangeArrowheads="1"/>
          </p:cNvSpPr>
          <p:nvPr>
            <p:ph type="body" idx="1"/>
          </p:nvPr>
        </p:nvSpPr>
        <p:spPr>
          <a:xfrm>
            <a:off x="1214414" y="1142984"/>
            <a:ext cx="7300936" cy="5033979"/>
          </a:xfrm>
        </p:spPr>
        <p:txBody>
          <a:bodyPr>
            <a:normAutofit/>
          </a:bodyPr>
          <a:lstStyle/>
          <a:p>
            <a:pPr algn="just">
              <a:lnSpc>
                <a:spcPct val="90000"/>
              </a:lnSpc>
            </a:pPr>
            <a:r>
              <a:rPr lang="uk-UA" sz="2400" dirty="0"/>
              <a:t>Якщо інструменти податкового регулювання застосовуються для досягнення основних цілей (завдань) соціально-економічного розвитку, вони повинні бути віднесені до </a:t>
            </a:r>
            <a:r>
              <a:rPr lang="uk-UA" sz="2400" i="1" dirty="0"/>
              <a:t>стратегічних інструментів</a:t>
            </a:r>
            <a:r>
              <a:rPr lang="uk-UA" sz="2400" dirty="0"/>
              <a:t>. </a:t>
            </a:r>
          </a:p>
          <a:p>
            <a:pPr algn="just">
              <a:lnSpc>
                <a:spcPct val="90000"/>
              </a:lnSpc>
            </a:pPr>
            <a:r>
              <a:rPr lang="uk-UA" sz="2400" dirty="0"/>
              <a:t>На відміну від них, </a:t>
            </a:r>
            <a:r>
              <a:rPr lang="uk-UA" sz="2400" i="1" dirty="0"/>
              <a:t>податкові інструменти оперативного (тактичного) характеру</a:t>
            </a:r>
            <a:r>
              <a:rPr lang="uk-UA" sz="2400" dirty="0"/>
              <a:t> спрямовані на створення умов для досягнення стратегічних цілей. </a:t>
            </a:r>
          </a:p>
          <a:p>
            <a:pPr algn="just">
              <a:lnSpc>
                <a:spcPct val="90000"/>
              </a:lnSpc>
              <a:buFont typeface="Wingdings" pitchFamily="2" charset="2"/>
              <a:buNone/>
            </a:pPr>
            <a:r>
              <a:rPr lang="uk-UA" sz="2400" dirty="0" smtClean="0"/>
              <a:t>	При </a:t>
            </a:r>
            <a:r>
              <a:rPr lang="uk-UA" sz="2400" dirty="0"/>
              <a:t>цьому застосування оперативних інструментів податкового регулювання в деяких випадках може мати середньо-і навіть довгостроковий характер.</a:t>
            </a:r>
            <a:r>
              <a:rPr lang="ru-RU" sz="2400" dirty="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Полотно 37"/>
          <p:cNvGrpSpPr>
            <a:grpSpLocks/>
          </p:cNvGrpSpPr>
          <p:nvPr/>
        </p:nvGrpSpPr>
        <p:grpSpPr bwMode="auto">
          <a:xfrm>
            <a:off x="1331913" y="1484313"/>
            <a:ext cx="7127875" cy="4421187"/>
            <a:chOff x="0" y="0"/>
            <a:chExt cx="60579" cy="37719"/>
          </a:xfrm>
        </p:grpSpPr>
        <p:sp>
          <p:nvSpPr>
            <p:cNvPr id="48133" name="AutoShape 5"/>
            <p:cNvSpPr>
              <a:spLocks noChangeAspect="1" noChangeArrowheads="1"/>
            </p:cNvSpPr>
            <p:nvPr/>
          </p:nvSpPr>
          <p:spPr bwMode="auto">
            <a:xfrm>
              <a:off x="0" y="0"/>
              <a:ext cx="60579" cy="37719"/>
            </a:xfrm>
            <a:prstGeom prst="rect">
              <a:avLst/>
            </a:prstGeom>
            <a:noFill/>
          </p:spPr>
          <p:txBody>
            <a:bodyPr/>
            <a:lstStyle/>
            <a:p>
              <a:endParaRPr lang="ru-RU"/>
            </a:p>
          </p:txBody>
        </p:sp>
        <p:sp>
          <p:nvSpPr>
            <p:cNvPr id="30" name="Text Box 16"/>
            <p:cNvSpPr txBox="1">
              <a:spLocks noChangeArrowheads="1"/>
            </p:cNvSpPr>
            <p:nvPr/>
          </p:nvSpPr>
          <p:spPr bwMode="auto">
            <a:xfrm>
              <a:off x="1144" y="1143"/>
              <a:ext cx="4568" cy="34290"/>
            </a:xfrm>
            <a:prstGeom prst="rect">
              <a:avLst/>
            </a:prstGeom>
            <a:noFill/>
            <a:ln w="9525">
              <a:solidFill>
                <a:srgbClr val="000000"/>
              </a:solidFill>
              <a:miter lim="800000"/>
              <a:headEnd/>
              <a:tailEnd/>
            </a:ln>
          </p:spPr>
          <p:txBody>
            <a:bodyPr vert="eaVert" lIns="54000" tIns="10800" rIns="54000" bIns="10800"/>
            <a:lstStyle/>
            <a:p>
              <a:pPr algn="ctr"/>
              <a:r>
                <a:rPr lang="ru-RU" sz="1400" b="1">
                  <a:latin typeface="Times New Roman" pitchFamily="18" charset="0"/>
                </a:rPr>
                <a:t>Інструменти податкового регулювання</a:t>
              </a:r>
              <a:endParaRPr lang="ru-RU" sz="1400"/>
            </a:p>
          </p:txBody>
        </p:sp>
        <p:sp>
          <p:nvSpPr>
            <p:cNvPr id="31" name="AutoShape 17"/>
            <p:cNvSpPr>
              <a:spLocks noChangeArrowheads="1"/>
            </p:cNvSpPr>
            <p:nvPr/>
          </p:nvSpPr>
          <p:spPr bwMode="auto">
            <a:xfrm>
              <a:off x="6857" y="2286"/>
              <a:ext cx="12570" cy="5429"/>
            </a:xfrm>
            <a:prstGeom prst="rightArrow">
              <a:avLst>
                <a:gd name="adj1" fmla="val 50000"/>
                <a:gd name="adj2" fmla="val 65076"/>
              </a:avLst>
            </a:prstGeom>
            <a:noFill/>
            <a:ln w="9525">
              <a:solidFill>
                <a:srgbClr val="000000"/>
              </a:solidFill>
              <a:miter lim="800000"/>
              <a:headEnd/>
              <a:tailEnd/>
            </a:ln>
          </p:spPr>
          <p:txBody>
            <a:bodyPr/>
            <a:lstStyle/>
            <a:p>
              <a:pPr algn="ctr"/>
              <a:r>
                <a:rPr lang="ru-RU" sz="1400" i="1">
                  <a:latin typeface="Times New Roman" pitchFamily="18" charset="0"/>
                </a:rPr>
                <a:t>системні</a:t>
              </a:r>
              <a:endParaRPr lang="ru-RU" sz="1400"/>
            </a:p>
          </p:txBody>
        </p:sp>
        <p:sp>
          <p:nvSpPr>
            <p:cNvPr id="32" name="AutoShape 18"/>
            <p:cNvSpPr>
              <a:spLocks noChangeArrowheads="1"/>
            </p:cNvSpPr>
            <p:nvPr/>
          </p:nvSpPr>
          <p:spPr bwMode="auto">
            <a:xfrm>
              <a:off x="6857" y="11430"/>
              <a:ext cx="12570" cy="5143"/>
            </a:xfrm>
            <a:prstGeom prst="rightArrow">
              <a:avLst>
                <a:gd name="adj1" fmla="val 50000"/>
                <a:gd name="adj2" fmla="val 65074"/>
              </a:avLst>
            </a:prstGeom>
            <a:noFill/>
            <a:ln w="9525">
              <a:solidFill>
                <a:srgbClr val="000000"/>
              </a:solidFill>
              <a:miter lim="800000"/>
              <a:headEnd/>
              <a:tailEnd/>
            </a:ln>
          </p:spPr>
          <p:txBody>
            <a:bodyPr/>
            <a:lstStyle/>
            <a:p>
              <a:pPr algn="ctr"/>
              <a:r>
                <a:rPr lang="ru-RU" sz="1400" i="1">
                  <a:latin typeface="Times New Roman" pitchFamily="18" charset="0"/>
                </a:rPr>
                <a:t>комплексні</a:t>
              </a:r>
              <a:endParaRPr lang="ru-RU" sz="1400"/>
            </a:p>
          </p:txBody>
        </p:sp>
        <p:sp>
          <p:nvSpPr>
            <p:cNvPr id="33" name="AutoShape 19"/>
            <p:cNvSpPr>
              <a:spLocks noChangeArrowheads="1"/>
            </p:cNvSpPr>
            <p:nvPr/>
          </p:nvSpPr>
          <p:spPr bwMode="auto">
            <a:xfrm>
              <a:off x="6857" y="25146"/>
              <a:ext cx="12570" cy="8001"/>
            </a:xfrm>
            <a:prstGeom prst="rightArrow">
              <a:avLst>
                <a:gd name="adj1" fmla="val 50000"/>
                <a:gd name="adj2" fmla="val 39524"/>
              </a:avLst>
            </a:prstGeom>
            <a:noFill/>
            <a:ln w="9525">
              <a:solidFill>
                <a:srgbClr val="000000"/>
              </a:solidFill>
              <a:miter lim="800000"/>
              <a:headEnd/>
              <a:tailEnd/>
            </a:ln>
          </p:spPr>
          <p:txBody>
            <a:bodyPr/>
            <a:lstStyle/>
            <a:p>
              <a:pPr algn="ctr"/>
              <a:r>
                <a:rPr lang="uk-UA" sz="1400" i="1">
                  <a:latin typeface="Times New Roman" pitchFamily="18" charset="0"/>
                </a:rPr>
                <a:t>елементні </a:t>
              </a:r>
            </a:p>
            <a:p>
              <a:pPr algn="ctr"/>
              <a:r>
                <a:rPr lang="uk-UA" sz="1400" i="1">
                  <a:latin typeface="Times New Roman" pitchFamily="18" charset="0"/>
                </a:rPr>
                <a:t>(локальні)</a:t>
              </a:r>
              <a:endParaRPr lang="ru-RU" sz="1400"/>
            </a:p>
          </p:txBody>
        </p:sp>
        <p:sp>
          <p:nvSpPr>
            <p:cNvPr id="34" name="Text Box 20"/>
            <p:cNvSpPr txBox="1">
              <a:spLocks noChangeArrowheads="1"/>
            </p:cNvSpPr>
            <p:nvPr/>
          </p:nvSpPr>
          <p:spPr bwMode="auto">
            <a:xfrm>
              <a:off x="20571" y="1143"/>
              <a:ext cx="38872" cy="6858"/>
            </a:xfrm>
            <a:prstGeom prst="rect">
              <a:avLst/>
            </a:prstGeom>
            <a:noFill/>
            <a:ln w="9525">
              <a:solidFill>
                <a:srgbClr val="000000"/>
              </a:solidFill>
              <a:miter lim="800000"/>
              <a:headEnd/>
              <a:tailEnd/>
            </a:ln>
            <a:effectLst>
              <a:outerShdw dist="107763" dir="2700000" algn="ctr" rotWithShape="0">
                <a:srgbClr val="808080">
                  <a:alpha val="50000"/>
                </a:srgbClr>
              </a:outerShdw>
            </a:effectLst>
          </p:spPr>
          <p:txBody>
            <a:bodyPr/>
            <a:lstStyle/>
            <a:p>
              <a:pPr lvl="1">
                <a:buFont typeface="Symbol" pitchFamily="18" charset="2"/>
                <a:buChar char="·"/>
              </a:pPr>
              <a:r>
                <a:rPr lang="uk-UA" sz="1400" b="1">
                  <a:latin typeface="Times New Roman" pitchFamily="18" charset="0"/>
                </a:rPr>
                <a:t>загальний рівень оподаткування</a:t>
              </a:r>
            </a:p>
            <a:p>
              <a:pPr>
                <a:buFont typeface="Symbol" pitchFamily="18" charset="2"/>
                <a:buChar char="·"/>
              </a:pPr>
              <a:r>
                <a:rPr lang="uk-UA" sz="1400" b="1">
                  <a:latin typeface="Times New Roman" pitchFamily="18" charset="0"/>
                </a:rPr>
                <a:t>структура податкової системи</a:t>
              </a:r>
            </a:p>
            <a:p>
              <a:pPr lvl="1">
                <a:buFont typeface="Symbol" pitchFamily="18" charset="2"/>
                <a:buChar char="·"/>
              </a:pPr>
              <a:r>
                <a:rPr lang="uk-UA" sz="1400" b="1">
                  <a:latin typeface="Times New Roman" pitchFamily="18" charset="0"/>
                </a:rPr>
                <a:t>альтернативні системи оподаткування</a:t>
              </a:r>
              <a:endParaRPr lang="ru-RU" sz="1400"/>
            </a:p>
          </p:txBody>
        </p:sp>
        <p:sp>
          <p:nvSpPr>
            <p:cNvPr id="35" name="Text Box 21"/>
            <p:cNvSpPr txBox="1">
              <a:spLocks noChangeArrowheads="1"/>
            </p:cNvSpPr>
            <p:nvPr/>
          </p:nvSpPr>
          <p:spPr bwMode="auto">
            <a:xfrm>
              <a:off x="20571" y="10287"/>
              <a:ext cx="38872" cy="9334"/>
            </a:xfrm>
            <a:prstGeom prst="rect">
              <a:avLst/>
            </a:prstGeom>
            <a:noFill/>
            <a:ln w="9525">
              <a:solidFill>
                <a:srgbClr val="000000"/>
              </a:solidFill>
              <a:miter lim="800000"/>
              <a:headEnd/>
              <a:tailEnd/>
            </a:ln>
            <a:effectLst>
              <a:outerShdw dist="107763" dir="2700000" algn="ctr" rotWithShape="0">
                <a:srgbClr val="808080">
                  <a:alpha val="50000"/>
                </a:srgbClr>
              </a:outerShdw>
            </a:effectLst>
          </p:spPr>
          <p:txBody>
            <a:bodyPr/>
            <a:lstStyle/>
            <a:p>
              <a:pPr lvl="1">
                <a:buFont typeface="Symbol" pitchFamily="18" charset="2"/>
                <a:buChar char="·"/>
              </a:pPr>
              <a:r>
                <a:rPr lang="uk-UA" sz="1400" b="1">
                  <a:latin typeface="Times New Roman" pitchFamily="18" charset="0"/>
                </a:rPr>
                <a:t>спеціальні режимиоподаткування які вводятьсяза територіальною ознакою</a:t>
              </a:r>
            </a:p>
            <a:p>
              <a:pPr>
                <a:buFont typeface="Symbol" pitchFamily="18" charset="2"/>
                <a:buChar char="·"/>
              </a:pPr>
              <a:r>
                <a:rPr lang="uk-UA" sz="1400" b="1">
                  <a:latin typeface="Times New Roman" pitchFamily="18" charset="0"/>
                </a:rPr>
                <a:t>спеціальні режими оподаткування, які вводятьсяза галузевою ознакою</a:t>
              </a:r>
              <a:endParaRPr lang="ru-RU" sz="1400"/>
            </a:p>
          </p:txBody>
        </p:sp>
        <p:sp>
          <p:nvSpPr>
            <p:cNvPr id="36" name="Text Box 22"/>
            <p:cNvSpPr txBox="1">
              <a:spLocks noChangeArrowheads="1"/>
            </p:cNvSpPr>
            <p:nvPr/>
          </p:nvSpPr>
          <p:spPr bwMode="auto">
            <a:xfrm>
              <a:off x="20571" y="20573"/>
              <a:ext cx="38872" cy="16860"/>
            </a:xfrm>
            <a:prstGeom prst="rect">
              <a:avLst/>
            </a:prstGeom>
            <a:noFill/>
            <a:ln w="9525">
              <a:solidFill>
                <a:srgbClr val="000000"/>
              </a:solidFill>
              <a:miter lim="800000"/>
              <a:headEnd/>
              <a:tailEnd/>
            </a:ln>
            <a:effectLst>
              <a:outerShdw dist="107763" dir="2700000" algn="ctr" rotWithShape="0">
                <a:srgbClr val="808080">
                  <a:alpha val="50000"/>
                </a:srgbClr>
              </a:outerShdw>
            </a:effectLst>
          </p:spPr>
          <p:txBody>
            <a:bodyPr/>
            <a:lstStyle/>
            <a:p>
              <a:pPr lvl="1">
                <a:buFont typeface="Symbol" pitchFamily="18" charset="2"/>
                <a:buChar char="·"/>
              </a:pPr>
              <a:r>
                <a:rPr lang="uk-UA" sz="1400" b="1" dirty="0">
                  <a:latin typeface="Times New Roman" pitchFamily="18" charset="0"/>
                </a:rPr>
                <a:t>інструменти, </a:t>
              </a:r>
              <a:r>
                <a:rPr lang="uk-UA" sz="1400" b="1" dirty="0" err="1">
                  <a:latin typeface="Times New Roman" pitchFamily="18" charset="0"/>
                </a:rPr>
                <a:t>пов’язаніз</a:t>
              </a:r>
              <a:r>
                <a:rPr lang="uk-UA" sz="1400" b="1" dirty="0">
                  <a:latin typeface="Times New Roman" pitchFamily="18" charset="0"/>
                </a:rPr>
                <a:t> об’єктом та предметом оподаткування</a:t>
              </a:r>
            </a:p>
            <a:p>
              <a:pPr>
                <a:buFont typeface="Symbol" pitchFamily="18" charset="2"/>
                <a:buChar char="·"/>
              </a:pPr>
              <a:r>
                <a:rPr lang="uk-UA" sz="1400" b="1" dirty="0">
                  <a:latin typeface="Times New Roman" pitchFamily="18" charset="0"/>
                </a:rPr>
                <a:t>визначення </a:t>
              </a:r>
              <a:r>
                <a:rPr lang="uk-UA" sz="1400" b="1" dirty="0" err="1">
                  <a:latin typeface="Times New Roman" pitchFamily="18" charset="0"/>
                </a:rPr>
                <a:t>складуплатників</a:t>
              </a:r>
              <a:r>
                <a:rPr lang="uk-UA" sz="1400" b="1" dirty="0">
                  <a:latin typeface="Times New Roman" pitchFamily="18" charset="0"/>
                </a:rPr>
                <a:t> податків</a:t>
              </a:r>
            </a:p>
            <a:p>
              <a:pPr>
                <a:buFont typeface="Symbol" pitchFamily="18" charset="2"/>
                <a:buChar char="·"/>
              </a:pPr>
              <a:r>
                <a:rPr lang="uk-UA" sz="1400" b="1" dirty="0" err="1">
                  <a:latin typeface="Times New Roman" pitchFamily="18" charset="0"/>
                </a:rPr>
                <a:t>принципивстановлення</a:t>
              </a:r>
              <a:r>
                <a:rPr lang="uk-UA" sz="1400" b="1" dirty="0">
                  <a:latin typeface="Times New Roman" pitchFamily="18" charset="0"/>
                </a:rPr>
                <a:t> й </a:t>
              </a:r>
              <a:r>
                <a:rPr lang="uk-UA" sz="1400" b="1" dirty="0" err="1">
                  <a:latin typeface="Times New Roman" pitchFamily="18" charset="0"/>
                </a:rPr>
                <a:t>розміриподаткових</a:t>
              </a:r>
              <a:r>
                <a:rPr lang="uk-UA" sz="1400" b="1" dirty="0">
                  <a:latin typeface="Times New Roman" pitchFamily="18" charset="0"/>
                </a:rPr>
                <a:t> ставок</a:t>
              </a:r>
            </a:p>
            <a:p>
              <a:pPr>
                <a:buFont typeface="Symbol" pitchFamily="18" charset="2"/>
                <a:buChar char="·"/>
              </a:pPr>
              <a:r>
                <a:rPr lang="uk-UA" sz="1400" b="1" dirty="0">
                  <a:latin typeface="Times New Roman" pitchFamily="18" charset="0"/>
                </a:rPr>
                <a:t>інструменти, </a:t>
              </a:r>
              <a:r>
                <a:rPr lang="uk-UA" sz="1400" b="1" dirty="0" err="1">
                  <a:latin typeface="Times New Roman" pitchFamily="18" charset="0"/>
                </a:rPr>
                <a:t>пов’язаніз</a:t>
              </a:r>
              <a:r>
                <a:rPr lang="uk-UA" sz="1400" b="1" dirty="0">
                  <a:latin typeface="Times New Roman" pitchFamily="18" charset="0"/>
                </a:rPr>
                <a:t> порядком </a:t>
              </a:r>
              <a:r>
                <a:rPr lang="uk-UA" sz="1400" b="1" dirty="0" err="1">
                  <a:latin typeface="Times New Roman" pitchFamily="18" charset="0"/>
                </a:rPr>
                <a:t>обчисленняподаткових</a:t>
              </a:r>
              <a:r>
                <a:rPr lang="uk-UA" sz="1400" b="1" dirty="0">
                  <a:latin typeface="Times New Roman" pitchFamily="18" charset="0"/>
                </a:rPr>
                <a:t> зобов’язань</a:t>
              </a:r>
            </a:p>
            <a:p>
              <a:pPr>
                <a:buFont typeface="Symbol" pitchFamily="18" charset="2"/>
                <a:buChar char="·"/>
              </a:pPr>
              <a:r>
                <a:rPr lang="uk-UA" sz="1400" b="1" dirty="0">
                  <a:latin typeface="Times New Roman" pitchFamily="18" charset="0"/>
                </a:rPr>
                <a:t>податкові пільги</a:t>
              </a:r>
              <a:endParaRPr lang="ru-RU" sz="1400" dirty="0"/>
            </a:p>
          </p:txBody>
        </p:sp>
      </p:grpSp>
      <p:sp>
        <p:nvSpPr>
          <p:cNvPr id="48141" name="Rectangle 13"/>
          <p:cNvSpPr>
            <a:spLocks noGrp="1" noRot="1" noChangeArrowheads="1"/>
          </p:cNvSpPr>
          <p:nvPr>
            <p:ph type="title"/>
          </p:nvPr>
        </p:nvSpPr>
        <p:spPr>
          <a:xfrm>
            <a:off x="1285851" y="228600"/>
            <a:ext cx="7526361" cy="752475"/>
          </a:xfrm>
        </p:spPr>
        <p:txBody>
          <a:bodyPr/>
          <a:lstStyle/>
          <a:p>
            <a:pPr algn="ctr"/>
            <a:r>
              <a:rPr lang="uk-UA" sz="2400" dirty="0"/>
              <a:t>Класифікація інструментів податкового регулювання за ознакою </a:t>
            </a:r>
            <a:r>
              <a:rPr lang="uk-UA" sz="2400" i="1" dirty="0"/>
              <a:t>«механізм впливу»</a:t>
            </a:r>
            <a:r>
              <a:rPr lang="ru-RU" sz="2400" dirty="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a:xfrm>
            <a:off x="1142975" y="228600"/>
            <a:ext cx="7669237" cy="1112838"/>
          </a:xfrm>
        </p:spPr>
        <p:txBody>
          <a:bodyPr/>
          <a:lstStyle/>
          <a:p>
            <a:r>
              <a:rPr lang="uk-UA" sz="2400" dirty="0">
                <a:solidFill>
                  <a:srgbClr val="F30314"/>
                </a:solidFill>
              </a:rPr>
              <a:t>Недоліки застосування податкових пільг як інструменту державного податкового регулювання</a:t>
            </a:r>
            <a:r>
              <a:rPr lang="uk-UA" sz="2400" dirty="0">
                <a:solidFill>
                  <a:srgbClr val="FBCFBB"/>
                </a:solidFill>
              </a:rPr>
              <a:t> </a:t>
            </a:r>
            <a:endParaRPr lang="ru-RU" sz="2400" dirty="0">
              <a:solidFill>
                <a:srgbClr val="FBCFBB"/>
              </a:solidFill>
            </a:endParaRPr>
          </a:p>
        </p:txBody>
      </p:sp>
      <p:sp>
        <p:nvSpPr>
          <p:cNvPr id="50179" name="Rectangle 3"/>
          <p:cNvSpPr>
            <a:spLocks noGrp="1" noRot="1" noChangeArrowheads="1"/>
          </p:cNvSpPr>
          <p:nvPr>
            <p:ph type="body" idx="1"/>
          </p:nvPr>
        </p:nvSpPr>
        <p:spPr>
          <a:xfrm>
            <a:off x="1071537" y="1484313"/>
            <a:ext cx="7770837" cy="4968875"/>
          </a:xfrm>
        </p:spPr>
        <p:txBody>
          <a:bodyPr/>
          <a:lstStyle/>
          <a:p>
            <a:pPr>
              <a:lnSpc>
                <a:spcPct val="80000"/>
              </a:lnSpc>
              <a:buFont typeface="Wingdings" pitchFamily="2" charset="2"/>
              <a:buNone/>
            </a:pPr>
            <a:endParaRPr lang="uk-UA" sz="2000" dirty="0"/>
          </a:p>
          <a:p>
            <a:pPr algn="just">
              <a:lnSpc>
                <a:spcPct val="80000"/>
              </a:lnSpc>
            </a:pPr>
            <a:r>
              <a:rPr lang="uk-UA" sz="2000" dirty="0"/>
              <a:t>Використання податкових пільг входить у конфлікт з принципом обов'язковості оподаткування. Необґрунтоване розширення податкових пільг серйозно звужує податкову базу і несправедливо перекладає податковий тягар на більш ефективні підприємства, які не користуються податковими пільгами;</a:t>
            </a:r>
          </a:p>
          <a:p>
            <a:pPr algn="just">
              <a:lnSpc>
                <a:spcPct val="80000"/>
              </a:lnSpc>
            </a:pPr>
            <a:r>
              <a:rPr lang="uk-UA" sz="2000" dirty="0"/>
              <a:t>Надання податкових пільг призводить до нерівності платників з точки зору їх конкурентних позицій. Справа в тому, що наявність у платника податкових пільг, якими не можуть скористатися конкуренти, є конкурентною перевагою, що зароблено не самим платником, а надане йому державою. Таким чином держава втручається в конкурентну боротьбу, порушуючи ринкову рівновагу, що дестабілізує ситуацію на ринку; </a:t>
            </a:r>
          </a:p>
          <a:p>
            <a:pPr algn="just">
              <a:lnSpc>
                <a:spcPct val="80000"/>
              </a:lnSpc>
            </a:pPr>
            <a:r>
              <a:rPr lang="uk-UA" sz="2000" dirty="0"/>
              <a:t>Податкові пільги є найбільш нестабільним елементом податкової системи, вони постійно змінюються і переглядаються, в результаті структура податкової системи може бути перекручена, а планування і прогнозування податкових надходжень для держави і податкових платежів для платників, істотно ускладнюються.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7984" y="548680"/>
            <a:ext cx="3384376" cy="1325563"/>
          </a:xfrm>
        </p:spPr>
        <p:txBody>
          <a:bodyPr/>
          <a:lstStyle/>
          <a:p>
            <a:pPr algn="ctr"/>
            <a:r>
              <a:rPr lang="uk-UA" b="1" dirty="0" smtClean="0">
                <a:solidFill>
                  <a:schemeClr val="accent1">
                    <a:lumMod val="50000"/>
                  </a:schemeClr>
                </a:solidFill>
                <a:latin typeface="Times New Roman" pitchFamily="18" charset="0"/>
                <a:cs typeface="Times New Roman" pitchFamily="18" charset="0"/>
              </a:rPr>
              <a:t>План лекції:</a:t>
            </a:r>
            <a:endParaRPr lang="ru-RU" b="1" dirty="0">
              <a:solidFill>
                <a:schemeClr val="accent1">
                  <a:lumMod val="50000"/>
                </a:schemeClr>
              </a:solidFill>
              <a:latin typeface="Times New Roman" pitchFamily="18" charset="0"/>
              <a:cs typeface="Times New Roman" pitchFamily="18" charset="0"/>
            </a:endParaRPr>
          </a:p>
        </p:txBody>
      </p:sp>
      <p:sp>
        <p:nvSpPr>
          <p:cNvPr id="4" name="Прямоугольник 3"/>
          <p:cNvSpPr/>
          <p:nvPr/>
        </p:nvSpPr>
        <p:spPr>
          <a:xfrm>
            <a:off x="1403648" y="1700808"/>
            <a:ext cx="7560840" cy="1077218"/>
          </a:xfrm>
          <a:prstGeom prst="rect">
            <a:avLst/>
          </a:prstGeom>
        </p:spPr>
        <p:txBody>
          <a:bodyPr wrap="square">
            <a:spAutoFit/>
          </a:bodyPr>
          <a:lstStyle/>
          <a:p>
            <a:r>
              <a:rPr lang="uk-UA" sz="3200" b="1" dirty="0" smtClean="0"/>
              <a:t> </a:t>
            </a:r>
            <a:endParaRPr lang="ru-RU" sz="2400" dirty="0" smtClean="0"/>
          </a:p>
          <a:p>
            <a:pPr indent="360363" algn="just"/>
            <a:endParaRPr lang="ru-RU" sz="3200" dirty="0">
              <a:latin typeface="Times New Roman" pitchFamily="18" charset="0"/>
              <a:cs typeface="Times New Roman" pitchFamily="18" charset="0"/>
            </a:endParaRPr>
          </a:p>
        </p:txBody>
      </p:sp>
      <p:sp>
        <p:nvSpPr>
          <p:cNvPr id="5" name="Прямоугольник 4"/>
          <p:cNvSpPr/>
          <p:nvPr/>
        </p:nvSpPr>
        <p:spPr>
          <a:xfrm>
            <a:off x="1000100" y="1785926"/>
            <a:ext cx="7572428" cy="1015663"/>
          </a:xfrm>
          <a:prstGeom prst="rect">
            <a:avLst/>
          </a:prstGeom>
        </p:spPr>
        <p:txBody>
          <a:bodyPr wrap="square">
            <a:spAutoFit/>
          </a:bodyPr>
          <a:lstStyle/>
          <a:p>
            <a:pPr marL="457200" indent="-457200" algn="just">
              <a:buAutoNum type="arabicPeriod"/>
            </a:pPr>
            <a:r>
              <a:rPr lang="ru-RU" sz="2000" dirty="0" err="1" smtClean="0"/>
              <a:t>Фінансова</a:t>
            </a:r>
            <a:r>
              <a:rPr lang="ru-RU" sz="2000" dirty="0" smtClean="0"/>
              <a:t> </a:t>
            </a:r>
            <a:r>
              <a:rPr lang="ru-RU" sz="2000" dirty="0" err="1" smtClean="0"/>
              <a:t>політика</a:t>
            </a:r>
            <a:r>
              <a:rPr lang="ru-RU" sz="2000" dirty="0" smtClean="0"/>
              <a:t>, </a:t>
            </a:r>
            <a:r>
              <a:rPr lang="ru-RU" sz="2000" dirty="0" err="1" smtClean="0"/>
              <a:t>її</a:t>
            </a:r>
            <a:r>
              <a:rPr lang="ru-RU" sz="2000" dirty="0" smtClean="0"/>
              <a:t> </a:t>
            </a:r>
            <a:r>
              <a:rPr lang="ru-RU" sz="2000" dirty="0" err="1" smtClean="0"/>
              <a:t>сутність</a:t>
            </a:r>
            <a:r>
              <a:rPr lang="ru-RU" sz="2000" dirty="0" smtClean="0"/>
              <a:t>, </a:t>
            </a:r>
            <a:r>
              <a:rPr lang="ru-RU" sz="2000" dirty="0" err="1" smtClean="0"/>
              <a:t>види</a:t>
            </a:r>
            <a:r>
              <a:rPr lang="ru-RU" sz="2000" dirty="0" smtClean="0"/>
              <a:t> </a:t>
            </a:r>
            <a:r>
              <a:rPr lang="ru-RU" sz="2000" dirty="0" err="1" smtClean="0"/>
              <a:t>і</a:t>
            </a:r>
            <a:r>
              <a:rPr lang="ru-RU" sz="2000" dirty="0" smtClean="0"/>
              <a:t> </a:t>
            </a:r>
            <a:r>
              <a:rPr lang="ru-RU" sz="2000" dirty="0" err="1" smtClean="0"/>
              <a:t>значення</a:t>
            </a:r>
            <a:endParaRPr lang="ru-RU" sz="2000" dirty="0" smtClean="0"/>
          </a:p>
          <a:p>
            <a:pPr marL="457200" indent="-457200" algn="just">
              <a:buAutoNum type="arabicPeriod"/>
            </a:pPr>
            <a:r>
              <a:rPr lang="ru-RU" sz="2000" dirty="0" smtClean="0"/>
              <a:t>Характеристика </a:t>
            </a:r>
            <a:r>
              <a:rPr lang="ru-RU" sz="2000" dirty="0" err="1" smtClean="0"/>
              <a:t>видів</a:t>
            </a:r>
            <a:r>
              <a:rPr lang="ru-RU" sz="2000" dirty="0" smtClean="0"/>
              <a:t> </a:t>
            </a:r>
            <a:r>
              <a:rPr lang="ru-RU" sz="2000" dirty="0" err="1" smtClean="0"/>
              <a:t>фінансової</a:t>
            </a:r>
            <a:r>
              <a:rPr lang="ru-RU" sz="2000" dirty="0" smtClean="0"/>
              <a:t> </a:t>
            </a:r>
            <a:r>
              <a:rPr lang="ru-RU" sz="2000" dirty="0" err="1" smtClean="0"/>
              <a:t>політики</a:t>
            </a:r>
            <a:endParaRPr lang="ru-RU" sz="2000" dirty="0" smtClean="0"/>
          </a:p>
          <a:p>
            <a:pPr marL="457200" indent="-457200" algn="just">
              <a:buAutoNum type="arabicPeriod"/>
            </a:pPr>
            <a:r>
              <a:rPr lang="ru-RU" sz="2000" dirty="0" err="1" smtClean="0"/>
              <a:t>Поняття</a:t>
            </a:r>
            <a:r>
              <a:rPr lang="ru-RU" sz="2000" dirty="0" smtClean="0"/>
              <a:t> </a:t>
            </a:r>
            <a:r>
              <a:rPr lang="ru-RU" sz="2000" dirty="0" smtClean="0"/>
              <a:t>та система </a:t>
            </a:r>
            <a:r>
              <a:rPr lang="ru-RU" sz="2000" dirty="0" err="1" smtClean="0"/>
              <a:t>фінансового</a:t>
            </a:r>
            <a:r>
              <a:rPr lang="ru-RU" sz="2000" dirty="0" smtClean="0"/>
              <a:t> права</a:t>
            </a:r>
            <a:endParaRPr lang="ru-RU"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57224" y="1214422"/>
            <a:ext cx="7658126" cy="4962541"/>
          </a:xfrm>
        </p:spPr>
        <p:txBody>
          <a:bodyPr>
            <a:normAutofit fontScale="92500" lnSpcReduction="20000"/>
          </a:bodyPr>
          <a:lstStyle/>
          <a:p>
            <a:pPr algn="just">
              <a:lnSpc>
                <a:spcPct val="110000"/>
              </a:lnSpc>
              <a:spcBef>
                <a:spcPts val="0"/>
              </a:spcBef>
              <a:buNone/>
            </a:pPr>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Податкова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політика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з</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запровадженням</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військового</a:t>
            </a:r>
            <a:r>
              <a:rPr lang="ru-RU" b="1" dirty="0" smtClean="0">
                <a:latin typeface="Times New Roman" pitchFamily="18" charset="0"/>
                <a:cs typeface="Times New Roman" pitchFamily="18" charset="0"/>
              </a:rPr>
              <a:t> стану </a:t>
            </a:r>
            <a:r>
              <a:rPr lang="ru-RU" dirty="0" smtClean="0">
                <a:latin typeface="Times New Roman" pitchFamily="18" charset="0"/>
                <a:cs typeface="Times New Roman" pitchFamily="18" charset="0"/>
              </a:rPr>
              <a:t>в </a:t>
            </a:r>
            <a:r>
              <a:rPr lang="ru-RU" dirty="0" err="1" smtClean="0">
                <a:latin typeface="Times New Roman" pitchFamily="18" charset="0"/>
                <a:cs typeface="Times New Roman" pitchFamily="18" charset="0"/>
              </a:rPr>
              <a:t>Україні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спрямована</a:t>
            </a:r>
            <a:r>
              <a:rPr lang="ru-RU" dirty="0" smtClean="0">
                <a:latin typeface="Times New Roman" pitchFamily="18" charset="0"/>
                <a:cs typeface="Times New Roman" pitchFamily="18" charset="0"/>
              </a:rPr>
              <a:t> на </a:t>
            </a:r>
            <a:r>
              <a:rPr lang="ru-RU" dirty="0" err="1" smtClean="0">
                <a:latin typeface="Times New Roman" pitchFamily="18" charset="0"/>
                <a:cs typeface="Times New Roman" pitchFamily="18" charset="0"/>
              </a:rPr>
              <a:t>забезпечення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стабільного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надходження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податків</a:t>
            </a:r>
            <a:r>
              <a:rPr lang="ru-RU" dirty="0" smtClean="0">
                <a:latin typeface="Times New Roman" pitchFamily="18" charset="0"/>
                <a:cs typeface="Times New Roman" pitchFamily="18" charset="0"/>
              </a:rPr>
              <a:t> до </a:t>
            </a:r>
            <a:r>
              <a:rPr lang="ru-RU" dirty="0" err="1" smtClean="0">
                <a:latin typeface="Times New Roman" pitchFamily="18" charset="0"/>
                <a:cs typeface="Times New Roman" pitchFamily="18" charset="0"/>
              </a:rPr>
              <a:t>центральних</a:t>
            </a:r>
            <a:r>
              <a:rPr lang="ru-RU" dirty="0" smtClean="0">
                <a:latin typeface="Times New Roman" pitchFamily="18" charset="0"/>
                <a:cs typeface="Times New Roman" pitchFamily="18" charset="0"/>
              </a:rPr>
              <a:t> та </a:t>
            </a:r>
            <a:r>
              <a:rPr lang="ru-RU" dirty="0" err="1" smtClean="0">
                <a:latin typeface="Times New Roman" pitchFamily="18" charset="0"/>
                <a:cs typeface="Times New Roman" pitchFamily="18" charset="0"/>
              </a:rPr>
              <a:t>місцевих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органів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влади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 метою </a:t>
            </a:r>
            <a:r>
              <a:rPr lang="ru-RU" dirty="0" err="1" smtClean="0">
                <a:latin typeface="Times New Roman" pitchFamily="18" charset="0"/>
                <a:cs typeface="Times New Roman" pitchFamily="18" charset="0"/>
              </a:rPr>
              <a:t>забезпечення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стабільного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функціонування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держави</a:t>
            </a:r>
            <a:r>
              <a:rPr lang="ru-RU" dirty="0" smtClean="0">
                <a:latin typeface="Times New Roman" pitchFamily="18" charset="0"/>
                <a:cs typeface="Times New Roman" pitchFamily="18" charset="0"/>
              </a:rPr>
              <a:t> в </a:t>
            </a:r>
            <a:r>
              <a:rPr lang="ru-RU" dirty="0" err="1" smtClean="0">
                <a:latin typeface="Times New Roman" pitchFamily="18" charset="0"/>
                <a:cs typeface="Times New Roman" pitchFamily="18" charset="0"/>
              </a:rPr>
              <a:t>умовах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війни</a:t>
            </a:r>
            <a:r>
              <a:rPr lang="ru-RU"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lgn="just">
              <a:lnSpc>
                <a:spcPct val="110000"/>
              </a:lnSpc>
              <a:spcBef>
                <a:spcPts val="0"/>
              </a:spcBef>
              <a:buNone/>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Наразі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було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прийнято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декілька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Законів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України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що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направлені</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на </a:t>
            </a:r>
            <a:r>
              <a:rPr lang="ru-RU" dirty="0" err="1" smtClean="0">
                <a:latin typeface="Times New Roman" pitchFamily="18" charset="0"/>
                <a:cs typeface="Times New Roman" pitchFamily="18" charset="0"/>
              </a:rPr>
              <a:t>зменшення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рівня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податкового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навантаження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фізичних</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та </a:t>
            </a:r>
            <a:r>
              <a:rPr lang="ru-RU" dirty="0" err="1" smtClean="0">
                <a:latin typeface="Times New Roman" pitchFamily="18" charset="0"/>
                <a:cs typeface="Times New Roman" pitchFamily="18" charset="0"/>
              </a:rPr>
              <a:t>юридичних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осіб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 метою </a:t>
            </a:r>
            <a:r>
              <a:rPr lang="ru-RU" dirty="0" err="1" smtClean="0">
                <a:latin typeface="Times New Roman" pitchFamily="18" charset="0"/>
                <a:cs typeface="Times New Roman" pitchFamily="18" charset="0"/>
              </a:rPr>
              <a:t>швидкої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адаптації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країни</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до </a:t>
            </a:r>
            <a:r>
              <a:rPr lang="ru-RU" dirty="0" err="1" smtClean="0">
                <a:latin typeface="Times New Roman" pitchFamily="18" charset="0"/>
                <a:cs typeface="Times New Roman" pitchFamily="18" charset="0"/>
              </a:rPr>
              <a:t>сучасних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реалій</a:t>
            </a:r>
            <a:r>
              <a:rPr lang="ru-RU" dirty="0" smtClean="0">
                <a:latin typeface="Times New Roman" pitchFamily="18" charset="0"/>
                <a:cs typeface="Times New Roman" pitchFamily="18" charset="0"/>
              </a:rPr>
              <a:t>, а </a:t>
            </a:r>
            <a:r>
              <a:rPr lang="ru-RU" dirty="0" err="1" smtClean="0">
                <a:latin typeface="Times New Roman" pitchFamily="18" charset="0"/>
                <a:cs typeface="Times New Roman" pitchFamily="18" charset="0"/>
              </a:rPr>
              <a:t>також</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 метою </a:t>
            </a:r>
            <a:r>
              <a:rPr lang="ru-RU" dirty="0" err="1" smtClean="0">
                <a:latin typeface="Times New Roman" pitchFamily="18" charset="0"/>
                <a:cs typeface="Times New Roman" pitchFamily="18" charset="0"/>
              </a:rPr>
              <a:t>створення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необхідних</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умов для </a:t>
            </a:r>
            <a:r>
              <a:rPr lang="ru-RU" dirty="0" err="1" smtClean="0">
                <a:latin typeface="Times New Roman" pitchFamily="18" charset="0"/>
                <a:cs typeface="Times New Roman" pitchFamily="18" charset="0"/>
              </a:rPr>
              <a:t>більш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швидкого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відновлення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економіки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країни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після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війни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57224" y="857232"/>
            <a:ext cx="7658126" cy="5319731"/>
          </a:xfrm>
        </p:spPr>
        <p:txBody>
          <a:bodyPr>
            <a:normAutofit lnSpcReduction="10000"/>
          </a:bodyPr>
          <a:lstStyle/>
          <a:p>
            <a:pPr algn="just">
              <a:buNone/>
            </a:pPr>
            <a:r>
              <a:rPr lang="ru-RU" dirty="0" smtClean="0">
                <a:latin typeface="Times New Roman" pitchFamily="18" charset="0"/>
                <a:cs typeface="Times New Roman" pitchFamily="18" charset="0"/>
              </a:rPr>
              <a:t>3. </a:t>
            </a:r>
            <a:r>
              <a:rPr lang="ru-RU" b="1" dirty="0" err="1" smtClean="0">
                <a:latin typeface="Times New Roman" pitchFamily="18" charset="0"/>
                <a:cs typeface="Times New Roman" pitchFamily="18" charset="0"/>
              </a:rPr>
              <a:t>Грошово-кредитна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політика</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комплекс </a:t>
            </a:r>
            <a:r>
              <a:rPr lang="ru-RU" dirty="0" err="1" smtClean="0">
                <a:latin typeface="Times New Roman" pitchFamily="18" charset="0"/>
                <a:cs typeface="Times New Roman" pitchFamily="18" charset="0"/>
              </a:rPr>
              <a:t>дій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заходів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держави</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у </a:t>
            </a:r>
            <a:r>
              <a:rPr lang="ru-RU" dirty="0" err="1" smtClean="0">
                <a:latin typeface="Times New Roman" pitchFamily="18" charset="0"/>
                <a:cs typeface="Times New Roman" pitchFamily="18" charset="0"/>
              </a:rPr>
              <a:t>сфері</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грошового та кредитного </a:t>
            </a:r>
            <a:r>
              <a:rPr lang="ru-RU" dirty="0" err="1" smtClean="0">
                <a:latin typeface="Times New Roman" pitchFamily="18" charset="0"/>
                <a:cs typeface="Times New Roman" pitchFamily="18" charset="0"/>
              </a:rPr>
              <a:t>ринків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наприклад</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регулювання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інфляції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курсу </a:t>
            </a:r>
            <a:r>
              <a:rPr lang="ru-RU" dirty="0" err="1" smtClean="0">
                <a:latin typeface="Times New Roman" pitchFamily="18" charset="0"/>
                <a:cs typeface="Times New Roman" pitchFamily="18" charset="0"/>
              </a:rPr>
              <a:t>національної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грошової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одиниці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забезпечення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своєчасних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розрахунків</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шляхом </a:t>
            </a:r>
            <a:r>
              <a:rPr lang="ru-RU" dirty="0" err="1" smtClean="0">
                <a:latin typeface="Times New Roman" pitchFamily="18" charset="0"/>
                <a:cs typeface="Times New Roman" pitchFamily="18" charset="0"/>
              </a:rPr>
              <a:t>регламентації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функціонування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банківської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системи</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та </a:t>
            </a:r>
            <a:r>
              <a:rPr lang="ru-RU" dirty="0" err="1" smtClean="0">
                <a:latin typeface="Times New Roman" pitchFamily="18" charset="0"/>
                <a:cs typeface="Times New Roman" pitchFamily="18" charset="0"/>
              </a:rPr>
              <a:t>стабільності</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грошового </a:t>
            </a:r>
            <a:r>
              <a:rPr lang="ru-RU" dirty="0" err="1" smtClean="0">
                <a:latin typeface="Times New Roman" pitchFamily="18" charset="0"/>
                <a:cs typeface="Times New Roman" pitchFamily="18" charset="0"/>
              </a:rPr>
              <a:t>обігу</a:t>
            </a:r>
            <a:r>
              <a:rPr lang="ru-RU" dirty="0" smtClean="0">
                <a:latin typeface="Times New Roman" pitchFamily="18" charset="0"/>
                <a:cs typeface="Times New Roman" pitchFamily="18" charset="0"/>
              </a:rPr>
              <a:t> через </a:t>
            </a:r>
            <a:r>
              <a:rPr lang="ru-RU" dirty="0" err="1" smtClean="0">
                <a:latin typeface="Times New Roman" pitchFamily="18" charset="0"/>
                <a:cs typeface="Times New Roman" pitchFamily="18" charset="0"/>
              </a:rPr>
              <a:t>управління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емісією</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подальше </a:t>
            </a:r>
            <a:r>
              <a:rPr lang="ru-RU" dirty="0" err="1" smtClean="0">
                <a:latin typeface="Times New Roman" pitchFamily="18" charset="0"/>
                <a:cs typeface="Times New Roman" pitchFamily="18" charset="0"/>
              </a:rPr>
              <a:t>розширення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безготівкових</a:t>
            </a:r>
            <a:r>
              <a:rPr lang="ru-RU" dirty="0" smtClean="0">
                <a:latin typeface="Times New Roman" pitchFamily="18" charset="0"/>
                <a:cs typeface="Times New Roman" pitchFamily="18" charset="0"/>
              </a:rPr>
              <a:t> форм </a:t>
            </a:r>
            <a:r>
              <a:rPr lang="ru-RU" dirty="0" err="1" smtClean="0">
                <a:latin typeface="Times New Roman" pitchFamily="18" charset="0"/>
                <a:cs typeface="Times New Roman" pitchFamily="18" charset="0"/>
              </a:rPr>
              <a:t>розрахунків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банківських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установ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фізичними</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особами у </a:t>
            </a:r>
            <a:r>
              <a:rPr lang="ru-RU" dirty="0" err="1" smtClean="0">
                <a:latin typeface="Times New Roman" pitchFamily="18" charset="0"/>
                <a:cs typeface="Times New Roman" pitchFamily="18" charset="0"/>
              </a:rPr>
              <a:t>різних</a:t>
            </a:r>
            <a:r>
              <a:rPr lang="ru-RU" dirty="0" smtClean="0">
                <a:latin typeface="Times New Roman" pitchFamily="18" charset="0"/>
                <a:cs typeface="Times New Roman" pitchFamily="18" charset="0"/>
              </a:rPr>
              <a:t> сферах </a:t>
            </a:r>
            <a:r>
              <a:rPr lang="ru-RU" dirty="0" err="1" smtClean="0">
                <a:latin typeface="Times New Roman" pitchFamily="18" charset="0"/>
                <a:cs typeface="Times New Roman" pitchFamily="18" charset="0"/>
              </a:rPr>
              <a:t>їх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обслуговування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тощо</a:t>
            </a:r>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Основні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складові</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грошово-кредитної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політики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емісійна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цінова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валютна</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та </a:t>
            </a:r>
            <a:r>
              <a:rPr lang="ru-RU" dirty="0" err="1" smtClean="0">
                <a:latin typeface="Times New Roman" pitchFamily="18" charset="0"/>
                <a:cs typeface="Times New Roman" pitchFamily="18" charset="0"/>
              </a:rPr>
              <a:t>безпосередньо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кредитна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політики</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1285853" y="642918"/>
            <a:ext cx="6643734" cy="5449113"/>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857233"/>
            <a:ext cx="7515250" cy="4786346"/>
          </a:xfrm>
        </p:spPr>
        <p:txBody>
          <a:bodyPr>
            <a:normAutofit fontScale="92500"/>
          </a:bodyPr>
          <a:lstStyle/>
          <a:p>
            <a:pPr algn="just"/>
            <a:r>
              <a:rPr lang="ru-RU" dirty="0" smtClean="0">
                <a:latin typeface="Times New Roman" pitchFamily="18" charset="0"/>
                <a:cs typeface="Times New Roman" pitchFamily="18" charset="0"/>
              </a:rPr>
              <a:t>4. </a:t>
            </a:r>
            <a:r>
              <a:rPr lang="ru-RU" dirty="0" err="1" smtClean="0">
                <a:latin typeface="Times New Roman" pitchFamily="18" charset="0"/>
                <a:cs typeface="Times New Roman" pitchFamily="18" charset="0"/>
              </a:rPr>
              <a:t>Завдяки</a:t>
            </a:r>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митній</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політиці</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держава </a:t>
            </a:r>
            <a:r>
              <a:rPr lang="ru-RU" dirty="0" err="1" smtClean="0">
                <a:latin typeface="Times New Roman" pitchFamily="18" charset="0"/>
                <a:cs typeface="Times New Roman" pitchFamily="18" charset="0"/>
              </a:rPr>
              <a:t>захищає</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свої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інтереси</a:t>
            </a:r>
            <a:r>
              <a:rPr lang="ru-RU" dirty="0" smtClean="0">
                <a:latin typeface="Times New Roman" pitchFamily="18" charset="0"/>
                <a:cs typeface="Times New Roman" pitchFamily="18" charset="0"/>
              </a:rPr>
              <a:t> у </a:t>
            </a:r>
            <a:r>
              <a:rPr lang="ru-RU" dirty="0" err="1" smtClean="0">
                <a:latin typeface="Times New Roman" pitchFamily="18" charset="0"/>
                <a:cs typeface="Times New Roman" pitchFamily="18" charset="0"/>
              </a:rPr>
              <a:t>сфері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розширення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скорочення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експорту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або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імпорту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застосовуючи</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систему </a:t>
            </a:r>
            <a:r>
              <a:rPr lang="ru-RU" dirty="0" err="1" smtClean="0">
                <a:latin typeface="Times New Roman" pitchFamily="18" charset="0"/>
                <a:cs typeface="Times New Roman" pitchFamily="18" charset="0"/>
              </a:rPr>
              <a:t>митних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платежів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або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певний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митний</a:t>
            </a:r>
            <a:r>
              <a:rPr lang="ru-RU" dirty="0" smtClean="0">
                <a:latin typeface="Times New Roman" pitchFamily="18" charset="0"/>
                <a:cs typeface="Times New Roman" pitchFamily="18" charset="0"/>
              </a:rPr>
              <a:t> режим. </a:t>
            </a:r>
            <a:r>
              <a:rPr lang="ru-RU" dirty="0" err="1" smtClean="0">
                <a:latin typeface="Times New Roman" pitchFamily="18" charset="0"/>
                <a:cs typeface="Times New Roman" pitchFamily="18" charset="0"/>
              </a:rPr>
              <a:t>Митна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політика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може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реалізовуватися</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у </a:t>
            </a:r>
            <a:r>
              <a:rPr lang="ru-RU" dirty="0" err="1" smtClean="0">
                <a:latin typeface="Times New Roman" pitchFamily="18" charset="0"/>
                <a:cs typeface="Times New Roman" pitchFamily="18" charset="0"/>
              </a:rPr>
              <a:t>формі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протекціонізму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політики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спрямованої</a:t>
            </a:r>
            <a:r>
              <a:rPr lang="ru-RU" dirty="0" smtClean="0">
                <a:latin typeface="Times New Roman" pitchFamily="18" charset="0"/>
                <a:cs typeface="Times New Roman" pitchFamily="18" charset="0"/>
              </a:rPr>
              <a:t> на </a:t>
            </a:r>
            <a:r>
              <a:rPr lang="ru-RU" dirty="0" err="1" smtClean="0">
                <a:latin typeface="Times New Roman" pitchFamily="18" charset="0"/>
                <a:cs typeface="Times New Roman" pitchFamily="18" charset="0"/>
              </a:rPr>
              <a:t>захист</a:t>
            </a:r>
            <a:r>
              <a:rPr lang="ru-RU" dirty="0" smtClean="0">
                <a:latin typeface="Times New Roman" pitchFamily="18" charset="0"/>
                <a:cs typeface="Times New Roman" pitchFamily="18" charset="0"/>
              </a:rPr>
              <a:t> та </a:t>
            </a:r>
            <a:r>
              <a:rPr lang="ru-RU" dirty="0" err="1" smtClean="0">
                <a:latin typeface="Times New Roman" pitchFamily="18" charset="0"/>
                <a:cs typeface="Times New Roman" pitchFamily="18" charset="0"/>
              </a:rPr>
              <a:t>стимулювання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розвитку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вітчизняної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економіки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вільної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торгівлі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політики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спрямованої</a:t>
            </a:r>
            <a:r>
              <a:rPr lang="ru-RU" dirty="0" smtClean="0">
                <a:latin typeface="Times New Roman" pitchFamily="18" charset="0"/>
                <a:cs typeface="Times New Roman" pitchFamily="18" charset="0"/>
              </a:rPr>
              <a:t> на </a:t>
            </a:r>
            <a:r>
              <a:rPr lang="ru-RU" dirty="0" err="1" smtClean="0">
                <a:latin typeface="Times New Roman" pitchFamily="18" charset="0"/>
                <a:cs typeface="Times New Roman" pitchFamily="18" charset="0"/>
              </a:rPr>
              <a:t>скасування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обмежень</a:t>
            </a:r>
            <a:r>
              <a:rPr lang="ru-RU" dirty="0" smtClean="0">
                <a:latin typeface="Times New Roman" pitchFamily="18" charset="0"/>
                <a:cs typeface="Times New Roman" pitchFamily="18" charset="0"/>
              </a:rPr>
              <a:t> у </a:t>
            </a:r>
            <a:r>
              <a:rPr lang="ru-RU" dirty="0" err="1" smtClean="0">
                <a:latin typeface="Times New Roman" pitchFamily="18" charset="0"/>
                <a:cs typeface="Times New Roman" pitchFamily="18" charset="0"/>
              </a:rPr>
              <a:t>сфері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зовнішньоекономічної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діяльності</a:t>
            </a:r>
            <a:r>
              <a:rPr lang="ru-RU" dirty="0" smtClean="0">
                <a:latin typeface="Times New Roman" pitchFamily="18" charset="0"/>
                <a:cs typeface="Times New Roman" pitchFamily="18" charset="0"/>
              </a:rPr>
              <a:t> та </a:t>
            </a:r>
            <a:r>
              <a:rPr lang="ru-RU" dirty="0" err="1" smtClean="0">
                <a:latin typeface="Times New Roman" pitchFamily="18" charset="0"/>
                <a:cs typeface="Times New Roman" pitchFamily="18" charset="0"/>
              </a:rPr>
              <a:t>сприяння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безперешкодній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міграції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капіталів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робочої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сили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використанням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тарифних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нетарифних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інструментів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регулювання</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1500166" y="500042"/>
            <a:ext cx="6286544" cy="5429288"/>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976" y="785795"/>
            <a:ext cx="7372374" cy="4500594"/>
          </a:xfrm>
        </p:spPr>
        <p:txBody>
          <a:bodyPr/>
          <a:lstStyle/>
          <a:p>
            <a:pPr algn="just">
              <a:buNone/>
            </a:pPr>
            <a:r>
              <a:rPr lang="ru-RU" dirty="0" smtClean="0"/>
              <a:t>5</a:t>
            </a:r>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Боргова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політика</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передбачає</a:t>
            </a:r>
            <a:r>
              <a:rPr lang="ru-RU" dirty="0" smtClean="0">
                <a:latin typeface="Times New Roman" pitchFamily="18" charset="0"/>
                <a:cs typeface="Times New Roman" pitchFamily="18" charset="0"/>
              </a:rPr>
              <a:t> систему </a:t>
            </a:r>
            <a:r>
              <a:rPr lang="ru-RU" dirty="0" err="1" smtClean="0">
                <a:latin typeface="Times New Roman" pitchFamily="18" charset="0"/>
                <a:cs typeface="Times New Roman" pitchFamily="18" charset="0"/>
              </a:rPr>
              <a:t>дій</a:t>
            </a:r>
            <a:r>
              <a:rPr lang="ru-RU" dirty="0" smtClean="0">
                <a:latin typeface="Times New Roman" pitchFamily="18" charset="0"/>
                <a:cs typeface="Times New Roman" pitchFamily="18" charset="0"/>
              </a:rPr>
              <a:t> та </a:t>
            </a:r>
            <a:r>
              <a:rPr lang="ru-RU" dirty="0" err="1" smtClean="0">
                <a:latin typeface="Times New Roman" pitchFamily="18" charset="0"/>
                <a:cs typeface="Times New Roman" pitchFamily="18" charset="0"/>
              </a:rPr>
              <a:t>заходів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щодо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уникнення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або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врегулювання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боргових</a:t>
            </a:r>
            <a:r>
              <a:rPr lang="ru-RU" dirty="0" smtClean="0">
                <a:latin typeface="Times New Roman" pitchFamily="18" charset="0"/>
                <a:cs typeface="Times New Roman" pitchFamily="18" charset="0"/>
              </a:rPr>
              <a:t> проблем </a:t>
            </a:r>
            <a:r>
              <a:rPr lang="ru-RU" dirty="0" err="1" smtClean="0">
                <a:latin typeface="Times New Roman" pitchFamily="18" charset="0"/>
                <a:cs typeface="Times New Roman" pitchFamily="18" charset="0"/>
              </a:rPr>
              <a:t>держави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забезпечення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відновлення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її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платоспроможності</a:t>
            </a:r>
            <a:r>
              <a:rPr lang="ru-RU" dirty="0" smtClean="0">
                <a:latin typeface="Times New Roman" pitchFamily="18" charset="0"/>
                <a:cs typeface="Times New Roman" pitchFamily="18" charset="0"/>
              </a:rPr>
              <a:t> та </a:t>
            </a:r>
            <a:r>
              <a:rPr lang="ru-RU" dirty="0" err="1" smtClean="0">
                <a:latin typeface="Times New Roman" pitchFamily="18" charset="0"/>
                <a:cs typeface="Times New Roman" pitchFamily="18" charset="0"/>
              </a:rPr>
              <a:t>отримання</a:t>
            </a:r>
            <a:r>
              <a:rPr lang="ru-RU" dirty="0" smtClean="0">
                <a:latin typeface="Times New Roman" pitchFamily="18" charset="0"/>
                <a:cs typeface="Times New Roman" pitchFamily="18" charset="0"/>
              </a:rPr>
              <a:t> максимального </a:t>
            </a:r>
            <a:r>
              <a:rPr lang="ru-RU" dirty="0" err="1" smtClean="0">
                <a:latin typeface="Times New Roman" pitchFamily="18" charset="0"/>
                <a:cs typeface="Times New Roman" pitchFamily="18" charset="0"/>
              </a:rPr>
              <a:t>ефекту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фінансування</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за </a:t>
            </a:r>
            <a:r>
              <a:rPr lang="ru-RU" dirty="0" err="1" smtClean="0">
                <a:latin typeface="Times New Roman" pitchFamily="18" charset="0"/>
                <a:cs typeface="Times New Roman" pitchFamily="18" charset="0"/>
              </a:rPr>
              <a:t>рахунок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запозичених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коштів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Боргова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політика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визначає</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межі</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та </a:t>
            </a:r>
            <a:r>
              <a:rPr lang="ru-RU" dirty="0" err="1" smtClean="0">
                <a:latin typeface="Times New Roman" pitchFamily="18" charset="0"/>
                <a:cs typeface="Times New Roman" pitchFamily="18" charset="0"/>
              </a:rPr>
              <a:t>умови</a:t>
            </a:r>
            <a:r>
              <a:rPr lang="ru-RU" dirty="0" smtClean="0">
                <a:latin typeface="Times New Roman" pitchFamily="18" charset="0"/>
                <a:cs typeface="Times New Roman" pitchFamily="18" charset="0"/>
              </a:rPr>
              <a:t> державного </a:t>
            </a:r>
            <a:r>
              <a:rPr lang="ru-RU" dirty="0" err="1" smtClean="0">
                <a:latin typeface="Times New Roman" pitchFamily="18" charset="0"/>
                <a:cs typeface="Times New Roman" pitchFamily="18" charset="0"/>
              </a:rPr>
              <a:t>запозичення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співвідношення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між</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його</a:t>
            </a:r>
            <a:r>
              <a:rPr lang="ru-RU" dirty="0" smtClean="0">
                <a:latin typeface="Times New Roman" pitchFamily="18" charset="0"/>
                <a:cs typeface="Times New Roman" pitchFamily="18" charset="0"/>
              </a:rPr>
              <a:t> формами</a:t>
            </a:r>
            <a:r>
              <a:rPr lang="ru-RU" dirty="0" smtClean="0">
                <a:latin typeface="Times New Roman" pitchFamily="18" charset="0"/>
                <a:cs typeface="Times New Roman" pitchFamily="18" charset="0"/>
              </a:rPr>
              <a:t>, кредиторами, а </a:t>
            </a:r>
            <a:r>
              <a:rPr lang="ru-RU" dirty="0" err="1" smtClean="0">
                <a:latin typeface="Times New Roman" pitchFamily="18" charset="0"/>
                <a:cs typeface="Times New Roman" pitchFamily="18" charset="0"/>
              </a:rPr>
              <a:t>також</a:t>
            </a:r>
            <a:r>
              <a:rPr lang="ru-RU" dirty="0" smtClean="0">
                <a:latin typeface="Times New Roman" pitchFamily="18" charset="0"/>
                <a:cs typeface="Times New Roman" pitchFamily="18" charset="0"/>
              </a:rPr>
              <a:t> порядок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механізм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погашення</a:t>
            </a:r>
            <a:r>
              <a:rPr lang="ru-RU" dirty="0" smtClean="0">
                <a:latin typeface="Times New Roman" pitchFamily="18" charset="0"/>
                <a:cs typeface="Times New Roman" pitchFamily="18" charset="0"/>
              </a:rPr>
              <a:t> боргу.</a:t>
            </a:r>
            <a:endParaRPr lang="ru-RU"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1000101" y="500042"/>
            <a:ext cx="7572428" cy="5676921"/>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976" y="785794"/>
            <a:ext cx="7372374" cy="5391169"/>
          </a:xfrm>
        </p:spPr>
        <p:txBody>
          <a:bodyPr>
            <a:normAutofit fontScale="92500" lnSpcReduction="10000"/>
          </a:bodyPr>
          <a:lstStyle/>
          <a:p>
            <a:pPr algn="just">
              <a:buNone/>
            </a:pPr>
            <a:r>
              <a:rPr lang="ru-RU" dirty="0" smtClean="0"/>
              <a:t>6. </a:t>
            </a:r>
            <a:r>
              <a:rPr lang="ru-RU" dirty="0" smtClean="0">
                <a:latin typeface="Times New Roman" pitchFamily="18" charset="0"/>
                <a:cs typeface="Times New Roman" pitchFamily="18" charset="0"/>
              </a:rPr>
              <a:t>Головне </a:t>
            </a:r>
            <a:r>
              <a:rPr lang="ru-RU" dirty="0" err="1" smtClean="0">
                <a:latin typeface="Times New Roman" pitchFamily="18" charset="0"/>
                <a:cs typeface="Times New Roman" pitchFamily="18" charset="0"/>
              </a:rPr>
              <a:t>завдання</a:t>
            </a:r>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інвестиційної</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політики</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полягає</a:t>
            </a:r>
            <a:r>
              <a:rPr lang="ru-RU" dirty="0" smtClean="0">
                <a:latin typeface="Times New Roman" pitchFamily="18" charset="0"/>
                <a:cs typeface="Times New Roman" pitchFamily="18" charset="0"/>
              </a:rPr>
              <a:t> у </a:t>
            </a:r>
            <a:r>
              <a:rPr lang="ru-RU" dirty="0" err="1" smtClean="0">
                <a:latin typeface="Times New Roman" pitchFamily="18" charset="0"/>
                <a:cs typeface="Times New Roman" pitchFamily="18" charset="0"/>
              </a:rPr>
              <a:t>створенні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привабливого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інвестиційного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середовища</a:t>
            </a:r>
            <a:r>
              <a:rPr lang="ru-RU" dirty="0" smtClean="0">
                <a:latin typeface="Times New Roman" pitchFamily="18" charset="0"/>
                <a:cs typeface="Times New Roman" pitchFamily="18" charset="0"/>
              </a:rPr>
              <a:t> для </a:t>
            </a:r>
            <a:r>
              <a:rPr lang="ru-RU" dirty="0" err="1" smtClean="0">
                <a:latin typeface="Times New Roman" pitchFamily="18" charset="0"/>
                <a:cs typeface="Times New Roman" pitchFamily="18" charset="0"/>
              </a:rPr>
              <a:t>пожвавлення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інвестиційної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діяльності</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та </a:t>
            </a:r>
            <a:r>
              <a:rPr lang="ru-RU" dirty="0" err="1" smtClean="0">
                <a:latin typeface="Times New Roman" pitchFamily="18" charset="0"/>
                <a:cs typeface="Times New Roman" pitchFamily="18" charset="0"/>
              </a:rPr>
              <a:t>нарощування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обсягів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інвестицій</a:t>
            </a:r>
            <a:r>
              <a:rPr lang="ru-RU" dirty="0" smtClean="0">
                <a:latin typeface="Times New Roman" pitchFamily="18" charset="0"/>
                <a:cs typeface="Times New Roman" pitchFamily="18" charset="0"/>
              </a:rPr>
              <a:t> у </a:t>
            </a:r>
            <a:r>
              <a:rPr lang="ru-RU" dirty="0" err="1" smtClean="0">
                <a:latin typeface="Times New Roman" pitchFamily="18" charset="0"/>
                <a:cs typeface="Times New Roman" pitchFamily="18" charset="0"/>
              </a:rPr>
              <a:t>національну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економіку</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У </a:t>
            </a:r>
            <a:r>
              <a:rPr lang="ru-RU" dirty="0" err="1" smtClean="0">
                <a:latin typeface="Times New Roman" pitchFamily="18" charset="0"/>
                <a:cs typeface="Times New Roman" pitchFamily="18" charset="0"/>
              </a:rPr>
              <a:t>випадку</a:t>
            </a:r>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активної</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інвестиційної</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політики</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держава широко </a:t>
            </a:r>
            <a:r>
              <a:rPr lang="ru-RU" dirty="0" err="1" smtClean="0">
                <a:latin typeface="Times New Roman" pitchFamily="18" charset="0"/>
                <a:cs typeface="Times New Roman" pitchFamily="18" charset="0"/>
              </a:rPr>
              <a:t>застосовує</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усі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можливі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прямі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методи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регулювання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доволі</a:t>
            </a:r>
            <a:r>
              <a:rPr lang="ru-RU" dirty="0" smtClean="0">
                <a:latin typeface="Times New Roman" pitchFamily="18" charset="0"/>
                <a:cs typeface="Times New Roman" pitchFamily="18" charset="0"/>
              </a:rPr>
              <a:t> часто сама </a:t>
            </a:r>
            <a:r>
              <a:rPr lang="ru-RU" dirty="0" err="1" smtClean="0">
                <a:latin typeface="Times New Roman" pitchFamily="18" charset="0"/>
                <a:cs typeface="Times New Roman" pitchFamily="18" charset="0"/>
              </a:rPr>
              <a:t>стає</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безпосереднім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інвестором</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За </a:t>
            </a:r>
            <a:r>
              <a:rPr lang="ru-RU" b="1" dirty="0" err="1" smtClean="0">
                <a:latin typeface="Times New Roman" pitchFamily="18" charset="0"/>
                <a:cs typeface="Times New Roman" pitchFamily="18" charset="0"/>
              </a:rPr>
              <a:t>реалізації</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пасивної</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інвестиційної</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політики</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максимальна свобода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самостійність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суб'єктів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господарювання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під</a:t>
            </a:r>
            <a:r>
              <a:rPr lang="ru-RU" dirty="0" smtClean="0">
                <a:latin typeface="Times New Roman" pitchFamily="18" charset="0"/>
                <a:cs typeface="Times New Roman" pitchFamily="18" charset="0"/>
              </a:rPr>
              <a:t> час </a:t>
            </a:r>
            <a:r>
              <a:rPr lang="ru-RU" dirty="0" err="1" smtClean="0">
                <a:latin typeface="Times New Roman" pitchFamily="18" charset="0"/>
                <a:cs typeface="Times New Roman" pitchFamily="18" charset="0"/>
              </a:rPr>
              <a:t>формування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власної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інвестиційної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політики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лімітується</a:t>
            </a:r>
            <a:r>
              <a:rPr lang="ru-RU" dirty="0" smtClean="0">
                <a:latin typeface="Times New Roman" pitchFamily="18" charset="0"/>
                <a:cs typeface="Times New Roman" pitchFamily="18" charset="0"/>
              </a:rPr>
              <a:t> державою через </a:t>
            </a:r>
            <a:r>
              <a:rPr lang="ru-RU" dirty="0" err="1" smtClean="0">
                <a:latin typeface="Times New Roman" pitchFamily="18" charset="0"/>
                <a:cs typeface="Times New Roman" pitchFamily="18" charset="0"/>
              </a:rPr>
              <a:t>податкову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амортизаційну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грошово-кредитну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політики</a:t>
            </a:r>
            <a:r>
              <a:rPr lang="ru-RU" dirty="0" smtClean="0">
                <a:latin typeface="Times New Roman" pitchFamily="18" charset="0"/>
                <a:cs typeface="Times New Roman" pitchFamily="18" charset="0"/>
              </a:rPr>
              <a:t>, систему </a:t>
            </a:r>
            <a:r>
              <a:rPr lang="ru-RU" dirty="0" err="1" smtClean="0">
                <a:latin typeface="Times New Roman" pitchFamily="18" charset="0"/>
                <a:cs typeface="Times New Roman" pitchFamily="18" charset="0"/>
              </a:rPr>
              <a:t>пільг</a:t>
            </a:r>
            <a:r>
              <a:rPr lang="ru-RU" dirty="0" smtClean="0">
                <a:latin typeface="Times New Roman" pitchFamily="18" charset="0"/>
                <a:cs typeface="Times New Roman" pitchFamily="18" charset="0"/>
              </a:rPr>
              <a:t> та </a:t>
            </a:r>
            <a:r>
              <a:rPr lang="ru-RU" dirty="0" err="1" smtClean="0">
                <a:latin typeface="Times New Roman" pitchFamily="18" charset="0"/>
                <a:cs typeface="Times New Roman" pitchFamily="18" charset="0"/>
              </a:rPr>
              <a:t>санкцій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які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мають</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бути </a:t>
            </a:r>
            <a:r>
              <a:rPr lang="ru-RU" dirty="0" err="1" smtClean="0">
                <a:latin typeface="Times New Roman" pitchFamily="18" charset="0"/>
                <a:cs typeface="Times New Roman" pitchFamily="18" charset="0"/>
              </a:rPr>
              <a:t>адекватними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інвестиційній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політиці</a:t>
            </a:r>
            <a:endParaRPr lang="ru-RU"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a:stretch>
            <a:fillRect/>
          </a:stretch>
        </p:blipFill>
        <p:spPr bwMode="auto">
          <a:xfrm>
            <a:off x="1000100" y="1357299"/>
            <a:ext cx="7929618" cy="3500462"/>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srcRect/>
          <a:stretch>
            <a:fillRect/>
          </a:stretch>
        </p:blipFill>
        <p:spPr bwMode="auto">
          <a:xfrm>
            <a:off x="857224" y="857232"/>
            <a:ext cx="8001056" cy="5319731"/>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1000100" y="1285860"/>
            <a:ext cx="7515250" cy="4891103"/>
          </a:xfrm>
        </p:spPr>
        <p:txBody>
          <a:bodyPr/>
          <a:lstStyle/>
          <a:p>
            <a:pPr algn="just"/>
            <a:r>
              <a:rPr lang="ru-RU" b="1" dirty="0" smtClean="0">
                <a:latin typeface="Times New Roman" pitchFamily="18" charset="0"/>
                <a:cs typeface="Times New Roman" pitchFamily="18" charset="0"/>
              </a:rPr>
              <a:t>Ф</a:t>
            </a:r>
            <a:r>
              <a:rPr lang="uk-UA" b="1" dirty="0" smtClean="0">
                <a:latin typeface="Times New Roman" pitchFamily="18" charset="0"/>
                <a:cs typeface="Times New Roman" pitchFamily="18" charset="0"/>
              </a:rPr>
              <a:t>і</a:t>
            </a:r>
            <a:r>
              <a:rPr lang="ru-RU" b="1" dirty="0" err="1" smtClean="0">
                <a:latin typeface="Times New Roman" pitchFamily="18" charset="0"/>
                <a:cs typeface="Times New Roman" pitchFamily="18" charset="0"/>
              </a:rPr>
              <a:t>нансова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політика</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сукупність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розподільних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перерозподільних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заходів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які</a:t>
            </a:r>
            <a:r>
              <a:rPr lang="ru-RU" dirty="0" smtClean="0">
                <a:latin typeface="Times New Roman" pitchFamily="18" charset="0"/>
                <a:cs typeface="Times New Roman" pitchFamily="18" charset="0"/>
              </a:rPr>
              <a:t> держава </a:t>
            </a:r>
            <a:r>
              <a:rPr lang="ru-RU" dirty="0" err="1" smtClean="0">
                <a:latin typeface="Times New Roman" pitchFamily="18" charset="0"/>
                <a:cs typeface="Times New Roman" pitchFamily="18" charset="0"/>
              </a:rPr>
              <a:t>здійснює</a:t>
            </a:r>
            <a:r>
              <a:rPr lang="ru-RU" dirty="0" smtClean="0">
                <a:latin typeface="Times New Roman" pitchFamily="18" charset="0"/>
                <a:cs typeface="Times New Roman" pitchFamily="18" charset="0"/>
              </a:rPr>
              <a:t> через </a:t>
            </a:r>
            <a:r>
              <a:rPr lang="ru-RU" dirty="0" err="1" smtClean="0">
                <a:latin typeface="Times New Roman" pitchFamily="18" charset="0"/>
                <a:cs typeface="Times New Roman" pitchFamily="18" charset="0"/>
              </a:rPr>
              <a:t>фінансову</a:t>
            </a:r>
            <a:r>
              <a:rPr lang="ru-RU" dirty="0" smtClean="0">
                <a:latin typeface="Times New Roman" pitchFamily="18" charset="0"/>
                <a:cs typeface="Times New Roman" pitchFamily="18" charset="0"/>
              </a:rPr>
              <a:t> систему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щодо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організації</a:t>
            </a:r>
            <a:r>
              <a:rPr lang="ru-RU" dirty="0" smtClean="0">
                <a:latin typeface="Times New Roman" pitchFamily="18" charset="0"/>
                <a:cs typeface="Times New Roman" pitchFamily="18" charset="0"/>
              </a:rPr>
              <a:t> та </a:t>
            </a:r>
            <a:r>
              <a:rPr lang="ru-RU" dirty="0" err="1" smtClean="0">
                <a:latin typeface="Times New Roman" pitchFamily="18" charset="0"/>
                <a:cs typeface="Times New Roman" pitchFamily="18" charset="0"/>
              </a:rPr>
              <a:t>використання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фінансових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відносин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 метою </a:t>
            </a:r>
            <a:r>
              <a:rPr lang="ru-RU" dirty="0" err="1" smtClean="0">
                <a:latin typeface="Times New Roman" pitchFamily="18" charset="0"/>
                <a:cs typeface="Times New Roman" pitchFamily="18" charset="0"/>
              </a:rPr>
              <a:t>забезпечення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зростання</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валового </a:t>
            </a:r>
            <a:r>
              <a:rPr lang="ru-RU" dirty="0" err="1" smtClean="0">
                <a:latin typeface="Times New Roman" pitchFamily="18" charset="0"/>
                <a:cs typeface="Times New Roman" pitchFamily="18" charset="0"/>
              </a:rPr>
              <a:t>внутрішнього</a:t>
            </a:r>
            <a:r>
              <a:rPr lang="ru-RU" dirty="0" smtClean="0">
                <a:latin typeface="Times New Roman" pitchFamily="18" charset="0"/>
                <a:cs typeface="Times New Roman" pitchFamily="18" charset="0"/>
              </a:rPr>
              <a:t> продукту </a:t>
            </a:r>
            <a:r>
              <a:rPr lang="ru-RU" dirty="0" err="1" smtClean="0">
                <a:latin typeface="Times New Roman" pitchFamily="18" charset="0"/>
                <a:cs typeface="Times New Roman" pitchFamily="18" charset="0"/>
              </a:rPr>
              <a:t>країни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підвищення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добробуту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всіх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членів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суспільства</a:t>
            </a:r>
            <a:endParaRPr lang="ru-RU"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srcRect/>
          <a:stretch>
            <a:fillRect/>
          </a:stretch>
        </p:blipFill>
        <p:spPr bwMode="auto">
          <a:xfrm>
            <a:off x="857224" y="1357298"/>
            <a:ext cx="8072494" cy="3996546"/>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srcRect/>
          <a:stretch>
            <a:fillRect/>
          </a:stretch>
        </p:blipFill>
        <p:spPr bwMode="auto">
          <a:xfrm>
            <a:off x="500034" y="1071547"/>
            <a:ext cx="8358246" cy="4357718"/>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srcRect/>
          <a:stretch>
            <a:fillRect/>
          </a:stretch>
        </p:blipFill>
        <p:spPr bwMode="auto">
          <a:xfrm>
            <a:off x="857224" y="1214422"/>
            <a:ext cx="8001056" cy="4120372"/>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srcRect/>
          <a:stretch>
            <a:fillRect/>
          </a:stretch>
        </p:blipFill>
        <p:spPr bwMode="auto">
          <a:xfrm>
            <a:off x="676274" y="1214423"/>
            <a:ext cx="8467725" cy="3786214"/>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1214423"/>
            <a:ext cx="7515250" cy="4429156"/>
          </a:xfrm>
        </p:spPr>
        <p:txBody>
          <a:bodyPr>
            <a:normAutofit/>
          </a:bodyPr>
          <a:lstStyle/>
          <a:p>
            <a:pPr algn="just"/>
            <a:r>
              <a:rPr lang="ru-RU" dirty="0" err="1" smtClean="0">
                <a:latin typeface="Times New Roman" pitchFamily="18" charset="0"/>
                <a:cs typeface="Times New Roman" pitchFamily="18" charset="0"/>
              </a:rPr>
              <a:t>Фінансова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політика</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у </a:t>
            </a:r>
            <a:r>
              <a:rPr lang="ru-RU" b="1" dirty="0" err="1" smtClean="0">
                <a:latin typeface="Times New Roman" pitchFamily="18" charset="0"/>
                <a:cs typeface="Times New Roman" pitchFamily="18" charset="0"/>
              </a:rPr>
              <a:t>сфері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фінансового</a:t>
            </a:r>
            <a:r>
              <a:rPr lang="ru-RU" b="1" dirty="0" smtClean="0">
                <a:latin typeface="Times New Roman" pitchFamily="18" charset="0"/>
                <a:cs typeface="Times New Roman" pitchFamily="18" charset="0"/>
              </a:rPr>
              <a:t> ринку </a:t>
            </a:r>
            <a:r>
              <a:rPr lang="ru-RU" dirty="0" err="1" smtClean="0">
                <a:latin typeface="Times New Roman" pitchFamily="18" charset="0"/>
                <a:cs typeface="Times New Roman" pitchFamily="18" charset="0"/>
              </a:rPr>
              <a:t>відображається</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у </a:t>
            </a:r>
            <a:r>
              <a:rPr lang="ru-RU" dirty="0" err="1" smtClean="0">
                <a:latin typeface="Times New Roman" pitchFamily="18" charset="0"/>
                <a:cs typeface="Times New Roman" pitchFamily="18" charset="0"/>
              </a:rPr>
              <a:t>прийнятті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законодавчих</a:t>
            </a:r>
            <a:r>
              <a:rPr lang="ru-RU" dirty="0" smtClean="0">
                <a:latin typeface="Times New Roman" pitchFamily="18" charset="0"/>
                <a:cs typeface="Times New Roman" pitchFamily="18" charset="0"/>
              </a:rPr>
              <a:t> та </a:t>
            </a:r>
            <a:r>
              <a:rPr lang="ru-RU" dirty="0" err="1" smtClean="0">
                <a:latin typeface="Times New Roman" pitchFamily="18" charset="0"/>
                <a:cs typeface="Times New Roman" pitchFamily="18" charset="0"/>
              </a:rPr>
              <a:t>нормативно-правових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актів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щодо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фінансових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питань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діяльності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учасників</a:t>
            </a:r>
            <a:r>
              <a:rPr lang="ru-RU" dirty="0" smtClean="0">
                <a:latin typeface="Times New Roman" pitchFamily="18" charset="0"/>
                <a:cs typeface="Times New Roman" pitchFamily="18" charset="0"/>
              </a:rPr>
              <a:t> ринку, </a:t>
            </a:r>
            <a:r>
              <a:rPr lang="ru-RU" dirty="0" err="1" smtClean="0">
                <a:latin typeface="Times New Roman" pitchFamily="18" charset="0"/>
                <a:cs typeface="Times New Roman" pitchFamily="18" charset="0"/>
              </a:rPr>
              <a:t>регулюванні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випуску</a:t>
            </a:r>
            <a:r>
              <a:rPr lang="ru-RU" dirty="0" smtClean="0">
                <a:latin typeface="Times New Roman" pitchFamily="18" charset="0"/>
                <a:cs typeface="Times New Roman" pitchFamily="18" charset="0"/>
              </a:rPr>
              <a:t> та </a:t>
            </a:r>
            <a:r>
              <a:rPr lang="ru-RU" dirty="0" err="1" smtClean="0">
                <a:latin typeface="Times New Roman" pitchFamily="18" charset="0"/>
                <a:cs typeface="Times New Roman" pitchFamily="18" charset="0"/>
              </a:rPr>
              <a:t>обігу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фінансових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активів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створенні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системи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захисту</a:t>
            </a:r>
            <a:r>
              <a:rPr lang="ru-RU" dirty="0" smtClean="0">
                <a:latin typeface="Times New Roman" pitchFamily="18" charset="0"/>
                <a:cs typeface="Times New Roman" pitchFamily="18" charset="0"/>
              </a:rPr>
              <a:t> прав </a:t>
            </a:r>
            <a:r>
              <a:rPr lang="ru-RU" dirty="0" err="1" smtClean="0">
                <a:latin typeface="Times New Roman" pitchFamily="18" charset="0"/>
                <a:cs typeface="Times New Roman" pitchFamily="18" charset="0"/>
              </a:rPr>
              <a:t>інвесторів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здійсненні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фінансового</a:t>
            </a:r>
            <a:r>
              <a:rPr lang="ru-RU" dirty="0" smtClean="0">
                <a:latin typeface="Times New Roman" pitchFamily="18" charset="0"/>
                <a:cs typeface="Times New Roman" pitchFamily="18" charset="0"/>
              </a:rPr>
              <a:t> контролю </a:t>
            </a:r>
            <a:r>
              <a:rPr lang="ru-RU" dirty="0" smtClean="0">
                <a:latin typeface="Times New Roman" pitchFamily="18" charset="0"/>
                <a:cs typeface="Times New Roman" pitchFamily="18" charset="0"/>
              </a:rPr>
              <a:t>за </a:t>
            </a:r>
            <a:r>
              <a:rPr lang="ru-RU" dirty="0" err="1" smtClean="0">
                <a:latin typeface="Times New Roman" pitchFamily="18" charset="0"/>
                <a:cs typeface="Times New Roman" pitchFamily="18" charset="0"/>
              </a:rPr>
              <a:t>дотриманням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цих</a:t>
            </a:r>
            <a:r>
              <a:rPr lang="ru-RU" dirty="0" smtClean="0">
                <a:latin typeface="Times New Roman" pitchFamily="18" charset="0"/>
                <a:cs typeface="Times New Roman" pitchFamily="18" charset="0"/>
              </a:rPr>
              <a:t> прав </a:t>
            </a:r>
            <a:r>
              <a:rPr lang="ru-RU" dirty="0" err="1" smtClean="0">
                <a:latin typeface="Times New Roman" pitchFamily="18" charset="0"/>
                <a:cs typeface="Times New Roman" pitchFamily="18" charset="0"/>
              </a:rPr>
              <a:t>емітентами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фінансових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активів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особами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які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здійснюють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професійну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діяльність</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на </a:t>
            </a:r>
            <a:r>
              <a:rPr lang="ru-RU" dirty="0" err="1" smtClean="0">
                <a:latin typeface="Times New Roman" pitchFamily="18" charset="0"/>
                <a:cs typeface="Times New Roman" pitchFamily="18" charset="0"/>
              </a:rPr>
              <a:t>фінансовому</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ринку.</a:t>
            </a:r>
            <a:endParaRPr lang="ru-RU"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14414" y="1285860"/>
            <a:ext cx="7300936" cy="4891103"/>
          </a:xfrm>
        </p:spPr>
        <p:txBody>
          <a:bodyPr>
            <a:normAutofit/>
          </a:bodyPr>
          <a:lstStyle/>
          <a:p>
            <a:pPr algn="just">
              <a:buNone/>
            </a:pPr>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Фінансова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політика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держави</a:t>
            </a:r>
            <a:r>
              <a:rPr lang="ru-RU" b="1" dirty="0" smtClean="0">
                <a:latin typeface="Times New Roman" pitchFamily="18" charset="0"/>
                <a:cs typeface="Times New Roman" pitchFamily="18" charset="0"/>
              </a:rPr>
              <a:t> в </a:t>
            </a:r>
            <a:r>
              <a:rPr lang="ru-RU" b="1" dirty="0" err="1" smtClean="0">
                <a:latin typeface="Times New Roman" pitchFamily="18" charset="0"/>
                <a:cs typeface="Times New Roman" pitchFamily="18" charset="0"/>
              </a:rPr>
              <a:t>галузі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страхування</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полягає</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у </a:t>
            </a:r>
            <a:r>
              <a:rPr lang="ru-RU" dirty="0" err="1" smtClean="0">
                <a:latin typeface="Times New Roman" pitchFamily="18" charset="0"/>
                <a:cs typeface="Times New Roman" pitchFamily="18" charset="0"/>
              </a:rPr>
              <a:t>законодавчому</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та нормативно-правовому </a:t>
            </a:r>
            <a:r>
              <a:rPr lang="ru-RU" dirty="0" err="1" smtClean="0">
                <a:latin typeface="Times New Roman" pitchFamily="18" charset="0"/>
                <a:cs typeface="Times New Roman" pitchFamily="18" charset="0"/>
              </a:rPr>
              <a:t>регулюванні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страхової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діяльності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залученні</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страхового ринку до </a:t>
            </a:r>
            <a:r>
              <a:rPr lang="ru-RU" dirty="0" err="1" smtClean="0">
                <a:latin typeface="Times New Roman" pitchFamily="18" charset="0"/>
                <a:cs typeface="Times New Roman" pitchFamily="18" charset="0"/>
              </a:rPr>
              <a:t>вирішення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важливих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фінансових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питань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соціального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страхування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створенні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цільових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резервів</a:t>
            </a:r>
            <a:r>
              <a:rPr lang="ru-RU" dirty="0" smtClean="0">
                <a:latin typeface="Times New Roman" pitchFamily="18" charset="0"/>
                <a:cs typeface="Times New Roman" pitchFamily="18" charset="0"/>
              </a:rPr>
              <a:t> для </a:t>
            </a:r>
            <a:r>
              <a:rPr lang="ru-RU" dirty="0" err="1" smtClean="0">
                <a:latin typeface="Times New Roman" pitchFamily="18" charset="0"/>
                <a:cs typeface="Times New Roman" pitchFamily="18" charset="0"/>
              </a:rPr>
              <a:t>компенсації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неспроможності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окремих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страхових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компаній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виконати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зобов'язання</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за договорами </a:t>
            </a:r>
            <a:r>
              <a:rPr lang="ru-RU" dirty="0" err="1" smtClean="0">
                <a:latin typeface="Times New Roman" pitchFamily="18" charset="0"/>
                <a:cs typeface="Times New Roman" pitchFamily="18" charset="0"/>
              </a:rPr>
              <a:t>страхування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життя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здійсненні</a:t>
            </a:r>
            <a:r>
              <a:rPr lang="ru-RU" dirty="0" smtClean="0">
                <a:latin typeface="Times New Roman" pitchFamily="18" charset="0"/>
                <a:cs typeface="Times New Roman" pitchFamily="18" charset="0"/>
              </a:rPr>
              <a:t> державного </a:t>
            </a:r>
            <a:r>
              <a:rPr lang="ru-RU" dirty="0" err="1" smtClean="0">
                <a:latin typeface="Times New Roman" pitchFamily="18" charset="0"/>
                <a:cs typeface="Times New Roman" pitchFamily="18" charset="0"/>
              </a:rPr>
              <a:t>нагляду</a:t>
            </a:r>
            <a:r>
              <a:rPr lang="ru-RU" dirty="0" smtClean="0">
                <a:latin typeface="Times New Roman" pitchFamily="18" charset="0"/>
                <a:cs typeface="Times New Roman" pitchFamily="18" charset="0"/>
              </a:rPr>
              <a:t> за </a:t>
            </a:r>
            <a:r>
              <a:rPr lang="ru-RU" dirty="0" err="1" smtClean="0">
                <a:latin typeface="Times New Roman" pitchFamily="18" charset="0"/>
                <a:cs typeface="Times New Roman" pitchFamily="18" charset="0"/>
              </a:rPr>
              <a:t>фінансовою</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діяльністю</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страховиків</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976" y="1071546"/>
            <a:ext cx="7372374" cy="5105417"/>
          </a:xfrm>
        </p:spPr>
        <p:txBody>
          <a:bodyPr>
            <a:normAutofit/>
          </a:bodyPr>
          <a:lstStyle/>
          <a:p>
            <a:pPr algn="just">
              <a:buNone/>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Фінансова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політика</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у </a:t>
            </a:r>
            <a:r>
              <a:rPr lang="ru-RU" b="1" dirty="0" err="1" smtClean="0">
                <a:latin typeface="Times New Roman" pitchFamily="18" charset="0"/>
                <a:cs typeface="Times New Roman" pitchFamily="18" charset="0"/>
              </a:rPr>
              <a:t>соціальній</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сфері</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визначається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державним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нормативно-правовим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регулюванням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соціального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страхування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встановленням</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та </a:t>
            </a:r>
            <a:r>
              <a:rPr lang="ru-RU" dirty="0" err="1" smtClean="0">
                <a:latin typeface="Times New Roman" pitchFamily="18" charset="0"/>
                <a:cs typeface="Times New Roman" pitchFamily="18" charset="0"/>
              </a:rPr>
              <a:t>затвердженням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розмірів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страхових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внесків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видів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розмірів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соціальних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виплат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обов'язкових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вимог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щодо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створення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страхових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резервів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здійсненням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фінансового</a:t>
            </a:r>
            <a:r>
              <a:rPr lang="ru-RU" dirty="0" smtClean="0">
                <a:latin typeface="Times New Roman" pitchFamily="18" charset="0"/>
                <a:cs typeface="Times New Roman" pitchFamily="18" charset="0"/>
              </a:rPr>
              <a:t> контролю за </a:t>
            </a:r>
            <a:r>
              <a:rPr lang="ru-RU" dirty="0" err="1" smtClean="0">
                <a:latin typeface="Times New Roman" pitchFamily="18" charset="0"/>
                <a:cs typeface="Times New Roman" pitchFamily="18" charset="0"/>
              </a:rPr>
              <a:t>дотриманням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законодавства</a:t>
            </a:r>
            <a:r>
              <a:rPr lang="ru-RU" dirty="0" smtClean="0">
                <a:latin typeface="Times New Roman" pitchFamily="18" charset="0"/>
                <a:cs typeface="Times New Roman" pitchFamily="18" charset="0"/>
              </a:rPr>
              <a:t> та </a:t>
            </a:r>
            <a:r>
              <a:rPr lang="ru-RU" dirty="0" err="1" smtClean="0">
                <a:latin typeface="Times New Roman" pitchFamily="18" charset="0"/>
                <a:cs typeface="Times New Roman" pitchFamily="18" charset="0"/>
              </a:rPr>
              <a:t>нагляду</a:t>
            </a:r>
            <a:r>
              <a:rPr lang="ru-RU" dirty="0" smtClean="0">
                <a:latin typeface="Times New Roman" pitchFamily="18" charset="0"/>
                <a:cs typeface="Times New Roman" pitchFamily="18" charset="0"/>
              </a:rPr>
              <a:t> за </a:t>
            </a:r>
            <a:r>
              <a:rPr lang="ru-RU" dirty="0" err="1" smtClean="0">
                <a:latin typeface="Times New Roman" pitchFamily="18" charset="0"/>
                <a:cs typeface="Times New Roman" pitchFamily="18" charset="0"/>
              </a:rPr>
              <a:t>діяльністю</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державних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цільових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фондів</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1538" y="1071546"/>
            <a:ext cx="7443812" cy="5105417"/>
          </a:xfrm>
        </p:spPr>
        <p:txBody>
          <a:bodyPr>
            <a:normAutofit fontScale="85000" lnSpcReduction="10000"/>
          </a:bodyPr>
          <a:lstStyle/>
          <a:p>
            <a:pPr algn="just">
              <a:lnSpc>
                <a:spcPct val="110000"/>
              </a:lnSpc>
              <a:spcBef>
                <a:spcPts val="0"/>
              </a:spcBef>
              <a:buNone/>
            </a:pPr>
            <a:r>
              <a:rPr lang="ru-RU" dirty="0" smtClean="0"/>
              <a:t>	</a:t>
            </a:r>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Фінансова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політика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суб'єктів</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господарювання</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система </a:t>
            </a:r>
            <a:r>
              <a:rPr lang="ru-RU" dirty="0" err="1" smtClean="0">
                <a:latin typeface="Times New Roman" pitchFamily="18" charset="0"/>
                <a:cs typeface="Times New Roman" pitchFamily="18" charset="0"/>
              </a:rPr>
              <a:t>заходів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формі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методів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які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використовуються</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для </a:t>
            </a:r>
            <a:r>
              <a:rPr lang="ru-RU" dirty="0" err="1" smtClean="0">
                <a:latin typeface="Times New Roman" pitchFamily="18" charset="0"/>
                <a:cs typeface="Times New Roman" pitchFamily="18" charset="0"/>
              </a:rPr>
              <a:t>фінансового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забезпечення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їхньої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діяльності</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та </a:t>
            </a:r>
            <a:r>
              <a:rPr lang="ru-RU" dirty="0" err="1" smtClean="0">
                <a:latin typeface="Times New Roman" pitchFamily="18" charset="0"/>
                <a:cs typeface="Times New Roman" pitchFamily="18" charset="0"/>
              </a:rPr>
              <a:t>досягнення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поставлених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завдань</a:t>
            </a:r>
            <a:r>
              <a:rPr lang="ru-RU" dirty="0" smtClean="0">
                <a:latin typeface="Times New Roman" pitchFamily="18" charset="0"/>
                <a:cs typeface="Times New Roman" pitchFamily="18" charset="0"/>
              </a:rPr>
              <a:t>.</a:t>
            </a:r>
          </a:p>
          <a:p>
            <a:pPr algn="just">
              <a:lnSpc>
                <a:spcPct val="110000"/>
              </a:lnSpc>
              <a:spcBef>
                <a:spcPts val="0"/>
              </a:spcBef>
              <a:buNone/>
            </a:pPr>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Основні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завдання</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фінансової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політики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суб'єктів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господарювання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такі</a:t>
            </a:r>
            <a:r>
              <a:rPr lang="ru-RU" dirty="0" smtClean="0">
                <a:latin typeface="Times New Roman" pitchFamily="18" charset="0"/>
                <a:cs typeface="Times New Roman" pitchFamily="18" charset="0"/>
              </a:rPr>
              <a:t>:</a:t>
            </a:r>
          </a:p>
          <a:p>
            <a:pPr algn="just">
              <a:lnSpc>
                <a:spcPct val="110000"/>
              </a:lnSpc>
              <a:spcBef>
                <a:spcPts val="0"/>
              </a:spcBef>
              <a:buNone/>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забезпечення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фінансової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стійкості</a:t>
            </a:r>
            <a:r>
              <a:rPr lang="ru-RU" dirty="0" smtClean="0">
                <a:latin typeface="Times New Roman" pitchFamily="18" charset="0"/>
                <a:cs typeface="Times New Roman" pitchFamily="18" charset="0"/>
              </a:rPr>
              <a:t>;</a:t>
            </a:r>
          </a:p>
          <a:p>
            <a:pPr algn="just">
              <a:lnSpc>
                <a:spcPct val="110000"/>
              </a:lnSpc>
              <a:spcBef>
                <a:spcPts val="0"/>
              </a:spcBef>
              <a:buNone/>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оптимізація</a:t>
            </a:r>
            <a:r>
              <a:rPr lang="ru-RU" dirty="0" smtClean="0">
                <a:latin typeface="Times New Roman" pitchFamily="18" charset="0"/>
                <a:cs typeface="Times New Roman" pitchFamily="18" charset="0"/>
              </a:rPr>
              <a:t> грошового </a:t>
            </a:r>
            <a:r>
              <a:rPr lang="ru-RU" dirty="0" err="1" smtClean="0">
                <a:latin typeface="Times New Roman" pitchFamily="18" charset="0"/>
                <a:cs typeface="Times New Roman" pitchFamily="18" charset="0"/>
              </a:rPr>
              <a:t>обігу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підтримка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постійної</a:t>
            </a:r>
            <a:endParaRPr lang="ru-RU" dirty="0" smtClean="0">
              <a:latin typeface="Times New Roman" pitchFamily="18" charset="0"/>
              <a:cs typeface="Times New Roman" pitchFamily="18" charset="0"/>
            </a:endParaRPr>
          </a:p>
          <a:p>
            <a:pPr algn="just">
              <a:lnSpc>
                <a:spcPct val="110000"/>
              </a:lnSpc>
              <a:spcBef>
                <a:spcPts val="0"/>
              </a:spcBef>
              <a:buNone/>
            </a:pPr>
            <a:r>
              <a:rPr lang="ru-RU" dirty="0" err="1" smtClean="0">
                <a:latin typeface="Times New Roman" pitchFamily="18" charset="0"/>
                <a:cs typeface="Times New Roman" pitchFamily="18" charset="0"/>
              </a:rPr>
              <a:t>платоспроможності</a:t>
            </a:r>
            <a:r>
              <a:rPr lang="ru-RU" dirty="0" smtClean="0">
                <a:latin typeface="Times New Roman" pitchFamily="18" charset="0"/>
                <a:cs typeface="Times New Roman" pitchFamily="18" charset="0"/>
              </a:rPr>
              <a:t>;</a:t>
            </a:r>
          </a:p>
          <a:p>
            <a:pPr algn="just">
              <a:lnSpc>
                <a:spcPct val="110000"/>
              </a:lnSpc>
              <a:spcBef>
                <a:spcPts val="0"/>
              </a:spcBef>
              <a:buNone/>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максимізація</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чистого </a:t>
            </a:r>
            <a:r>
              <a:rPr lang="ru-RU" dirty="0" err="1" smtClean="0">
                <a:latin typeface="Times New Roman" pitchFamily="18" charset="0"/>
                <a:cs typeface="Times New Roman" pitchFamily="18" charset="0"/>
              </a:rPr>
              <a:t>прибутку</a:t>
            </a:r>
            <a:r>
              <a:rPr lang="ru-RU" dirty="0" smtClean="0">
                <a:latin typeface="Times New Roman" pitchFamily="18" charset="0"/>
                <a:cs typeface="Times New Roman" pitchFamily="18" charset="0"/>
              </a:rPr>
              <a:t>;</a:t>
            </a:r>
          </a:p>
          <a:p>
            <a:pPr algn="just">
              <a:lnSpc>
                <a:spcPct val="110000"/>
              </a:lnSpc>
              <a:spcBef>
                <a:spcPts val="0"/>
              </a:spcBef>
              <a:buNone/>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мінімізація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фінансових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ризиків</a:t>
            </a:r>
            <a:r>
              <a:rPr lang="ru-RU" dirty="0" smtClean="0">
                <a:latin typeface="Times New Roman" pitchFamily="18" charset="0"/>
                <a:cs typeface="Times New Roman" pitchFamily="18" charset="0"/>
              </a:rPr>
              <a:t>;</a:t>
            </a:r>
          </a:p>
          <a:p>
            <a:pPr algn="just">
              <a:lnSpc>
                <a:spcPct val="110000"/>
              </a:lnSpc>
              <a:spcBef>
                <a:spcPts val="0"/>
              </a:spcBef>
              <a:buNone/>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зростання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ринкової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вартості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суб'єкта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господарювання</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та </a:t>
            </a:r>
            <a:r>
              <a:rPr lang="ru-RU" dirty="0" err="1" smtClean="0">
                <a:latin typeface="Times New Roman" pitchFamily="18" charset="0"/>
                <a:cs typeface="Times New Roman" pitchFamily="18" charset="0"/>
              </a:rPr>
              <a:t>максимізації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добробуту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власників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його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капіталу</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57224" y="928670"/>
            <a:ext cx="7658126" cy="5248293"/>
          </a:xfrm>
        </p:spPr>
        <p:txBody>
          <a:bodyPr>
            <a:normAutofit/>
          </a:bodyPr>
          <a:lstStyle/>
          <a:p>
            <a:pPr algn="just">
              <a:buNone/>
            </a:pPr>
            <a:r>
              <a:rPr lang="ru-RU" dirty="0" smtClean="0"/>
              <a:t>	</a:t>
            </a:r>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Складові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фінансової</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політики</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суб'єкта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господарювання</a:t>
            </a:r>
            <a:r>
              <a:rPr lang="ru-RU"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політика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формування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капіталу</a:t>
            </a:r>
            <a:r>
              <a:rPr lang="ru-RU"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емісійна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політика</a:t>
            </a:r>
            <a:r>
              <a:rPr lang="ru-RU"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кредитна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політика</a:t>
            </a:r>
            <a:r>
              <a:rPr lang="ru-RU"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інвестиційна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політика</a:t>
            </a:r>
            <a:r>
              <a:rPr lang="ru-RU"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політика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формування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активів</a:t>
            </a:r>
            <a:r>
              <a:rPr lang="ru-RU"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політика</a:t>
            </a:r>
            <a:r>
              <a:rPr lang="ru-RU" dirty="0" smtClean="0">
                <a:latin typeface="Times New Roman" pitchFamily="18" charset="0"/>
                <a:cs typeface="Times New Roman" pitchFamily="18" charset="0"/>
              </a:rPr>
              <a:t> у </a:t>
            </a:r>
            <a:r>
              <a:rPr lang="ru-RU" dirty="0" err="1" smtClean="0">
                <a:latin typeface="Times New Roman" pitchFamily="18" charset="0"/>
                <a:cs typeface="Times New Roman" pitchFamily="18" charset="0"/>
              </a:rPr>
              <a:t>сфері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управління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ризиками</a:t>
            </a:r>
            <a:r>
              <a:rPr lang="ru-RU"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дивідендна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політика</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1285852" y="1000108"/>
            <a:ext cx="7229498" cy="5176855"/>
          </a:xfrm>
        </p:spPr>
        <p:txBody>
          <a:bodyPr/>
          <a:lstStyle/>
          <a:p>
            <a:pPr algn="just">
              <a:lnSpc>
                <a:spcPct val="100000"/>
              </a:lnSpc>
              <a:spcBef>
                <a:spcPts val="0"/>
              </a:spcBef>
              <a:buNone/>
            </a:pPr>
            <a:r>
              <a:rPr lang="ru-RU" dirty="0" smtClean="0"/>
              <a:t>		</a:t>
            </a:r>
            <a:r>
              <a:rPr lang="ru-RU" b="1" dirty="0" err="1" smtClean="0">
                <a:latin typeface="Times New Roman" pitchFamily="18" charset="0"/>
                <a:cs typeface="Times New Roman" pitchFamily="18" charset="0"/>
              </a:rPr>
              <a:t>Політика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формування</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капіталу</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полягає</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в </a:t>
            </a:r>
            <a:r>
              <a:rPr lang="ru-RU" dirty="0" err="1" smtClean="0">
                <a:latin typeface="Times New Roman" pitchFamily="18" charset="0"/>
                <a:cs typeface="Times New Roman" pitchFamily="18" charset="0"/>
              </a:rPr>
              <a:t>забезпеченні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найбільш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ефективних</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форм </a:t>
            </a:r>
            <a:r>
              <a:rPr lang="ru-RU" dirty="0" err="1" smtClean="0">
                <a:latin typeface="Times New Roman" pitchFamily="18" charset="0"/>
                <a:cs typeface="Times New Roman" pitchFamily="18" charset="0"/>
              </a:rPr>
              <a:t>залучення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капіталу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різних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джерел</a:t>
            </a:r>
            <a:r>
              <a:rPr lang="ru-RU" dirty="0" smtClean="0">
                <a:latin typeface="Times New Roman" pitchFamily="18" charset="0"/>
                <a:cs typeface="Times New Roman" pitchFamily="18" charset="0"/>
              </a:rPr>
              <a:t> та </a:t>
            </a:r>
            <a:r>
              <a:rPr lang="ru-RU" dirty="0" err="1" smtClean="0">
                <a:latin typeface="Times New Roman" pitchFamily="18" charset="0"/>
                <a:cs typeface="Times New Roman" pitchFamily="18" charset="0"/>
              </a:rPr>
              <a:t>досягнення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необхідного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рівня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самофінансування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господарської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діяльності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суб'єкта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згідно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із</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потребами </a:t>
            </a:r>
            <a:r>
              <a:rPr lang="ru-RU" dirty="0" err="1" smtClean="0">
                <a:latin typeface="Times New Roman" pitchFamily="18" charset="0"/>
                <a:cs typeface="Times New Roman" pitchFamily="18" charset="0"/>
              </a:rPr>
              <a:t>його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розвитку</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У </a:t>
            </a:r>
            <a:r>
              <a:rPr lang="ru-RU" dirty="0" err="1" smtClean="0">
                <a:latin typeface="Times New Roman" pitchFamily="18" charset="0"/>
                <a:cs typeface="Times New Roman" pitchFamily="18" charset="0"/>
              </a:rPr>
              <a:t>розрізі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цього</a:t>
            </a:r>
            <a:r>
              <a:rPr lang="ru-RU" dirty="0" smtClean="0">
                <a:latin typeface="Times New Roman" pitchFamily="18" charset="0"/>
                <a:cs typeface="Times New Roman" pitchFamily="18" charset="0"/>
              </a:rPr>
              <a:t> виду </a:t>
            </a:r>
            <a:r>
              <a:rPr lang="ru-RU" dirty="0" err="1" smtClean="0">
                <a:latin typeface="Times New Roman" pitchFamily="18" charset="0"/>
                <a:cs typeface="Times New Roman" pitchFamily="18" charset="0"/>
              </a:rPr>
              <a:t>фінансової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політики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можна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виділити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кредитну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емісійну</a:t>
            </a:r>
            <a:r>
              <a:rPr lang="ru-RU" dirty="0" smtClean="0">
                <a:latin typeface="Times New Roman" pitchFamily="18" charset="0"/>
                <a:cs typeface="Times New Roman" pitchFamily="18" charset="0"/>
              </a:rPr>
              <a:t> та </a:t>
            </a:r>
            <a:r>
              <a:rPr lang="ru-RU" dirty="0" err="1" smtClean="0">
                <a:latin typeface="Times New Roman" pitchFamily="18" charset="0"/>
                <a:cs typeface="Times New Roman" pitchFamily="18" charset="0"/>
              </a:rPr>
              <a:t>дивідендну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політики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1538" y="1825625"/>
            <a:ext cx="7443812" cy="4351338"/>
          </a:xfrm>
        </p:spPr>
        <p:txBody>
          <a:bodyPr>
            <a:normAutofit/>
          </a:bodyPr>
          <a:lstStyle/>
          <a:p>
            <a:pPr algn="just">
              <a:buNone/>
            </a:pPr>
            <a:r>
              <a:rPr lang="ru-RU" dirty="0" smtClean="0"/>
              <a:t> 	 </a:t>
            </a:r>
            <a:r>
              <a:rPr lang="ru-RU" dirty="0" err="1" smtClean="0">
                <a:latin typeface="Times New Roman" pitchFamily="18" charset="0"/>
                <a:cs typeface="Times New Roman" pitchFamily="18" charset="0"/>
              </a:rPr>
              <a:t>Залежно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a:t>
            </a:r>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рівня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економічної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системи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виділяють</a:t>
            </a:r>
            <a:r>
              <a:rPr lang="ru-RU"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фінансову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політику</a:t>
            </a:r>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держави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макрорівень</a:t>
            </a:r>
            <a:r>
              <a:rPr lang="ru-RU"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фінансову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політику</a:t>
            </a:r>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суб'єктів</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господарювання</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підприємств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установ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організацій</a:t>
            </a:r>
            <a:r>
              <a:rPr lang="ru-RU" dirty="0" smtClean="0">
                <a:latin typeface="Times New Roman" pitchFamily="18" charset="0"/>
                <a:cs typeface="Times New Roman" pitchFamily="18" charset="0"/>
              </a:rPr>
              <a:t> та </a:t>
            </a:r>
            <a:r>
              <a:rPr lang="ru-RU" dirty="0" err="1" smtClean="0">
                <a:latin typeface="Times New Roman" pitchFamily="18" charset="0"/>
                <a:cs typeface="Times New Roman" pitchFamily="18" charset="0"/>
              </a:rPr>
              <a:t>домогосподарств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мікрорівень</a:t>
            </a:r>
            <a:r>
              <a:rPr lang="ru-RU" dirty="0" smtClean="0">
                <a:latin typeface="Times New Roman" pitchFamily="18" charset="0"/>
                <a:cs typeface="Times New Roman" pitchFamily="18" charset="0"/>
              </a:rPr>
              <a:t>);</a:t>
            </a:r>
          </a:p>
          <a:p>
            <a:pPr algn="just"/>
            <a:r>
              <a:rPr lang="ru-RU" dirty="0" err="1" smtClean="0">
                <a:latin typeface="Times New Roman" pitchFamily="18" charset="0"/>
                <a:cs typeface="Times New Roman" pitchFamily="18" charset="0"/>
              </a:rPr>
              <a:t>фінансову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політику</a:t>
            </a:r>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міжнародних</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організацій</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фінансових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інституцій</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рівень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світового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господарства</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976" y="1142984"/>
            <a:ext cx="7372374" cy="5033979"/>
          </a:xfrm>
        </p:spPr>
        <p:txBody>
          <a:bodyPr>
            <a:normAutofit/>
          </a:bodyPr>
          <a:lstStyle/>
          <a:p>
            <a:pPr algn="just">
              <a:buNone/>
            </a:pPr>
            <a:r>
              <a:rPr lang="ru-RU" dirty="0" smtClean="0"/>
              <a:t>		</a:t>
            </a:r>
            <a:r>
              <a:rPr lang="ru-RU" b="1" dirty="0" err="1" smtClean="0">
                <a:latin typeface="Times New Roman" pitchFamily="18" charset="0"/>
                <a:cs typeface="Times New Roman" pitchFamily="18" charset="0"/>
              </a:rPr>
              <a:t>Кредитна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політика</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вирішує</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питання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фінансового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забезпечення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діяльності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підприємства</a:t>
            </a:r>
            <a:r>
              <a:rPr lang="ru-RU" dirty="0" smtClean="0">
                <a:latin typeface="Times New Roman" pitchFamily="18" charset="0"/>
                <a:cs typeface="Times New Roman" pitchFamily="18" charset="0"/>
              </a:rPr>
              <a:t> в </a:t>
            </a:r>
            <a:r>
              <a:rPr lang="ru-RU" dirty="0" err="1" smtClean="0">
                <a:latin typeface="Times New Roman" pitchFamily="18" charset="0"/>
                <a:cs typeface="Times New Roman" pitchFamily="18" charset="0"/>
              </a:rPr>
              <a:t>контексті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визначення</a:t>
            </a:r>
            <a:r>
              <a:rPr lang="ru-RU" dirty="0" smtClean="0">
                <a:latin typeface="Times New Roman" pitchFamily="18" charset="0"/>
                <a:cs typeface="Times New Roman" pitchFamily="18" charset="0"/>
              </a:rPr>
              <a:t> потреби у </a:t>
            </a:r>
            <a:r>
              <a:rPr lang="ru-RU" dirty="0" err="1" smtClean="0">
                <a:latin typeface="Times New Roman" pitchFamily="18" charset="0"/>
                <a:cs typeface="Times New Roman" pitchFamily="18" charset="0"/>
              </a:rPr>
              <a:t>позиковому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капіталі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необхідності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залучення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довгострокових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кредитів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позиції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зміцнення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фінансової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стійкості</a:t>
            </a:r>
            <a:r>
              <a:rPr lang="ru-RU" dirty="0" smtClean="0">
                <a:latin typeface="Times New Roman" pitchFamily="18" charset="0"/>
                <a:cs typeface="Times New Roman" pitchFamily="18" charset="0"/>
              </a:rPr>
              <a:t>.</a:t>
            </a:r>
          </a:p>
          <a:p>
            <a:pPr algn="just">
              <a:buNone/>
            </a:pPr>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Емісійна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політика</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забезпечує</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залучення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необхідного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обсягу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власних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фінансових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ресурсів</a:t>
            </a:r>
            <a:r>
              <a:rPr lang="ru-RU" dirty="0" smtClean="0">
                <a:latin typeface="Times New Roman" pitchFamily="18" charset="0"/>
                <a:cs typeface="Times New Roman" pitchFamily="18" charset="0"/>
              </a:rPr>
              <a:t> за </a:t>
            </a:r>
            <a:r>
              <a:rPr lang="ru-RU" dirty="0" err="1" smtClean="0">
                <a:latin typeface="Times New Roman" pitchFamily="18" charset="0"/>
                <a:cs typeface="Times New Roman" pitchFamily="18" charset="0"/>
              </a:rPr>
              <a:t>рахунок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випуску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розміщення</a:t>
            </a:r>
            <a:r>
              <a:rPr lang="ru-RU" dirty="0" smtClean="0">
                <a:latin typeface="Times New Roman" pitchFamily="18" charset="0"/>
                <a:cs typeface="Times New Roman" pitchFamily="18" charset="0"/>
              </a:rPr>
              <a:t> на фондовому </a:t>
            </a:r>
            <a:r>
              <a:rPr lang="ru-RU" dirty="0" smtClean="0">
                <a:latin typeface="Times New Roman" pitchFamily="18" charset="0"/>
                <a:cs typeface="Times New Roman" pitchFamily="18" charset="0"/>
              </a:rPr>
              <a:t>ринку </a:t>
            </a:r>
            <a:r>
              <a:rPr lang="ru-RU" dirty="0" err="1" smtClean="0">
                <a:latin typeface="Times New Roman" pitchFamily="18" charset="0"/>
                <a:cs typeface="Times New Roman" pitchFamily="18" charset="0"/>
              </a:rPr>
              <a:t>власних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акцій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підприємства</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28662" y="785794"/>
            <a:ext cx="7586688" cy="5391169"/>
          </a:xfrm>
        </p:spPr>
        <p:txBody>
          <a:bodyPr>
            <a:normAutofit/>
          </a:bodyPr>
          <a:lstStyle/>
          <a:p>
            <a:pPr algn="just">
              <a:lnSpc>
                <a:spcPct val="100000"/>
              </a:lnSpc>
              <a:spcBef>
                <a:spcPts val="0"/>
              </a:spcBef>
              <a:buNone/>
            </a:pPr>
            <a:r>
              <a:rPr lang="ru-RU" dirty="0" smtClean="0"/>
              <a:t>		</a:t>
            </a:r>
            <a:r>
              <a:rPr lang="ru-RU" b="1" dirty="0" err="1" smtClean="0">
                <a:latin typeface="Times New Roman" pitchFamily="18" charset="0"/>
                <a:cs typeface="Times New Roman" pitchFamily="18" charset="0"/>
              </a:rPr>
              <a:t>Дивідендна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політика</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сукупність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принципів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методів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визначення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частки</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чистого </a:t>
            </a:r>
            <a:r>
              <a:rPr lang="ru-RU" dirty="0" err="1" smtClean="0">
                <a:latin typeface="Times New Roman" pitchFamily="18" charset="0"/>
                <a:cs typeface="Times New Roman" pitchFamily="18" charset="0"/>
              </a:rPr>
              <a:t>прибутку</a:t>
            </a:r>
            <a:r>
              <a:rPr lang="ru-RU" dirty="0" smtClean="0">
                <a:latin typeface="Times New Roman" pitchFamily="18" charset="0"/>
                <a:cs typeface="Times New Roman" pitchFamily="18" charset="0"/>
              </a:rPr>
              <a:t> для </a:t>
            </a:r>
            <a:r>
              <a:rPr lang="ru-RU" dirty="0" err="1" smtClean="0">
                <a:latin typeface="Times New Roman" pitchFamily="18" charset="0"/>
                <a:cs typeface="Times New Roman" pitchFamily="18" charset="0"/>
              </a:rPr>
              <a:t>виплати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дивідендів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власникам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капіталу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відповідно</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до </a:t>
            </a:r>
            <a:r>
              <a:rPr lang="ru-RU" dirty="0" err="1" smtClean="0">
                <a:latin typeface="Times New Roman" pitchFamily="18" charset="0"/>
                <a:cs typeface="Times New Roman" pitchFamily="18" charset="0"/>
              </a:rPr>
              <a:t>основних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завдань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діяльності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суб'єкта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господарювання</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на </a:t>
            </a:r>
            <a:r>
              <a:rPr lang="ru-RU" dirty="0" err="1" smtClean="0">
                <a:latin typeface="Times New Roman" pitchFamily="18" charset="0"/>
                <a:cs typeface="Times New Roman" pitchFamily="18" charset="0"/>
              </a:rPr>
              <a:t>певний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період</a:t>
            </a:r>
            <a:r>
              <a:rPr lang="ru-RU" dirty="0" smtClean="0">
                <a:latin typeface="Times New Roman" pitchFamily="18" charset="0"/>
                <a:cs typeface="Times New Roman" pitchFamily="18" charset="0"/>
              </a:rPr>
              <a:t>.</a:t>
            </a:r>
          </a:p>
          <a:p>
            <a:pPr algn="just">
              <a:lnSpc>
                <a:spcPct val="100000"/>
              </a:lnSpc>
              <a:spcBef>
                <a:spcPts val="0"/>
              </a:spcBef>
              <a:buNone/>
            </a:pPr>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Інвестиційна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політика</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підприємства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полягає</a:t>
            </a:r>
            <a:r>
              <a:rPr lang="ru-RU" dirty="0" smtClean="0">
                <a:latin typeface="Times New Roman" pitchFamily="18" charset="0"/>
                <a:cs typeface="Times New Roman" pitchFamily="18" charset="0"/>
              </a:rPr>
              <a:t> у </a:t>
            </a:r>
            <a:r>
              <a:rPr lang="ru-RU" dirty="0" err="1" smtClean="0">
                <a:latin typeface="Times New Roman" pitchFamily="18" charset="0"/>
                <a:cs typeface="Times New Roman" pitchFamily="18" charset="0"/>
              </a:rPr>
              <a:t>виборі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реалізації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найбільш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ефективних</a:t>
            </a:r>
            <a:r>
              <a:rPr lang="ru-RU" dirty="0" smtClean="0">
                <a:latin typeface="Times New Roman" pitchFamily="18" charset="0"/>
                <a:cs typeface="Times New Roman" pitchFamily="18" charset="0"/>
              </a:rPr>
              <a:t> форм </a:t>
            </a:r>
            <a:r>
              <a:rPr lang="ru-RU" dirty="0" err="1" smtClean="0">
                <a:latin typeface="Times New Roman" pitchFamily="18" charset="0"/>
                <a:cs typeface="Times New Roman" pitchFamily="18" charset="0"/>
              </a:rPr>
              <a:t>вкладення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капіталу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спрямованих</a:t>
            </a:r>
            <a:r>
              <a:rPr lang="ru-RU" dirty="0" smtClean="0">
                <a:latin typeface="Times New Roman" pitchFamily="18" charset="0"/>
                <a:cs typeface="Times New Roman" pitchFamily="18" charset="0"/>
              </a:rPr>
              <a:t> на </a:t>
            </a:r>
            <a:r>
              <a:rPr lang="ru-RU" dirty="0" err="1" smtClean="0">
                <a:latin typeface="Times New Roman" pitchFamily="18" charset="0"/>
                <a:cs typeface="Times New Roman" pitchFamily="18" charset="0"/>
              </a:rPr>
              <a:t>розширення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фінансового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потенціалу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суб'єкта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господарювання</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1142984"/>
            <a:ext cx="7515250" cy="5033979"/>
          </a:xfrm>
        </p:spPr>
        <p:txBody>
          <a:bodyPr>
            <a:normAutofit fontScale="92500" lnSpcReduction="10000"/>
          </a:bodyPr>
          <a:lstStyle/>
          <a:p>
            <a:pPr algn="just">
              <a:lnSpc>
                <a:spcPct val="110000"/>
              </a:lnSpc>
              <a:spcBef>
                <a:spcPts val="0"/>
              </a:spcBef>
              <a:buNone/>
            </a:pPr>
            <a:r>
              <a:rPr lang="ru-RU" dirty="0" smtClean="0"/>
              <a:t>		</a:t>
            </a:r>
            <a:r>
              <a:rPr lang="ru-RU" b="1" dirty="0" err="1" smtClean="0">
                <a:latin typeface="Times New Roman" pitchFamily="18" charset="0"/>
                <a:cs typeface="Times New Roman" pitchFamily="18" charset="0"/>
              </a:rPr>
              <a:t>Політика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управління</a:t>
            </a:r>
            <a:r>
              <a:rPr lang="ru-RU" b="1" dirty="0" smtClean="0">
                <a:latin typeface="Times New Roman" pitchFamily="18" charset="0"/>
                <a:cs typeface="Times New Roman" pitchFamily="18" charset="0"/>
              </a:rPr>
              <a:t> активами </a:t>
            </a:r>
            <a:r>
              <a:rPr lang="ru-RU" dirty="0" err="1" smtClean="0">
                <a:latin typeface="Times New Roman" pitchFamily="18" charset="0"/>
                <a:cs typeface="Times New Roman" pitchFamily="18" charset="0"/>
              </a:rPr>
              <a:t>пов'язана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визначенням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задоволенням</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потреб в </a:t>
            </a:r>
            <a:r>
              <a:rPr lang="ru-RU" dirty="0" err="1" smtClean="0">
                <a:latin typeface="Times New Roman" pitchFamily="18" charset="0"/>
                <a:cs typeface="Times New Roman" pitchFamily="18" charset="0"/>
              </a:rPr>
              <a:t>окремих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їх</a:t>
            </a:r>
            <a:r>
              <a:rPr lang="ru-RU" dirty="0" smtClean="0">
                <a:latin typeface="Times New Roman" pitchFamily="18" charset="0"/>
                <a:cs typeface="Times New Roman" pitchFamily="18" charset="0"/>
              </a:rPr>
              <a:t> видах для </a:t>
            </a:r>
            <a:r>
              <a:rPr lang="ru-RU" dirty="0" err="1" smtClean="0">
                <a:latin typeface="Times New Roman" pitchFamily="18" charset="0"/>
                <a:cs typeface="Times New Roman" pitchFamily="18" charset="0"/>
              </a:rPr>
              <a:t>здійснення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операційного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процесу</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та </a:t>
            </a:r>
            <a:r>
              <a:rPr lang="ru-RU" dirty="0" err="1" smtClean="0">
                <a:latin typeface="Times New Roman" pitchFamily="18" charset="0"/>
                <a:cs typeface="Times New Roman" pitchFamily="18" charset="0"/>
              </a:rPr>
              <a:t>оптимізація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їх</a:t>
            </a:r>
            <a:r>
              <a:rPr lang="ru-RU" dirty="0" smtClean="0">
                <a:latin typeface="Times New Roman" pitchFamily="18" charset="0"/>
                <a:cs typeface="Times New Roman" pitchFamily="18" charset="0"/>
              </a:rPr>
              <a:t> складу для </a:t>
            </a:r>
            <a:r>
              <a:rPr lang="ru-RU" dirty="0" err="1" smtClean="0">
                <a:latin typeface="Times New Roman" pitchFamily="18" charset="0"/>
                <a:cs typeface="Times New Roman" pitchFamily="18" charset="0"/>
              </a:rPr>
              <a:t>забезпечення</a:t>
            </a:r>
            <a:r>
              <a:rPr lang="ru-RU" dirty="0" smtClean="0">
                <a:latin typeface="Times New Roman" pitchFamily="18" charset="0"/>
                <a:cs typeface="Times New Roman" pitchFamily="18" charset="0"/>
              </a:rPr>
              <a:t> умов </a:t>
            </a:r>
            <a:r>
              <a:rPr lang="ru-RU" dirty="0" err="1" smtClean="0">
                <a:latin typeface="Times New Roman" pitchFamily="18" charset="0"/>
                <a:cs typeface="Times New Roman" pitchFamily="18" charset="0"/>
              </a:rPr>
              <a:t>ефективного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господарювання</a:t>
            </a:r>
            <a:r>
              <a:rPr lang="ru-RU" dirty="0" smtClean="0">
                <a:latin typeface="Times New Roman" pitchFamily="18" charset="0"/>
                <a:cs typeface="Times New Roman" pitchFamily="18" charset="0"/>
              </a:rPr>
              <a:t>.</a:t>
            </a:r>
          </a:p>
          <a:p>
            <a:pPr algn="just">
              <a:lnSpc>
                <a:spcPct val="110000"/>
              </a:lnSpc>
              <a:spcBef>
                <a:spcPts val="0"/>
              </a:spcBef>
              <a:buNone/>
            </a:pPr>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Політика</a:t>
            </a:r>
            <a:r>
              <a:rPr lang="ru-RU"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у </a:t>
            </a:r>
            <a:r>
              <a:rPr lang="ru-RU" b="1" dirty="0" err="1" smtClean="0">
                <a:latin typeface="Times New Roman" pitchFamily="18" charset="0"/>
                <a:cs typeface="Times New Roman" pitchFamily="18" charset="0"/>
              </a:rPr>
              <a:t>сфері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управління</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ризиками</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представляє</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собою </a:t>
            </a:r>
            <a:r>
              <a:rPr lang="ru-RU" dirty="0" err="1" smtClean="0">
                <a:latin typeface="Times New Roman" pitchFamily="18" charset="0"/>
                <a:cs typeface="Times New Roman" pitchFamily="18" charset="0"/>
              </a:rPr>
              <a:t>розроблення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системи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заходів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виявлення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оцінки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профілактики</a:t>
            </a:r>
            <a:r>
              <a:rPr lang="ru-RU" dirty="0" smtClean="0">
                <a:latin typeface="Times New Roman" pitchFamily="18" charset="0"/>
                <a:cs typeface="Times New Roman" pitchFamily="18" charset="0"/>
              </a:rPr>
              <a:t> та </a:t>
            </a:r>
            <a:r>
              <a:rPr lang="ru-RU" dirty="0" err="1" smtClean="0">
                <a:latin typeface="Times New Roman" pitchFamily="18" charset="0"/>
                <a:cs typeface="Times New Roman" pitchFamily="18" charset="0"/>
              </a:rPr>
              <a:t>страхування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ризиків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вибору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найбільш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конструктивних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оптимальних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способів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нейтралізації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їх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негативних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наслідків</a:t>
            </a:r>
            <a:r>
              <a:rPr lang="ru-RU" dirty="0" smtClean="0">
                <a:latin typeface="Times New Roman" pitchFamily="18" charset="0"/>
                <a:cs typeface="Times New Roman" pitchFamily="18" charset="0"/>
              </a:rPr>
              <a:t> у </a:t>
            </a:r>
            <a:r>
              <a:rPr lang="ru-RU" dirty="0" err="1" smtClean="0">
                <a:latin typeface="Times New Roman" pitchFamily="18" charset="0"/>
                <a:cs typeface="Times New Roman" pitchFamily="18" charset="0"/>
              </a:rPr>
              <a:t>випадку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виникнення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ризикової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події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кожному конкретному </a:t>
            </a:r>
            <a:r>
              <a:rPr lang="ru-RU" dirty="0" err="1" smtClean="0">
                <a:latin typeface="Times New Roman" pitchFamily="18" charset="0"/>
                <a:cs typeface="Times New Roman" pitchFamily="18" charset="0"/>
              </a:rPr>
              <a:t>випадку</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57224" y="1285860"/>
            <a:ext cx="7658126" cy="4891103"/>
          </a:xfrm>
        </p:spPr>
        <p:txBody>
          <a:bodyPr>
            <a:normAutofit/>
          </a:bodyPr>
          <a:lstStyle/>
          <a:p>
            <a:pPr algn="just">
              <a:lnSpc>
                <a:spcPct val="100000"/>
              </a:lnSpc>
              <a:spcBef>
                <a:spcPts val="0"/>
              </a:spcBef>
              <a:buNone/>
            </a:pPr>
            <a:r>
              <a:rPr lang="ru-RU" dirty="0" smtClean="0"/>
              <a:t>	</a:t>
            </a:r>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Фінансова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політика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домогосподарств</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діяльність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громадянина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його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сім'ї</a:t>
            </a:r>
            <a:r>
              <a:rPr lang="ru-RU" dirty="0" smtClean="0">
                <a:latin typeface="Times New Roman" pitchFamily="18" charset="0"/>
                <a:cs typeface="Times New Roman" pitchFamily="18" charset="0"/>
              </a:rPr>
              <a:t>, яка </a:t>
            </a:r>
            <a:r>
              <a:rPr lang="ru-RU" dirty="0" err="1" smtClean="0">
                <a:latin typeface="Times New Roman" pitchFamily="18" charset="0"/>
                <a:cs typeface="Times New Roman" pitchFamily="18" charset="0"/>
              </a:rPr>
              <a:t>ґрунтується</a:t>
            </a:r>
            <a:r>
              <a:rPr lang="ru-RU" dirty="0" smtClean="0">
                <a:latin typeface="Times New Roman" pitchFamily="18" charset="0"/>
                <a:cs typeface="Times New Roman" pitchFamily="18" charset="0"/>
              </a:rPr>
              <a:t> на </a:t>
            </a:r>
            <a:r>
              <a:rPr lang="ru-RU" dirty="0" err="1" smtClean="0">
                <a:latin typeface="Times New Roman" pitchFamily="18" charset="0"/>
                <a:cs typeface="Times New Roman" pitchFamily="18" charset="0"/>
              </a:rPr>
              <a:t>створенні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використанні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фондів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фінансових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ресурсів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 метою </a:t>
            </a:r>
            <a:r>
              <a:rPr lang="ru-RU" dirty="0" err="1" smtClean="0">
                <a:latin typeface="Times New Roman" pitchFamily="18" charset="0"/>
                <a:cs typeface="Times New Roman" pitchFamily="18" charset="0"/>
              </a:rPr>
              <a:t>задоволення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особистих</a:t>
            </a:r>
            <a:r>
              <a:rPr lang="ru-RU" dirty="0" smtClean="0">
                <a:latin typeface="Times New Roman" pitchFamily="18" charset="0"/>
                <a:cs typeface="Times New Roman" pitchFamily="18" charset="0"/>
              </a:rPr>
              <a:t> потреб. </a:t>
            </a:r>
            <a:r>
              <a:rPr lang="ru-RU" dirty="0" err="1" smtClean="0">
                <a:latin typeface="Times New Roman" pitchFamily="18" charset="0"/>
                <a:cs typeface="Times New Roman" pitchFamily="18" charset="0"/>
              </a:rPr>
              <a:t>Фінансова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політика</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таких </a:t>
            </a:r>
            <a:r>
              <a:rPr lang="ru-RU" dirty="0" err="1" smtClean="0">
                <a:latin typeface="Times New Roman" pitchFamily="18" charset="0"/>
                <a:cs typeface="Times New Roman" pitchFamily="18" charset="0"/>
              </a:rPr>
              <a:t>суб'єктів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полягає</a:t>
            </a:r>
            <a:r>
              <a:rPr lang="ru-RU" dirty="0" smtClean="0">
                <a:latin typeface="Times New Roman" pitchFamily="18" charset="0"/>
                <a:cs typeface="Times New Roman" pitchFamily="18" charset="0"/>
              </a:rPr>
              <a:t> у </a:t>
            </a:r>
            <a:r>
              <a:rPr lang="ru-RU" dirty="0" err="1" smtClean="0">
                <a:latin typeface="Times New Roman" pitchFamily="18" charset="0"/>
                <a:cs typeface="Times New Roman" pitchFamily="18" charset="0"/>
              </a:rPr>
              <a:t>формуванні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доходів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заробітної</a:t>
            </a:r>
            <a:r>
              <a:rPr lang="ru-RU" dirty="0" smtClean="0">
                <a:latin typeface="Times New Roman" pitchFamily="18" charset="0"/>
                <a:cs typeface="Times New Roman" pitchFamily="18" charset="0"/>
              </a:rPr>
              <a:t> плати, продажу </a:t>
            </a:r>
            <a:r>
              <a:rPr lang="ru-RU" dirty="0" smtClean="0">
                <a:latin typeface="Times New Roman" pitchFamily="18" charset="0"/>
                <a:cs typeface="Times New Roman" pitchFamily="18" charset="0"/>
              </a:rPr>
              <a:t>та </a:t>
            </a:r>
            <a:r>
              <a:rPr lang="ru-RU" dirty="0" err="1" smtClean="0">
                <a:latin typeface="Times New Roman" pitchFamily="18" charset="0"/>
                <a:cs typeface="Times New Roman" pitchFamily="18" charset="0"/>
              </a:rPr>
              <a:t>здавання</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в </a:t>
            </a:r>
            <a:r>
              <a:rPr lang="ru-RU" dirty="0" err="1" smtClean="0">
                <a:latin typeface="Times New Roman" pitchFamily="18" charset="0"/>
                <a:cs typeface="Times New Roman" pitchFamily="18" charset="0"/>
              </a:rPr>
              <a:t>оренду</a:t>
            </a:r>
            <a:r>
              <a:rPr lang="ru-RU" dirty="0" smtClean="0">
                <a:latin typeface="Times New Roman" pitchFamily="18" charset="0"/>
                <a:cs typeface="Times New Roman" pitchFamily="18" charset="0"/>
              </a:rPr>
              <a:t> майна, у </a:t>
            </a:r>
            <a:r>
              <a:rPr lang="ru-RU" dirty="0" err="1" smtClean="0">
                <a:latin typeface="Times New Roman" pitchFamily="18" charset="0"/>
                <a:cs typeface="Times New Roman" pitchFamily="18" charset="0"/>
              </a:rPr>
              <a:t>вигляді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безоплатних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послуг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держави</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та </a:t>
            </a:r>
            <a:r>
              <a:rPr lang="ru-RU" dirty="0" err="1" smtClean="0">
                <a:latin typeface="Times New Roman" pitchFamily="18" charset="0"/>
                <a:cs typeface="Times New Roman" pitchFamily="18" charset="0"/>
              </a:rPr>
              <a:t>здійсненні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витрат</a:t>
            </a:r>
            <a:r>
              <a:rPr lang="ru-RU" dirty="0" smtClean="0">
                <a:latin typeface="Times New Roman" pitchFamily="18" charset="0"/>
                <a:cs typeface="Times New Roman" pitchFamily="18" charset="0"/>
              </a:rPr>
              <a:t> на </a:t>
            </a:r>
            <a:r>
              <a:rPr lang="ru-RU" dirty="0" err="1" smtClean="0">
                <a:latin typeface="Times New Roman" pitchFamily="18" charset="0"/>
                <a:cs typeface="Times New Roman" pitchFamily="18" charset="0"/>
              </a:rPr>
              <a:t>придбання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продуктів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харчування</a:t>
            </a:r>
            <a:r>
              <a:rPr lang="ru-RU" dirty="0" smtClean="0">
                <a:latin typeface="Times New Roman" pitchFamily="18" charset="0"/>
                <a:cs typeface="Times New Roman" pitchFamily="18" charset="0"/>
              </a:rPr>
              <a:t>, оплату </a:t>
            </a:r>
            <a:r>
              <a:rPr lang="ru-RU" dirty="0" err="1" smtClean="0">
                <a:latin typeface="Times New Roman" pitchFamily="18" charset="0"/>
                <a:cs typeface="Times New Roman" pitchFamily="18" charset="0"/>
              </a:rPr>
              <a:t>послуг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купівлю</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цінних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паперів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тощо</a:t>
            </a:r>
            <a:endParaRPr lang="ru-RU"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28662" y="1214422"/>
            <a:ext cx="7586688" cy="4962541"/>
          </a:xfrm>
        </p:spPr>
        <p:txBody>
          <a:bodyPr/>
          <a:lstStyle/>
          <a:p>
            <a:pPr algn="just">
              <a:lnSpc>
                <a:spcPct val="100000"/>
              </a:lnSpc>
              <a:spcBef>
                <a:spcPts val="0"/>
              </a:spcBef>
            </a:pPr>
            <a:r>
              <a:rPr lang="ru-RU" b="1" dirty="0" err="1" smtClean="0">
                <a:latin typeface="Times New Roman" pitchFamily="18" charset="0"/>
                <a:cs typeface="Times New Roman" pitchFamily="18" charset="0"/>
              </a:rPr>
              <a:t>Фінансова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політика</a:t>
            </a:r>
            <a:r>
              <a:rPr lang="ru-RU" b="1" dirty="0" smtClean="0">
                <a:latin typeface="Times New Roman" pitchFamily="18" charset="0"/>
                <a:cs typeface="Times New Roman" pitchFamily="18" charset="0"/>
              </a:rPr>
              <a:t> у </a:t>
            </a:r>
            <a:r>
              <a:rPr lang="ru-RU" b="1" dirty="0" err="1" smtClean="0">
                <a:latin typeface="Times New Roman" pitchFamily="18" charset="0"/>
                <a:cs typeface="Times New Roman" pitchFamily="18" charset="0"/>
              </a:rPr>
              <a:t>сфері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міжнародних</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фінансів</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пов'язана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налагодженням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фінансових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відносин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держави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міжнародними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організаціями</a:t>
            </a:r>
            <a:r>
              <a:rPr lang="ru-RU" dirty="0" smtClean="0">
                <a:latin typeface="Times New Roman" pitchFamily="18" charset="0"/>
                <a:cs typeface="Times New Roman" pitchFamily="18" charset="0"/>
              </a:rPr>
              <a:t> та </a:t>
            </a:r>
            <a:r>
              <a:rPr lang="ru-RU" dirty="0" err="1" smtClean="0">
                <a:latin typeface="Times New Roman" pitchFamily="18" charset="0"/>
                <a:cs typeface="Times New Roman" pitchFamily="18" charset="0"/>
              </a:rPr>
              <a:t>фінансовими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інституціями</a:t>
            </a:r>
            <a:r>
              <a:rPr lang="ru-RU" dirty="0" smtClean="0">
                <a:latin typeface="Times New Roman" pitchFamily="18" charset="0"/>
                <a:cs typeface="Times New Roman" pitchFamily="18" charset="0"/>
              </a:rPr>
              <a:t> шляхом </a:t>
            </a:r>
            <a:r>
              <a:rPr lang="ru-RU" dirty="0" err="1" smtClean="0">
                <a:latin typeface="Times New Roman" pitchFamily="18" charset="0"/>
                <a:cs typeface="Times New Roman" pitchFamily="18" charset="0"/>
              </a:rPr>
              <a:t>участі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держави</a:t>
            </a:r>
            <a:r>
              <a:rPr lang="ru-RU" dirty="0" smtClean="0">
                <a:latin typeface="Times New Roman" pitchFamily="18" charset="0"/>
                <a:cs typeface="Times New Roman" pitchFamily="18" charset="0"/>
              </a:rPr>
              <a:t> як у </a:t>
            </a:r>
            <a:r>
              <a:rPr lang="ru-RU" dirty="0" err="1" smtClean="0">
                <a:latin typeface="Times New Roman" pitchFamily="18" charset="0"/>
                <a:cs typeface="Times New Roman" pitchFamily="18" charset="0"/>
              </a:rPr>
              <a:t>формуванні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доходів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фінансових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ресурсів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міжнародних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організацій</a:t>
            </a:r>
            <a:r>
              <a:rPr lang="ru-RU" dirty="0" smtClean="0">
                <a:latin typeface="Times New Roman" pitchFamily="18" charset="0"/>
                <a:cs typeface="Times New Roman" pitchFamily="18" charset="0"/>
              </a:rPr>
              <a:t>, так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в </a:t>
            </a:r>
            <a:r>
              <a:rPr lang="ru-RU" dirty="0" err="1" smtClean="0">
                <a:latin typeface="Times New Roman" pitchFamily="18" charset="0"/>
                <a:cs typeface="Times New Roman" pitchFamily="18" charset="0"/>
              </a:rPr>
              <a:t>отримані</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державою </a:t>
            </a:r>
            <a:r>
              <a:rPr lang="ru-RU" dirty="0" err="1" smtClean="0">
                <a:latin typeface="Times New Roman" pitchFamily="18" charset="0"/>
                <a:cs typeface="Times New Roman" pitchFamily="18" charset="0"/>
              </a:rPr>
              <a:t>коштів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цих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суб'єктів</a:t>
            </a:r>
            <a:r>
              <a:rPr lang="ru-RU" dirty="0" smtClean="0">
                <a:latin typeface="Times New Roman" pitchFamily="18" charset="0"/>
                <a:cs typeface="Times New Roman" pitchFamily="18" charset="0"/>
              </a:rPr>
              <a:t> на </a:t>
            </a:r>
            <a:r>
              <a:rPr lang="ru-RU" dirty="0" err="1" smtClean="0">
                <a:latin typeface="Times New Roman" pitchFamily="18" charset="0"/>
                <a:cs typeface="Times New Roman" pitchFamily="18" charset="0"/>
              </a:rPr>
              <a:t>фінансування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проектів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програм</a:t>
            </a:r>
            <a:r>
              <a:rPr lang="ru-RU" dirty="0" smtClean="0">
                <a:latin typeface="Times New Roman" pitchFamily="18" charset="0"/>
                <a:cs typeface="Times New Roman" pitchFamily="18" charset="0"/>
              </a:rPr>
              <a:t> у </a:t>
            </a:r>
            <a:r>
              <a:rPr lang="ru-RU" dirty="0" err="1" smtClean="0">
                <a:latin typeface="Times New Roman" pitchFamily="18" charset="0"/>
                <a:cs typeface="Times New Roman" pitchFamily="18" charset="0"/>
              </a:rPr>
              <a:t>формі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кредитів</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1214422"/>
            <a:ext cx="7515250" cy="4962541"/>
          </a:xfrm>
        </p:spPr>
        <p:txBody>
          <a:bodyPr>
            <a:normAutofit/>
          </a:bodyPr>
          <a:lstStyle/>
          <a:p>
            <a:pPr algn="just">
              <a:buNone/>
            </a:pPr>
            <a:r>
              <a:rPr lang="ru-RU" dirty="0" smtClean="0">
                <a:latin typeface="Times New Roman" pitchFamily="18" charset="0"/>
                <a:cs typeface="Times New Roman" pitchFamily="18" charset="0"/>
              </a:rPr>
              <a:t>		Головна </a:t>
            </a:r>
            <a:r>
              <a:rPr lang="ru-RU" b="1" dirty="0" smtClean="0">
                <a:latin typeface="Times New Roman" pitchFamily="18" charset="0"/>
                <a:cs typeface="Times New Roman" pitchFamily="18" charset="0"/>
              </a:rPr>
              <a:t>мета </a:t>
            </a:r>
            <a:r>
              <a:rPr lang="ru-RU" b="1" dirty="0" err="1" smtClean="0">
                <a:latin typeface="Times New Roman" pitchFamily="18" charset="0"/>
                <a:cs typeface="Times New Roman" pitchFamily="18" charset="0"/>
              </a:rPr>
              <a:t>фінан</a:t>
            </a:r>
            <a:r>
              <a:rPr lang="ru-RU" b="1" dirty="0" err="1" smtClean="0">
                <a:latin typeface="Times New Roman" pitchFamily="18" charset="0"/>
                <a:cs typeface="Times New Roman" pitchFamily="18" charset="0"/>
              </a:rPr>
              <a:t>с</a:t>
            </a:r>
            <a:r>
              <a:rPr lang="ru-RU" b="1" dirty="0" err="1" smtClean="0">
                <a:latin typeface="Times New Roman" pitchFamily="18" charset="0"/>
                <a:cs typeface="Times New Roman" pitchFamily="18" charset="0"/>
              </a:rPr>
              <a:t>ової</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політики</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полягає</a:t>
            </a:r>
            <a:r>
              <a:rPr lang="ru-RU" dirty="0" smtClean="0">
                <a:latin typeface="Times New Roman" pitchFamily="18" charset="0"/>
                <a:cs typeface="Times New Roman" pitchFamily="18" charset="0"/>
              </a:rPr>
              <a:t> у </a:t>
            </a:r>
            <a:r>
              <a:rPr lang="ru-RU" dirty="0" err="1" smtClean="0">
                <a:latin typeface="Times New Roman" pitchFamily="18" charset="0"/>
                <a:cs typeface="Times New Roman" pitchFamily="18" charset="0"/>
              </a:rPr>
              <a:t>підвищенні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рівня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суспільного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добробуту</a:t>
            </a:r>
            <a:r>
              <a:rPr lang="ru-RU" dirty="0" smtClean="0">
                <a:latin typeface="Times New Roman" pitchFamily="18" charset="0"/>
                <a:cs typeface="Times New Roman" pitchFamily="18" charset="0"/>
              </a:rPr>
              <a:t> шляхом оптимального </a:t>
            </a:r>
            <a:r>
              <a:rPr lang="ru-RU" dirty="0" err="1" smtClean="0">
                <a:latin typeface="Times New Roman" pitchFamily="18" charset="0"/>
                <a:cs typeface="Times New Roman" pitchFamily="18" charset="0"/>
              </a:rPr>
              <a:t>розподілу</a:t>
            </a:r>
            <a:r>
              <a:rPr lang="ru-RU" dirty="0" smtClean="0">
                <a:latin typeface="Times New Roman" pitchFamily="18" charset="0"/>
                <a:cs typeface="Times New Roman" pitchFamily="18" charset="0"/>
              </a:rPr>
              <a:t> ВВП </a:t>
            </a:r>
            <a:r>
              <a:rPr lang="ru-RU" dirty="0" err="1" smtClean="0">
                <a:latin typeface="Times New Roman" pitchFamily="18" charset="0"/>
                <a:cs typeface="Times New Roman" pitchFamily="18" charset="0"/>
              </a:rPr>
              <a:t>між</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галузями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національної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економіки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соціальними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групами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населення</a:t>
            </a:r>
            <a:r>
              <a:rPr lang="ru-RU" dirty="0" smtClean="0">
                <a:latin typeface="Times New Roman" pitchFamily="18" charset="0"/>
                <a:cs typeface="Times New Roman" pitchFamily="18" charset="0"/>
              </a:rPr>
              <a:t> та </a:t>
            </a:r>
            <a:r>
              <a:rPr lang="ru-RU" dirty="0" err="1" smtClean="0">
                <a:latin typeface="Times New Roman" pitchFamily="18" charset="0"/>
                <a:cs typeface="Times New Roman" pitchFamily="18" charset="0"/>
              </a:rPr>
              <a:t>окремими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територіями</a:t>
            </a:r>
            <a:r>
              <a:rPr lang="ru-RU" dirty="0" smtClean="0">
                <a:latin typeface="Times New Roman" pitchFamily="18" charset="0"/>
                <a:cs typeface="Times New Roman" pitchFamily="18" charset="0"/>
              </a:rPr>
              <a:t>.</a:t>
            </a:r>
          </a:p>
          <a:p>
            <a:pPr algn="just">
              <a:buNone/>
            </a:pPr>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Основний</a:t>
            </a:r>
            <a:r>
              <a:rPr lang="ru-RU" b="1" dirty="0" smtClean="0">
                <a:latin typeface="Times New Roman" pitchFamily="18" charset="0"/>
                <a:cs typeface="Times New Roman" pitchFamily="18" charset="0"/>
              </a:rPr>
              <a:t> вектор </a:t>
            </a:r>
            <a:r>
              <a:rPr lang="ru-RU" dirty="0" err="1" smtClean="0">
                <a:latin typeface="Times New Roman" pitchFamily="18" charset="0"/>
                <a:cs typeface="Times New Roman" pitchFamily="18" charset="0"/>
              </a:rPr>
              <a:t>фінансової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політики</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забезпечення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економічного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зростання</a:t>
            </a:r>
            <a:r>
              <a:rPr lang="ru-RU" dirty="0" smtClean="0">
                <a:latin typeface="Times New Roman" pitchFamily="18" charset="0"/>
                <a:cs typeface="Times New Roman" pitchFamily="18" charset="0"/>
              </a:rPr>
              <a:t> в </a:t>
            </a:r>
            <a:r>
              <a:rPr lang="ru-RU" dirty="0" err="1" smtClean="0">
                <a:latin typeface="Times New Roman" pitchFamily="18" charset="0"/>
                <a:cs typeface="Times New Roman" pitchFamily="18" charset="0"/>
              </a:rPr>
              <a:t>країні</a:t>
            </a:r>
            <a:r>
              <a:rPr lang="ru-RU" dirty="0" smtClean="0">
                <a:latin typeface="Times New Roman" pitchFamily="18" charset="0"/>
                <a:cs typeface="Times New Roman" pitchFamily="18" charset="0"/>
              </a:rPr>
              <a:t> через </a:t>
            </a:r>
            <a:r>
              <a:rPr lang="ru-RU" dirty="0" err="1" smtClean="0">
                <a:latin typeface="Times New Roman" pitchFamily="18" charset="0"/>
                <a:cs typeface="Times New Roman" pitchFamily="18" charset="0"/>
              </a:rPr>
              <a:t>механізми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фінансового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впливу</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на попит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пропозицію</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споживання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заощадження</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та </a:t>
            </a:r>
            <a:r>
              <a:rPr lang="ru-RU" dirty="0" err="1" smtClean="0">
                <a:latin typeface="Times New Roman" pitchFamily="18" charset="0"/>
                <a:cs typeface="Times New Roman" pitchFamily="18" charset="0"/>
              </a:rPr>
              <a:t>інвестиції</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976" y="1142984"/>
            <a:ext cx="7372374" cy="5033979"/>
          </a:xfrm>
        </p:spPr>
        <p:txBody>
          <a:bodyPr>
            <a:normAutofit/>
          </a:bodyPr>
          <a:lstStyle/>
          <a:p>
            <a:pPr algn="just">
              <a:buNone/>
            </a:pPr>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Основні</a:t>
            </a:r>
            <a:r>
              <a:rPr lang="ru-RU"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засади та </a:t>
            </a:r>
            <a:r>
              <a:rPr lang="ru-RU" b="1" dirty="0" err="1" smtClean="0">
                <a:latin typeface="Times New Roman" pitchFamily="18" charset="0"/>
                <a:cs typeface="Times New Roman" pitchFamily="18" charset="0"/>
              </a:rPr>
              <a:t>напрями</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фінансової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політики</a:t>
            </a:r>
            <a:r>
              <a:rPr lang="ru-RU" dirty="0" smtClean="0">
                <a:latin typeface="Times New Roman" pitchFamily="18" charset="0"/>
                <a:cs typeface="Times New Roman" pitchFamily="18" charset="0"/>
              </a:rPr>
              <a:t> на </a:t>
            </a:r>
            <a:r>
              <a:rPr lang="ru-RU" dirty="0" err="1" smtClean="0">
                <a:latin typeface="Times New Roman" pitchFamily="18" charset="0"/>
                <a:cs typeface="Times New Roman" pitchFamily="18" charset="0"/>
              </a:rPr>
              <a:t>практиці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відображаються</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у:</a:t>
            </a:r>
          </a:p>
          <a:p>
            <a:pPr algn="just">
              <a:buFontTx/>
              <a:buChar char="-"/>
            </a:pPr>
            <a:r>
              <a:rPr lang="ru-RU" dirty="0" err="1" smtClean="0">
                <a:latin typeface="Times New Roman" pitchFamily="18" charset="0"/>
                <a:cs typeface="Times New Roman" pitchFamily="18" charset="0"/>
              </a:rPr>
              <a:t>фінансовому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законодавстві</a:t>
            </a:r>
            <a:r>
              <a:rPr lang="ru-RU" dirty="0" smtClean="0">
                <a:latin typeface="Times New Roman" pitchFamily="18" charset="0"/>
                <a:cs typeface="Times New Roman" pitchFamily="18" charset="0"/>
              </a:rPr>
              <a:t>;</a:t>
            </a:r>
          </a:p>
          <a:p>
            <a:pPr algn="just">
              <a:buNone/>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системі</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форм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методів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мобілізації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фінансових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ресурсів</a:t>
            </a:r>
            <a:r>
              <a:rPr lang="ru-RU" dirty="0" smtClean="0">
                <a:latin typeface="Times New Roman" pitchFamily="18" charset="0"/>
                <a:cs typeface="Times New Roman" pitchFamily="18" charset="0"/>
              </a:rPr>
              <a:t>;</a:t>
            </a:r>
          </a:p>
          <a:p>
            <a:pPr algn="just">
              <a:buNone/>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перерозподілі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фінансових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ресурсів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між</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окремими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верствами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населення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галузями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регіонами</a:t>
            </a:r>
            <a:r>
              <a:rPr lang="ru-RU" dirty="0" smtClean="0">
                <a:latin typeface="Times New Roman" pitchFamily="18" charset="0"/>
                <a:cs typeface="Times New Roman" pitchFamily="18" charset="0"/>
              </a:rPr>
              <a:t>;</a:t>
            </a:r>
          </a:p>
          <a:p>
            <a:pPr algn="just">
              <a:buNone/>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структурі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доходів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видатків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бюджетів</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1071538" y="1142984"/>
            <a:ext cx="7715304" cy="3714776"/>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1538" y="928670"/>
            <a:ext cx="7715304" cy="5248293"/>
          </a:xfrm>
        </p:spPr>
        <p:txBody>
          <a:bodyPr>
            <a:noAutofit/>
          </a:bodyPr>
          <a:lstStyle/>
          <a:p>
            <a:pPr algn="just">
              <a:lnSpc>
                <a:spcPct val="100000"/>
              </a:lnSpc>
              <a:spcBef>
                <a:spcPts val="0"/>
              </a:spcBef>
              <a:buNone/>
            </a:pP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Залежно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від</a:t>
            </a:r>
            <a:r>
              <a:rPr lang="ru-RU" sz="2000" dirty="0" smtClean="0">
                <a:latin typeface="Times New Roman" pitchFamily="18" charset="0"/>
                <a:cs typeface="Times New Roman" pitchFamily="18" charset="0"/>
              </a:rPr>
              <a:t> характеру </a:t>
            </a:r>
            <a:r>
              <a:rPr lang="ru-RU" sz="2000" dirty="0" err="1" smtClean="0">
                <a:latin typeface="Times New Roman" pitchFamily="18" charset="0"/>
                <a:cs typeface="Times New Roman" pitchFamily="18" charset="0"/>
              </a:rPr>
              <a:t>заходів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часу, на </a:t>
            </a:r>
            <a:r>
              <a:rPr lang="ru-RU" sz="2000" dirty="0" err="1" smtClean="0">
                <a:latin typeface="Times New Roman" pitchFamily="18" charset="0"/>
                <a:cs typeface="Times New Roman" pitchFamily="18" charset="0"/>
              </a:rPr>
              <a:t>який</a:t>
            </a:r>
            <a:r>
              <a:rPr lang="ru-RU" sz="2000" dirty="0" smtClean="0">
                <a:latin typeface="Times New Roman" pitchFamily="18" charset="0"/>
                <a:cs typeface="Times New Roman" pitchFamily="18" charset="0"/>
              </a:rPr>
              <a:t> вони </a:t>
            </a:r>
            <a:r>
              <a:rPr lang="ru-RU" sz="2000" dirty="0" err="1" smtClean="0">
                <a:latin typeface="Times New Roman" pitchFamily="18" charset="0"/>
                <a:cs typeface="Times New Roman" pitchFamily="18" charset="0"/>
              </a:rPr>
              <a:t>розраховані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виділяють</a:t>
            </a:r>
            <a:r>
              <a:rPr lang="ru-RU" sz="2000"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фінансову</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стратегію</a:t>
            </a:r>
            <a:r>
              <a:rPr lang="ru-RU" sz="2000" b="1"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фінансову</a:t>
            </a:r>
            <a:r>
              <a:rPr lang="ru-RU" sz="2000" b="1" dirty="0" smtClean="0">
                <a:latin typeface="Times New Roman" pitchFamily="18" charset="0"/>
                <a:cs typeface="Times New Roman" pitchFamily="18" charset="0"/>
              </a:rPr>
              <a:t> тактику.</a:t>
            </a:r>
            <a:endParaRPr lang="ru-RU" sz="2000" b="1" dirty="0" smtClean="0">
              <a:latin typeface="Times New Roman" pitchFamily="18" charset="0"/>
              <a:cs typeface="Times New Roman" pitchFamily="18" charset="0"/>
            </a:endParaRPr>
          </a:p>
          <a:p>
            <a:pPr algn="just">
              <a:lnSpc>
                <a:spcPct val="100000"/>
              </a:lnSpc>
              <a:spcBef>
                <a:spcPts val="0"/>
              </a:spcBef>
              <a:buNone/>
            </a:pPr>
            <a:r>
              <a:rPr lang="ru-RU" sz="2000"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Фінансова</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стратегія</a:t>
            </a: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основні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напрями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використання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фінансів</a:t>
            </a: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на </a:t>
            </a:r>
            <a:r>
              <a:rPr lang="ru-RU" sz="2000" dirty="0" err="1" smtClean="0">
                <a:latin typeface="Times New Roman" pitchFamily="18" charset="0"/>
                <a:cs typeface="Times New Roman" pitchFamily="18" charset="0"/>
              </a:rPr>
              <a:t>тривалу</a:t>
            </a: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перспективу. Прикладами </a:t>
            </a:r>
            <a:r>
              <a:rPr lang="ru-RU" sz="2000" dirty="0" err="1" smtClean="0">
                <a:latin typeface="Times New Roman" pitchFamily="18" charset="0"/>
                <a:cs typeface="Times New Roman" pitchFamily="18" charset="0"/>
              </a:rPr>
              <a:t>стратегічних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завдань</a:t>
            </a:r>
            <a:r>
              <a:rPr lang="ru-RU" sz="2000" dirty="0" smtClean="0">
                <a:latin typeface="Times New Roman" pitchFamily="18" charset="0"/>
                <a:cs typeface="Times New Roman" pitchFamily="18" charset="0"/>
              </a:rPr>
              <a:t> є: </a:t>
            </a:r>
            <a:r>
              <a:rPr lang="ru-RU" sz="2000" dirty="0" err="1" smtClean="0">
                <a:latin typeface="Times New Roman" pitchFamily="18" charset="0"/>
                <a:cs typeface="Times New Roman" pitchFamily="18" charset="0"/>
              </a:rPr>
              <a:t>оптимізація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пропорцій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між</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індивідуальним</a:t>
            </a:r>
            <a:r>
              <a:rPr lang="ru-RU" sz="2000" dirty="0" smtClean="0">
                <a:latin typeface="Times New Roman" pitchFamily="18" charset="0"/>
                <a:cs typeface="Times New Roman" pitchFamily="18" charset="0"/>
              </a:rPr>
              <a:t> та </a:t>
            </a:r>
            <a:r>
              <a:rPr lang="ru-RU" sz="2000" dirty="0" err="1" smtClean="0">
                <a:latin typeface="Times New Roman" pitchFamily="18" charset="0"/>
                <a:cs typeface="Times New Roman" pitchFamily="18" charset="0"/>
              </a:rPr>
              <a:t>суспільним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споживанням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розвиток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формування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ефективного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фінансового</a:t>
            </a:r>
            <a:r>
              <a:rPr lang="ru-RU" sz="2000" dirty="0" smtClean="0">
                <a:latin typeface="Times New Roman" pitchFamily="18" charset="0"/>
                <a:cs typeface="Times New Roman" pitchFamily="18" charset="0"/>
              </a:rPr>
              <a:t> ринку, </a:t>
            </a:r>
            <a:r>
              <a:rPr lang="ru-RU" sz="2000" dirty="0" err="1" smtClean="0">
                <a:latin typeface="Times New Roman" pitchFamily="18" charset="0"/>
                <a:cs typeface="Times New Roman" pitchFamily="18" charset="0"/>
              </a:rPr>
              <a:t>створення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сприятливого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інвестиційного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клімату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формування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нарощування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національного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капіталу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тощо</a:t>
            </a:r>
            <a:r>
              <a:rPr lang="ru-RU" sz="2000" dirty="0" smtClean="0">
                <a:latin typeface="Times New Roman" pitchFamily="18" charset="0"/>
                <a:cs typeface="Times New Roman" pitchFamily="18" charset="0"/>
              </a:rPr>
              <a:t>.</a:t>
            </a:r>
          </a:p>
          <a:p>
            <a:pPr algn="just">
              <a:lnSpc>
                <a:spcPct val="100000"/>
              </a:lnSpc>
              <a:spcBef>
                <a:spcPts val="0"/>
              </a:spcBef>
              <a:buNone/>
            </a:pPr>
            <a:r>
              <a:rPr lang="ru-RU" sz="2000"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Фінансова</a:t>
            </a:r>
            <a:r>
              <a:rPr lang="ru-RU" sz="2000" b="1"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тактика </a:t>
            </a:r>
            <a:r>
              <a:rPr lang="ru-RU" sz="2000" dirty="0" err="1" smtClean="0">
                <a:latin typeface="Times New Roman" pitchFamily="18" charset="0"/>
                <a:cs typeface="Times New Roman" pitchFamily="18" charset="0"/>
              </a:rPr>
              <a:t>спрямована</a:t>
            </a:r>
            <a:r>
              <a:rPr lang="ru-RU" sz="2000" dirty="0" smtClean="0">
                <a:latin typeface="Times New Roman" pitchFamily="18" charset="0"/>
                <a:cs typeface="Times New Roman" pitchFamily="18" charset="0"/>
              </a:rPr>
              <a:t> на </a:t>
            </a:r>
            <a:r>
              <a:rPr lang="ru-RU" sz="2000" dirty="0" err="1" smtClean="0">
                <a:latin typeface="Times New Roman" pitchFamily="18" charset="0"/>
                <a:cs typeface="Times New Roman" pitchFamily="18" charset="0"/>
              </a:rPr>
              <a:t>вирішення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завдань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окремого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етапу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розвитку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країни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Яскравими</a:t>
            </a:r>
            <a:r>
              <a:rPr lang="ru-RU" sz="2000" dirty="0" smtClean="0">
                <a:latin typeface="Times New Roman" pitchFamily="18" charset="0"/>
                <a:cs typeface="Times New Roman" pitchFamily="18" charset="0"/>
              </a:rPr>
              <a:t> прикладами </a:t>
            </a:r>
            <a:r>
              <a:rPr lang="ru-RU" sz="2000" dirty="0" err="1" smtClean="0">
                <a:latin typeface="Times New Roman" pitchFamily="18" charset="0"/>
                <a:cs typeface="Times New Roman" pitchFamily="18" charset="0"/>
              </a:rPr>
              <a:t>фінансової</a:t>
            </a:r>
            <a:r>
              <a:rPr lang="ru-RU" sz="2000" dirty="0" smtClean="0">
                <a:latin typeface="Times New Roman" pitchFamily="18" charset="0"/>
                <a:cs typeface="Times New Roman" pitchFamily="18" charset="0"/>
              </a:rPr>
              <a:t> тактики </a:t>
            </a:r>
            <a:r>
              <a:rPr lang="ru-RU" sz="2000" dirty="0" err="1" smtClean="0">
                <a:latin typeface="Times New Roman" pitchFamily="18" charset="0"/>
                <a:cs typeface="Times New Roman" pitchFamily="18" charset="0"/>
              </a:rPr>
              <a:t>можуть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слугувати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удосконалення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системи</a:t>
            </a:r>
            <a:r>
              <a:rPr lang="ru-RU" sz="2000" dirty="0" smtClean="0">
                <a:latin typeface="Times New Roman" pitchFamily="18" charset="0"/>
                <a:cs typeface="Times New Roman" pitchFamily="18" charset="0"/>
              </a:rPr>
              <a:t> оплати </a:t>
            </a:r>
            <a:r>
              <a:rPr lang="ru-RU" sz="2000" dirty="0" err="1" smtClean="0">
                <a:latin typeface="Times New Roman" pitchFamily="18" charset="0"/>
                <a:cs typeface="Times New Roman" pitchFamily="18" charset="0"/>
              </a:rPr>
              <a:t>праці</a:t>
            </a:r>
            <a:r>
              <a:rPr lang="ru-RU" sz="2000" dirty="0" smtClean="0">
                <a:latin typeface="Times New Roman" pitchFamily="18" charset="0"/>
                <a:cs typeface="Times New Roman" pitchFamily="18" charset="0"/>
              </a:rPr>
              <a:t> (у тому </a:t>
            </a:r>
            <a:r>
              <a:rPr lang="ru-RU" sz="2000" dirty="0" err="1" smtClean="0">
                <a:latin typeface="Times New Roman" pitchFamily="18" charset="0"/>
                <a:cs typeface="Times New Roman" pitchFamily="18" charset="0"/>
              </a:rPr>
              <a:t>числі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збільшення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її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частки</a:t>
            </a: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у ВВП), </a:t>
            </a:r>
            <a:r>
              <a:rPr lang="ru-RU" sz="2000" dirty="0" err="1" smtClean="0">
                <a:latin typeface="Times New Roman" pitchFamily="18" charset="0"/>
                <a:cs typeface="Times New Roman" pitchFamily="18" charset="0"/>
              </a:rPr>
              <a:t>територіальний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перерозподіл</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фінансових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ресурсів</a:t>
            </a: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через </a:t>
            </a:r>
            <a:r>
              <a:rPr lang="ru-RU" sz="2000" dirty="0" err="1" smtClean="0">
                <a:latin typeface="Times New Roman" pitchFamily="18" charset="0"/>
                <a:cs typeface="Times New Roman" pitchFamily="18" charset="0"/>
              </a:rPr>
              <a:t>бюджетну</a:t>
            </a: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систему, </a:t>
            </a:r>
            <a:r>
              <a:rPr lang="ru-RU" sz="2000" dirty="0" err="1" smtClean="0">
                <a:latin typeface="Times New Roman" pitchFamily="18" charset="0"/>
                <a:cs typeface="Times New Roman" pitchFamily="18" charset="0"/>
              </a:rPr>
              <a:t>вдосконалення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системи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пенсійного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забезпечення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надання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пільг</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окремим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платникам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тощо</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976" y="642918"/>
            <a:ext cx="7372374" cy="5534045"/>
          </a:xfrm>
        </p:spPr>
        <p:txBody>
          <a:bodyPr>
            <a:noAutofit/>
          </a:bodyPr>
          <a:lstStyle/>
          <a:p>
            <a:pPr algn="just"/>
            <a:r>
              <a:rPr lang="ru-RU" sz="2400" dirty="0" smtClean="0">
                <a:latin typeface="Times New Roman" pitchFamily="18" charset="0"/>
                <a:cs typeface="Times New Roman" pitchFamily="18" charset="0"/>
              </a:rPr>
              <a:t>Головне </a:t>
            </a:r>
            <a:r>
              <a:rPr lang="ru-RU" sz="2400" dirty="0" err="1" smtClean="0">
                <a:latin typeface="Times New Roman" pitchFamily="18" charset="0"/>
                <a:cs typeface="Times New Roman" pitchFamily="18" charset="0"/>
              </a:rPr>
              <a:t>завдання</a:t>
            </a:r>
            <a:r>
              <a:rPr lang="ru-RU" sz="2400"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фінансової</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політики</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держави</a:t>
            </a:r>
            <a:r>
              <a:rPr lang="ru-RU" sz="2400" b="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забезпечення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реалізації</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тієї</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чи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іншої</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державної</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програми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необхідними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фінансовими</a:t>
            </a:r>
            <a:r>
              <a:rPr lang="ru-RU" sz="2400" dirty="0" smtClean="0">
                <a:latin typeface="Times New Roman" pitchFamily="18" charset="0"/>
                <a:cs typeface="Times New Roman" pitchFamily="18" charset="0"/>
              </a:rPr>
              <a:t> ресурсами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Державна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фінансова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політика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сприяє</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вирішенню</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таких </a:t>
            </a:r>
            <a:r>
              <a:rPr lang="ru-RU" sz="2400" dirty="0" err="1" smtClean="0">
                <a:latin typeface="Times New Roman" pitchFamily="18" charset="0"/>
                <a:cs typeface="Times New Roman" pitchFamily="18" charset="0"/>
              </a:rPr>
              <a:t>стратегічних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завдань</a:t>
            </a:r>
            <a:r>
              <a:rPr lang="ru-RU" sz="2400" dirty="0" smtClean="0">
                <a:latin typeface="Times New Roman" pitchFamily="18" charset="0"/>
                <a:cs typeface="Times New Roman" pitchFamily="18" charset="0"/>
              </a:rPr>
              <a:t>:</a:t>
            </a:r>
          </a:p>
          <a:p>
            <a:pPr algn="just"/>
            <a:r>
              <a:rPr lang="ru-RU" sz="2400" dirty="0" err="1" smtClean="0">
                <a:latin typeface="Times New Roman" pitchFamily="18" charset="0"/>
                <a:cs typeface="Times New Roman" pitchFamily="18" charset="0"/>
              </a:rPr>
              <a:t>формування</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максимально </a:t>
            </a:r>
            <a:r>
              <a:rPr lang="ru-RU" sz="2400" dirty="0" err="1" smtClean="0">
                <a:latin typeface="Times New Roman" pitchFamily="18" charset="0"/>
                <a:cs typeface="Times New Roman" pitchFamily="18" charset="0"/>
              </a:rPr>
              <a:t>можливого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обсягу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фінансових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ресурсів</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що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надходять</a:t>
            </a:r>
            <a:r>
              <a:rPr lang="ru-RU" sz="2400" dirty="0" smtClean="0">
                <a:latin typeface="Times New Roman" pitchFamily="18" charset="0"/>
                <a:cs typeface="Times New Roman" pitchFamily="18" charset="0"/>
              </a:rPr>
              <a:t> у </a:t>
            </a:r>
            <a:r>
              <a:rPr lang="ru-RU" sz="2400" dirty="0" err="1" smtClean="0">
                <a:latin typeface="Times New Roman" pitchFamily="18" charset="0"/>
                <a:cs typeface="Times New Roman" pitchFamily="18" charset="0"/>
              </a:rPr>
              <a:t>розпорядження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держави</a:t>
            </a:r>
            <a:r>
              <a:rPr lang="ru-RU" sz="2400" dirty="0" smtClean="0">
                <a:latin typeface="Times New Roman" pitchFamily="18" charset="0"/>
                <a:cs typeface="Times New Roman" pitchFamily="18" charset="0"/>
              </a:rPr>
              <a:t>;</a:t>
            </a:r>
          </a:p>
          <a:p>
            <a:pPr algn="just"/>
            <a:r>
              <a:rPr lang="ru-RU" sz="2400" dirty="0" err="1" smtClean="0">
                <a:latin typeface="Times New Roman" pitchFamily="18" charset="0"/>
                <a:cs typeface="Times New Roman" pitchFamily="18" charset="0"/>
              </a:rPr>
              <a:t>забезпечення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раціонального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розподілу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фінансових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ресурсів</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між</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галузями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і</a:t>
            </a:r>
            <a:r>
              <a:rPr lang="ru-RU" sz="2400" dirty="0" smtClean="0">
                <a:latin typeface="Times New Roman" pitchFamily="18" charset="0"/>
                <a:cs typeface="Times New Roman" pitchFamily="18" charset="0"/>
              </a:rPr>
              <a:t> сферами </a:t>
            </a:r>
            <a:r>
              <a:rPr lang="ru-RU" sz="2400" dirty="0" err="1" smtClean="0">
                <a:latin typeface="Times New Roman" pitchFamily="18" charset="0"/>
                <a:cs typeface="Times New Roman" pitchFamily="18" charset="0"/>
              </a:rPr>
              <a:t>економіки</a:t>
            </a:r>
            <a:r>
              <a:rPr lang="ru-RU" sz="2400" dirty="0" smtClean="0">
                <a:latin typeface="Times New Roman" pitchFamily="18" charset="0"/>
                <a:cs typeface="Times New Roman" pitchFamily="18" charset="0"/>
              </a:rPr>
              <a:t> та </a:t>
            </a:r>
            <a:r>
              <a:rPr lang="ru-RU" sz="2400" dirty="0" err="1" smtClean="0">
                <a:latin typeface="Times New Roman" pitchFamily="18" charset="0"/>
                <a:cs typeface="Times New Roman" pitchFamily="18" charset="0"/>
              </a:rPr>
              <a:t>регіонами</a:t>
            </a:r>
            <a:r>
              <a:rPr lang="ru-RU" sz="2400" dirty="0" smtClean="0">
                <a:latin typeface="Times New Roman" pitchFamily="18" charset="0"/>
                <a:cs typeface="Times New Roman" pitchFamily="18" charset="0"/>
              </a:rPr>
              <a:t>;</a:t>
            </a:r>
          </a:p>
          <a:p>
            <a:pPr algn="just"/>
            <a:r>
              <a:rPr lang="ru-RU" sz="2400" dirty="0" err="1" smtClean="0">
                <a:latin typeface="Times New Roman" pitchFamily="18" charset="0"/>
                <a:cs typeface="Times New Roman" pitchFamily="18" charset="0"/>
              </a:rPr>
              <a:t>концентрація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фінансових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ресурсів</a:t>
            </a:r>
            <a:r>
              <a:rPr lang="ru-RU" sz="2400" dirty="0" smtClean="0">
                <a:latin typeface="Times New Roman" pitchFamily="18" charset="0"/>
                <a:cs typeface="Times New Roman" pitchFamily="18" charset="0"/>
              </a:rPr>
              <a:t> на </a:t>
            </a:r>
            <a:r>
              <a:rPr lang="ru-RU" sz="2400" dirty="0" err="1" smtClean="0">
                <a:latin typeface="Times New Roman" pitchFamily="18" charset="0"/>
                <a:cs typeface="Times New Roman" pitchFamily="18" charset="0"/>
              </a:rPr>
              <a:t>найважливіших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напрямах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економічного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соціального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розвитку</a:t>
            </a:r>
            <a:r>
              <a:rPr lang="ru-RU" sz="2400" dirty="0" smtClean="0">
                <a:latin typeface="Times New Roman" pitchFamily="18" charset="0"/>
                <a:cs typeface="Times New Roman" pitchFamily="18" charset="0"/>
              </a:rPr>
              <a:t>;</a:t>
            </a:r>
          </a:p>
          <a:p>
            <a:pPr algn="just"/>
            <a:r>
              <a:rPr lang="ru-RU" sz="2400" dirty="0" err="1" smtClean="0">
                <a:latin typeface="Times New Roman" pitchFamily="18" charset="0"/>
                <a:cs typeface="Times New Roman" pitchFamily="18" charset="0"/>
              </a:rPr>
              <a:t>створення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ефективної</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системи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управління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фінансами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держави</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та </a:t>
            </a:r>
            <a:r>
              <a:rPr lang="ru-RU" sz="2400" dirty="0" err="1" smtClean="0">
                <a:latin typeface="Times New Roman" pitchFamily="18" charset="0"/>
                <a:cs typeface="Times New Roman" pitchFamily="18" charset="0"/>
              </a:rPr>
              <a:t>інших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суб'єктів</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економічних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відносин</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powerpointbase.com-853</Template>
  <TotalTime>565</TotalTime>
  <Words>1198</Words>
  <Application>Microsoft Office PowerPoint</Application>
  <PresentationFormat>Экран (4:3)</PresentationFormat>
  <Paragraphs>118</Paragraphs>
  <Slides>44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Тема Office</vt:lpstr>
      <vt:lpstr>      Тема 1.2. Фінансова політика    </vt:lpstr>
      <vt:lpstr>План лекції:</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Класифікація інструментів податкового регулювання</vt:lpstr>
      <vt:lpstr>Класифікація за призначенням (напрямом впливу) </vt:lpstr>
      <vt:lpstr>Класифікація за характером цілей соціально-економічного розвитку </vt:lpstr>
      <vt:lpstr>Класифікація інструментів податкового регулювання за ознакою «механізм впливу» </vt:lpstr>
      <vt:lpstr>Недоліки застосування податкових пільг як інструменту державного податкового регулювання </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Наташа</dc:creator>
  <cp:lastModifiedBy>User</cp:lastModifiedBy>
  <cp:revision>71</cp:revision>
  <dcterms:created xsi:type="dcterms:W3CDTF">2019-11-04T10:55:19Z</dcterms:created>
  <dcterms:modified xsi:type="dcterms:W3CDTF">2023-10-19T19:51:42Z</dcterms:modified>
</cp:coreProperties>
</file>