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6" r:id="rId14"/>
  </p:sldIdLst>
  <p:sldSz cx="12192000" cy="6858000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DD8BF-5EBD-4125-BDA5-5D29B92C9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7BDDAC-9E3F-4EC7-9E2F-EFF731E74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216A31-71C0-4491-ABE3-40EF3349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DFAB2D-7B7A-4A7C-B25D-07C03193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FCC022E-988E-4F70-BDB9-11A04C24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6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1E56E-A0CE-4ADB-9352-2C767DBF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01E5617-A78F-480F-B53D-29B89DA49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C332BA-C1A7-4A1A-A972-C245D0B0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814511-F12B-4093-815B-4150A2B4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A86588-172C-4DDE-9D7D-C79D4E01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0B06AA-A3FE-4F9D-B0D9-AAAE062CE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C3C059-E455-4315-8F8D-1CDAF435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28525C-A848-487D-ACEB-46F96BAC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CEAEC9-858A-4A90-B602-AFD43CC7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0AE9CC-DDF1-4A6E-B70E-D85F2EA6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78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8E459-2D83-468F-84BC-4034DBB3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22938B-F19B-44CB-BA5C-DD9A1B59B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0773015-FD1B-41D3-8276-D7BD7403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E495325-C6A8-4100-A375-7E18C72A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02C2B6-3DB3-4690-925F-36327C6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96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62BC4-8BD8-4680-B3C3-2F52B2B0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3D4D4B5-8E5B-4DCA-94D3-A2C790B5D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CCCCAB-4E79-443B-9371-9A89DA39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69CD531-9091-4EC3-B9C9-A9F13436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DAC18A0-0318-4786-ADC4-08A00DC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94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A0411-AB32-4A68-B06E-BAED89F2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FE6726-60F1-440C-8B0A-A856C014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3779FA3-BCCF-40EE-9BF9-A4E1ABF47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4DA682-EDB7-455A-9C6A-F0A99536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D6F3BCA-894A-4CD0-AAE4-7E6796C9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3B2B97-C3B3-46DD-AF94-E166832F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3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8371E-82FD-4C9F-A59F-52933DC5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8F03C08-18D4-4529-94F5-7A93039EE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C5EF797-1C8A-46B8-A08A-1CB35A0D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59019E8-07B9-4151-B5F4-DBA232FE0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08EF9DC-E59A-47CE-94AB-EE032A2CB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E3AF679-80EF-4056-BDCD-F7872F22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E08F701-A1A4-41CF-AB2A-D93A3AC6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28CC6C9-9903-46DC-AC08-BC8FAEF8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5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DF811-0A06-4513-9F7B-6E2910C5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CBAA735-1936-4F5D-96A0-9C25FF39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AC89F9A-1BD1-42E9-AD14-10CB0577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C1B5529-A6BE-4F35-8DF5-53D61170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0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3A75D8C-2396-4C41-AEFF-6B295A04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2A43EEC-6FF1-418B-BF22-EA6C654E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67D1C7D-1B9F-41AE-82FF-2A52E9F3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05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2EBD0-AEE9-42FD-A41A-F06ECF32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D5DA5F-CF5D-47C6-BDB9-F6CD4A7E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F01DD1C-3A43-4FA6-ACA8-5F9F4E946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0B0CB13-D017-41CB-BC41-951F46EB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8DA32B7-E9F2-43CA-A5ED-87547702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FEC5A9-82D3-479A-80B4-BC5309CF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18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F72BE-62CB-4962-A715-3C8EEC04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5F62159-1F61-457B-9773-56B866AB7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6A0DCDB-498D-4E6C-9738-1798E7921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E43B5F-F10C-4547-ADEF-514EC1A2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A733D11-9984-454A-9BCA-0D11B73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9B4DCFE-E2BC-4021-B7BA-93FC3D73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7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71DAF39-3E52-463B-B843-AFF7AFEF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387E23F-28E1-4B62-B923-CDB33038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754702A-4031-449A-85CF-B70C90B51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E723-0851-4172-8393-5DBEDA847E9D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BEA6F4-C557-4B73-8031-F9332EC7A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4BACDF0-A75A-487C-80BB-385A159AC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8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DAA96-5278-48FF-9AA8-C6482CEB5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language of the Old English period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4C5A0A8-1ABD-445F-B7F9-9B4BAF497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33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F039E-60F0-4336-AC7D-58E37407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 vocabulary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758346-A378-4951-A161-A46DD589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</a:t>
            </a:r>
          </a:p>
          <a:p>
            <a:r>
              <a:rPr lang="en-US" dirty="0"/>
              <a:t>Indo-European layer – words common to all I-E languages (</a:t>
            </a:r>
            <a:r>
              <a:rPr lang="en-US" i="1" dirty="0"/>
              <a:t>mother, brother, sister, son, tree, two, stand, sit</a:t>
            </a:r>
            <a:r>
              <a:rPr lang="en-US" dirty="0"/>
              <a:t>) </a:t>
            </a:r>
          </a:p>
          <a:p>
            <a:r>
              <a:rPr lang="en-US" dirty="0"/>
              <a:t>Specifically Germanic layer – words common to Germanic languages (</a:t>
            </a:r>
            <a:r>
              <a:rPr lang="en-US" i="1" dirty="0"/>
              <a:t>hand, arm, finger, grass sea, land, winter, house</a:t>
            </a:r>
            <a:r>
              <a:rPr lang="en-US" dirty="0"/>
              <a:t>)</a:t>
            </a:r>
          </a:p>
          <a:p>
            <a:r>
              <a:rPr lang="en-US" dirty="0"/>
              <a:t>The core of the English language (everyday objects, auxiliary and modal verbs, pronouns, most numerals, prepositions and conjunctions)</a:t>
            </a:r>
          </a:p>
          <a:p>
            <a:r>
              <a:rPr lang="en-US" dirty="0"/>
              <a:t>Fewer loan-words in everyday English than in technical literature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788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9D6D6-CE56-4D45-AF96-74A2E9B3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Phonetic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F95CD2-C8BF-4870-81D4-1B043050A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system of OE vowels is different from </a:t>
            </a:r>
            <a:r>
              <a:rPr lang="en-US" dirty="0" err="1"/>
              <a:t>MnE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4 short and 3 long vowels survived in </a:t>
            </a:r>
            <a:r>
              <a:rPr lang="en-US" dirty="0" err="1"/>
              <a:t>MnE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the system of OE diphthongs was destroyed</a:t>
            </a:r>
          </a:p>
          <a:p>
            <a:r>
              <a:rPr lang="en-US" dirty="0"/>
              <a:t>Less </a:t>
            </a:r>
            <a:r>
              <a:rPr lang="en-US" dirty="0" smtClean="0"/>
              <a:t>noticeable </a:t>
            </a:r>
            <a:r>
              <a:rPr lang="en-US" dirty="0"/>
              <a:t>changes in the system of consonants</a:t>
            </a:r>
          </a:p>
          <a:p>
            <a:pPr marL="0" indent="0">
              <a:buNone/>
            </a:pPr>
            <a:r>
              <a:rPr lang="en-US" dirty="0"/>
              <a:t>     bilabial, labial-dental, interdental, alveolar, </a:t>
            </a:r>
            <a:r>
              <a:rPr lang="en-US" dirty="0" err="1"/>
              <a:t>backlingual</a:t>
            </a:r>
            <a:r>
              <a:rPr lang="en-US" dirty="0"/>
              <a:t>, pharyngal, hissing sounds, affricates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03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130F0-CA1C-4D7E-BAB6-B6DE0122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Old English alphabet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61CB62-A6F8-434D-BBA3-4F1D3538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Runic alphabet, ancient Germanic letters</a:t>
            </a:r>
          </a:p>
          <a:p>
            <a:r>
              <a:rPr lang="en-US" dirty="0"/>
              <a:t>Latin alphabet</a:t>
            </a:r>
          </a:p>
          <a:p>
            <a:r>
              <a:rPr lang="en-US" dirty="0"/>
              <a:t>Insular Latin and continental Latin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058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A00BB-6E37-41FB-A905-3C2E74B7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FB6342-4E94-4D8B-9FF1-A36D688C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en-US" dirty="0"/>
          </a:p>
          <a:p>
            <a:r>
              <a:rPr lang="uk-UA" dirty="0" err="1"/>
              <a:t>Євченко</a:t>
            </a:r>
            <a:r>
              <a:rPr lang="uk-UA" dirty="0"/>
              <a:t> В.В. Історія англійської мови: навчально-методичний посібник / </a:t>
            </a:r>
            <a:r>
              <a:rPr lang="uk-UA" dirty="0" err="1"/>
              <a:t>В.В.Євченко</a:t>
            </a:r>
            <a:r>
              <a:rPr lang="uk-UA" dirty="0"/>
              <a:t>. – Вінниця: Нова Книга, 2016. </a:t>
            </a:r>
            <a:r>
              <a:rPr lang="uk-UA"/>
              <a:t>– 408 с.</a:t>
            </a:r>
            <a:endParaRPr lang="uk-UA" dirty="0"/>
          </a:p>
          <a:p>
            <a:r>
              <a:rPr lang="en-US" dirty="0"/>
              <a:t>Barber, Charles L. The English Language: A Historical Introduction. – Cambridge: Cambridge Univ. Press, 1993</a:t>
            </a:r>
          </a:p>
          <a:p>
            <a:r>
              <a:rPr lang="en-US" dirty="0"/>
              <a:t>Baugh A. C., Cable T. A History of the English Language. – Routledge, 2006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04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F5B90-3DFD-40C5-A4F7-715CF843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73EF73-EF8F-41BF-A0F6-DA5E833A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Grammatical system of Old English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English vocabulary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Phonetic system of Old English (in comparison with </a:t>
            </a:r>
            <a:r>
              <a:rPr lang="en-US" dirty="0" err="1"/>
              <a:t>MnE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English alphabet</a:t>
            </a:r>
          </a:p>
        </p:txBody>
      </p:sp>
    </p:spTree>
    <p:extLst>
      <p:ext uri="{BB962C8B-B14F-4D97-AF65-F5344CB8AC3E}">
        <p14:creationId xmlns:p14="http://schemas.microsoft.com/office/powerpoint/2010/main" val="291375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20010-28EB-4C32-923E-973759F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Grammatical system of Old English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0DC526-E9E4-4570-A166-60A16885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Synthetic system </a:t>
            </a:r>
          </a:p>
          <a:p>
            <a:r>
              <a:rPr lang="en-US" dirty="0"/>
              <a:t>Inflections, word order, parts of speech</a:t>
            </a:r>
          </a:p>
          <a:p>
            <a:r>
              <a:rPr lang="en-US" dirty="0"/>
              <a:t>The </a:t>
            </a:r>
            <a:r>
              <a:rPr lang="en-US" b="1" dirty="0"/>
              <a:t>Noun</a:t>
            </a:r>
            <a:r>
              <a:rPr lang="en-US" dirty="0"/>
              <a:t> and its categories </a:t>
            </a:r>
          </a:p>
          <a:p>
            <a:pPr marL="0" indent="0">
              <a:buNone/>
            </a:pPr>
            <a:r>
              <a:rPr lang="en-US" dirty="0"/>
              <a:t>               number, </a:t>
            </a:r>
          </a:p>
          <a:p>
            <a:pPr marL="0" indent="0">
              <a:buNone/>
            </a:pPr>
            <a:r>
              <a:rPr lang="en-US" dirty="0"/>
              <a:t>               gender </a:t>
            </a:r>
          </a:p>
          <a:p>
            <a:pPr marL="0" indent="0">
              <a:buNone/>
            </a:pPr>
            <a:r>
              <a:rPr lang="en-US" dirty="0"/>
              <a:t>               case</a:t>
            </a:r>
          </a:p>
          <a:p>
            <a:r>
              <a:rPr lang="en-US" dirty="0"/>
              <a:t>Types of declension, declension of root stems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109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9D997-DC2F-4FBD-9AB5-4D49E5B4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507E5F-20BB-41DF-83AB-7EA795DFF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Declension of OE </a:t>
            </a:r>
            <a:r>
              <a:rPr lang="en-US" b="1" dirty="0"/>
              <a:t>Nouns</a:t>
            </a:r>
            <a:r>
              <a:rPr lang="en-US" dirty="0"/>
              <a:t> </a:t>
            </a:r>
            <a:r>
              <a:rPr lang="en-US" i="1" dirty="0"/>
              <a:t>man(n)</a:t>
            </a:r>
            <a:r>
              <a:rPr lang="en-US" dirty="0"/>
              <a:t> and </a:t>
            </a:r>
            <a:r>
              <a:rPr lang="en-US" i="1" dirty="0"/>
              <a:t>fōt</a:t>
            </a:r>
          </a:p>
          <a:p>
            <a:endParaRPr lang="uk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7D916F62-6D78-4266-8F0B-AF2179424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18852"/>
              </p:ext>
            </p:extLst>
          </p:nvPr>
        </p:nvGraphicFramePr>
        <p:xfrm>
          <a:off x="1254760" y="2501900"/>
          <a:ext cx="8730490" cy="299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098">
                  <a:extLst>
                    <a:ext uri="{9D8B030D-6E8A-4147-A177-3AD203B41FA5}">
                      <a16:colId xmlns:a16="http://schemas.microsoft.com/office/drawing/2014/main" val="2001230533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92227143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639629267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3728987517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2882201955"/>
                    </a:ext>
                  </a:extLst>
                </a:gridCol>
              </a:tblGrid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Singular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Singular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358526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Nom.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man(n)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80005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Gen.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mannes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manna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/>
                        <a:t>fōta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363490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Dat.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mannum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/>
                        <a:t>fōtum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081884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Acc.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men(n)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0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5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3B9D-C51E-49FD-A72B-7960B26F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0859CF-E1F1-49A2-A357-44ABA3A02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Adjective</a:t>
            </a:r>
            <a:r>
              <a:rPr lang="en-US" dirty="0"/>
              <a:t> and its categories</a:t>
            </a:r>
          </a:p>
          <a:p>
            <a:pPr marL="0" indent="0">
              <a:buNone/>
            </a:pPr>
            <a:r>
              <a:rPr lang="en-US" dirty="0"/>
              <a:t>              number </a:t>
            </a:r>
          </a:p>
          <a:p>
            <a:pPr marL="0" indent="0">
              <a:buNone/>
            </a:pPr>
            <a:r>
              <a:rPr lang="en-US" dirty="0"/>
              <a:t>               gender </a:t>
            </a:r>
          </a:p>
          <a:p>
            <a:pPr marL="0" indent="0">
              <a:buNone/>
            </a:pPr>
            <a:r>
              <a:rPr lang="en-US" dirty="0"/>
              <a:t>               case</a:t>
            </a:r>
          </a:p>
          <a:p>
            <a:r>
              <a:rPr lang="en-US" dirty="0"/>
              <a:t>Types of  Adj declension</a:t>
            </a:r>
          </a:p>
          <a:p>
            <a:r>
              <a:rPr lang="en-US" dirty="0"/>
              <a:t>Degrees of comparison (synthetic and suppletive forms)</a:t>
            </a:r>
          </a:p>
          <a:p>
            <a:r>
              <a:rPr lang="en-US" i="1" dirty="0" err="1"/>
              <a:t>Wid</a:t>
            </a:r>
            <a:r>
              <a:rPr lang="en-US" i="1" dirty="0"/>
              <a:t> (wide) – </a:t>
            </a:r>
            <a:r>
              <a:rPr lang="en-US" i="1" dirty="0" err="1"/>
              <a:t>widra</a:t>
            </a:r>
            <a:r>
              <a:rPr lang="en-US" i="1" dirty="0"/>
              <a:t> – </a:t>
            </a:r>
            <a:r>
              <a:rPr lang="en-US" i="1" dirty="0" err="1"/>
              <a:t>widost</a:t>
            </a:r>
            <a:endParaRPr lang="en-US" i="1" dirty="0"/>
          </a:p>
          <a:p>
            <a:r>
              <a:rPr lang="en-US" i="1" dirty="0"/>
              <a:t>Ʒōd (good) – </a:t>
            </a:r>
            <a:r>
              <a:rPr lang="en-US" i="1" dirty="0" err="1"/>
              <a:t>betera</a:t>
            </a:r>
            <a:r>
              <a:rPr lang="en-US" i="1" dirty="0"/>
              <a:t> - </a:t>
            </a:r>
            <a:r>
              <a:rPr lang="en-US" i="1" dirty="0" err="1"/>
              <a:t>betst</a:t>
            </a:r>
            <a:endParaRPr lang="en-US" i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105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6A6CE-BE97-4133-AAD3-8DFDC9D8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17F557-DA92-4E33-A310-982F9FDCF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groups of </a:t>
            </a:r>
            <a:r>
              <a:rPr lang="en-US" b="1" dirty="0"/>
              <a:t>Pronouns</a:t>
            </a:r>
          </a:p>
          <a:p>
            <a:r>
              <a:rPr lang="en-US" dirty="0"/>
              <a:t>Personal pronouns had 3 numbers, 4 cases, 3 genders (3d person sing only)</a:t>
            </a:r>
          </a:p>
          <a:p>
            <a:r>
              <a:rPr lang="en-US" dirty="0"/>
              <a:t>Demonstrative pronouns had 5 cases (+ instrumental)</a:t>
            </a:r>
          </a:p>
          <a:p>
            <a:r>
              <a:rPr lang="en-US" dirty="0"/>
              <a:t>No possessive pronouns in OE, Genitive case of personal pr instead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38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118DE-3261-493D-9389-1E1110D9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BD28C6-511C-479B-A796-768DC1E5C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OE </a:t>
            </a:r>
            <a:r>
              <a:rPr lang="en-US" b="1" dirty="0"/>
              <a:t>Verb</a:t>
            </a:r>
            <a:r>
              <a:rPr lang="en-US" dirty="0"/>
              <a:t> and its categories – tense, mood, person, number, NO voice</a:t>
            </a:r>
          </a:p>
          <a:p>
            <a:r>
              <a:rPr lang="en-US" dirty="0"/>
              <a:t>The main forms of the OE Verb – the Past Singular, the Past Plural, Past Participle </a:t>
            </a:r>
            <a:r>
              <a:rPr lang="en-US" i="1" dirty="0"/>
              <a:t>(</a:t>
            </a:r>
            <a:r>
              <a:rPr lang="en-US" i="1" dirty="0" err="1"/>
              <a:t>MnE</a:t>
            </a:r>
            <a:r>
              <a:rPr lang="en-US" i="1" dirty="0"/>
              <a:t> be – was – were – been)</a:t>
            </a:r>
          </a:p>
          <a:p>
            <a:r>
              <a:rPr lang="en-US" dirty="0"/>
              <a:t>Strong vs weak verbs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369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77B9D-6FFD-46B1-B00A-C0071A07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94D7A5-172B-4EFB-BE74-B61893BB7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Numeral</a:t>
            </a:r>
            <a:r>
              <a:rPr lang="en-US" dirty="0"/>
              <a:t> – cardinal and ordinal </a:t>
            </a:r>
          </a:p>
          <a:p>
            <a:r>
              <a:rPr lang="en-US" dirty="0"/>
              <a:t>Formation of numbers ending in 0 (-</a:t>
            </a:r>
            <a:r>
              <a:rPr lang="en-US" dirty="0" err="1"/>
              <a:t>ti</a:t>
            </a:r>
            <a:r>
              <a:rPr lang="en-US" i="1" dirty="0" err="1"/>
              <a:t>Ʒ</a:t>
            </a:r>
            <a:r>
              <a:rPr lang="en-US" dirty="0"/>
              <a:t>)</a:t>
            </a:r>
          </a:p>
          <a:p>
            <a:r>
              <a:rPr lang="en-US" dirty="0"/>
              <a:t>Formation of numbers from 13 till 19 (-</a:t>
            </a:r>
            <a:r>
              <a:rPr lang="en-US" dirty="0" err="1"/>
              <a:t>tiene</a:t>
            </a:r>
            <a:r>
              <a:rPr lang="en-US" dirty="0"/>
              <a:t>)</a:t>
            </a:r>
          </a:p>
          <a:p>
            <a:r>
              <a:rPr lang="en-US" dirty="0"/>
              <a:t>Ordinal numbers (- </a:t>
            </a:r>
            <a:r>
              <a:rPr lang="en-US" dirty="0" err="1"/>
              <a:t>oƥa</a:t>
            </a:r>
            <a:r>
              <a:rPr lang="en-US" dirty="0"/>
              <a:t>), except 1 – 6 </a:t>
            </a:r>
          </a:p>
          <a:p>
            <a:r>
              <a:rPr lang="en-US" dirty="0"/>
              <a:t>Compound cardinal and ordinal numerals (and/with)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90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A58BF-8034-4374-AE64-A70EB834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C58F7F-D82F-487B-8CC2-217228C2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OE Syntax</a:t>
            </a:r>
          </a:p>
          <a:p>
            <a:r>
              <a:rPr lang="en-US" dirty="0"/>
              <a:t>Few composite sentences, most sentences – simple</a:t>
            </a:r>
          </a:p>
          <a:p>
            <a:r>
              <a:rPr lang="en-US" dirty="0"/>
              <a:t>Free word order</a:t>
            </a:r>
          </a:p>
          <a:p>
            <a:r>
              <a:rPr lang="en-US" dirty="0"/>
              <a:t>Multiple negation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0779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579</Words>
  <Application>Microsoft Office PowerPoint</Application>
  <PresentationFormat>Широкоэкранный</PresentationFormat>
  <Paragraphs>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The language of the Old English period</vt:lpstr>
      <vt:lpstr>Outline </vt:lpstr>
      <vt:lpstr>  Grammatical system of Old English   </vt:lpstr>
      <vt:lpstr>Grammatical system of Old English</vt:lpstr>
      <vt:lpstr>Grammatical system of Old English</vt:lpstr>
      <vt:lpstr>Grammatical system of Old English</vt:lpstr>
      <vt:lpstr>Grammatical system of Old English</vt:lpstr>
      <vt:lpstr>Grammatical system of Old English</vt:lpstr>
      <vt:lpstr>Grammatical system of Old English</vt:lpstr>
      <vt:lpstr>OE vocabulary </vt:lpstr>
      <vt:lpstr>Phonetic system of Old English</vt:lpstr>
      <vt:lpstr> Old English alphabet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outline of the history of English</dc:title>
  <dc:creator>ДАША</dc:creator>
  <cp:lastModifiedBy>ЛЮДМИЛА</cp:lastModifiedBy>
  <cp:revision>23</cp:revision>
  <cp:lastPrinted>2021-09-20T19:19:10Z</cp:lastPrinted>
  <dcterms:created xsi:type="dcterms:W3CDTF">2021-09-14T18:14:19Z</dcterms:created>
  <dcterms:modified xsi:type="dcterms:W3CDTF">2022-09-22T12:31:46Z</dcterms:modified>
</cp:coreProperties>
</file>