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8" r:id="rId5"/>
    <p:sldId id="279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277" r:id="rId2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7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874F41-5722-4FFE-9A76-73ADB37DE44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1F77CA2-CABC-496C-A4EA-F267E54545A6}">
      <dgm:prSet phldrT="[Текст]"/>
      <dgm:spPr/>
      <dgm:t>
        <a:bodyPr/>
        <a:lstStyle/>
        <a:p>
          <a:r>
            <a:rPr lang="en-US" dirty="0" smtClean="0"/>
            <a:t>semantic</a:t>
          </a:r>
          <a:endParaRPr lang="ru-RU" dirty="0"/>
        </a:p>
      </dgm:t>
    </dgm:pt>
    <dgm:pt modelId="{254A7050-D236-4861-A7A8-7647748B17F7}" type="parTrans" cxnId="{E06B9383-161E-4BB1-8D7A-EFBF41BE43D6}">
      <dgm:prSet/>
      <dgm:spPr/>
      <dgm:t>
        <a:bodyPr/>
        <a:lstStyle/>
        <a:p>
          <a:endParaRPr lang="ru-RU"/>
        </a:p>
      </dgm:t>
    </dgm:pt>
    <dgm:pt modelId="{0E8CD664-5D29-4829-A599-1683579B82BB}" type="sibTrans" cxnId="{E06B9383-161E-4BB1-8D7A-EFBF41BE43D6}">
      <dgm:prSet/>
      <dgm:spPr/>
      <dgm:t>
        <a:bodyPr/>
        <a:lstStyle/>
        <a:p>
          <a:endParaRPr lang="ru-RU"/>
        </a:p>
      </dgm:t>
    </dgm:pt>
    <dgm:pt modelId="{08D4C2C3-03D3-4387-B695-5750902F47CE}">
      <dgm:prSet phldrT="[Текст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dirty="0" smtClean="0"/>
            <a:t>thingness, substantiality</a:t>
          </a:r>
        </a:p>
        <a:p>
          <a:pPr marL="285750" lvl="1" indent="0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DBF3B4C8-0282-4A39-9FCD-BF29AD9381A6}" type="parTrans" cxnId="{BDE32BE5-7EA8-417A-958F-60032AECE8D6}">
      <dgm:prSet/>
      <dgm:spPr/>
      <dgm:t>
        <a:bodyPr/>
        <a:lstStyle/>
        <a:p>
          <a:endParaRPr lang="ru-RU"/>
        </a:p>
      </dgm:t>
    </dgm:pt>
    <dgm:pt modelId="{CB3F4AD9-3005-4B5C-96F9-66C395DA6060}" type="sibTrans" cxnId="{BDE32BE5-7EA8-417A-958F-60032AECE8D6}">
      <dgm:prSet/>
      <dgm:spPr/>
      <dgm:t>
        <a:bodyPr/>
        <a:lstStyle/>
        <a:p>
          <a:endParaRPr lang="ru-RU"/>
        </a:p>
      </dgm:t>
    </dgm:pt>
    <dgm:pt modelId="{96A85EDB-4C7F-4B2D-B643-C1926713236A}">
      <dgm:prSet phldrT="[Текст]"/>
      <dgm:spPr/>
      <dgm:t>
        <a:bodyPr/>
        <a:lstStyle/>
        <a:p>
          <a:r>
            <a:rPr lang="en-US" dirty="0" smtClean="0"/>
            <a:t>morphological</a:t>
          </a:r>
          <a:endParaRPr lang="ru-RU" dirty="0"/>
        </a:p>
      </dgm:t>
    </dgm:pt>
    <dgm:pt modelId="{D194922D-EA16-4FEE-AFAC-B7F5E734D835}" type="parTrans" cxnId="{95F0F8A0-03E0-4723-BF02-1371A51D5E11}">
      <dgm:prSet/>
      <dgm:spPr/>
      <dgm:t>
        <a:bodyPr/>
        <a:lstStyle/>
        <a:p>
          <a:endParaRPr lang="ru-RU"/>
        </a:p>
      </dgm:t>
    </dgm:pt>
    <dgm:pt modelId="{FFCA351A-8165-4DEB-B183-D5156177F9BC}" type="sibTrans" cxnId="{95F0F8A0-03E0-4723-BF02-1371A51D5E11}">
      <dgm:prSet/>
      <dgm:spPr/>
      <dgm:t>
        <a:bodyPr/>
        <a:lstStyle/>
        <a:p>
          <a:endParaRPr lang="ru-RU"/>
        </a:p>
      </dgm:t>
    </dgm:pt>
    <dgm:pt modelId="{AE24818A-8D95-4C07-843F-2A5430A7CAB1}">
      <dgm:prSet phldrT="[Текст]"/>
      <dgm:spPr/>
      <dgm:t>
        <a:bodyPr/>
        <a:lstStyle/>
        <a:p>
          <a:r>
            <a:rPr lang="en-US" dirty="0" smtClean="0"/>
            <a:t>Simple</a:t>
          </a:r>
          <a:endParaRPr lang="ru-RU" dirty="0"/>
        </a:p>
      </dgm:t>
    </dgm:pt>
    <dgm:pt modelId="{08D2BC87-F8C3-4692-A471-683C642E8602}" type="parTrans" cxnId="{E12E4B12-844F-4379-A368-0F6DC65863FD}">
      <dgm:prSet/>
      <dgm:spPr/>
      <dgm:t>
        <a:bodyPr/>
        <a:lstStyle/>
        <a:p>
          <a:endParaRPr lang="ru-RU"/>
        </a:p>
      </dgm:t>
    </dgm:pt>
    <dgm:pt modelId="{40B64782-6825-4460-941B-DF4A709C5949}" type="sibTrans" cxnId="{E12E4B12-844F-4379-A368-0F6DC65863FD}">
      <dgm:prSet/>
      <dgm:spPr/>
      <dgm:t>
        <a:bodyPr/>
        <a:lstStyle/>
        <a:p>
          <a:endParaRPr lang="ru-RU"/>
        </a:p>
      </dgm:t>
    </dgm:pt>
    <dgm:pt modelId="{3A9D152E-9A33-475C-9EAF-5F04169BC808}">
      <dgm:prSet phldrT="[Текст]"/>
      <dgm:spPr/>
      <dgm:t>
        <a:bodyPr/>
        <a:lstStyle/>
        <a:p>
          <a:r>
            <a:rPr lang="en-US" dirty="0" smtClean="0"/>
            <a:t>Composite </a:t>
          </a:r>
          <a:endParaRPr lang="ru-RU" dirty="0"/>
        </a:p>
      </dgm:t>
    </dgm:pt>
    <dgm:pt modelId="{273DE118-26F3-4B4E-98AB-E4B4E5A577B9}" type="parTrans" cxnId="{A6F865A5-82DB-4EB3-AB97-1557EA6F7EB7}">
      <dgm:prSet/>
      <dgm:spPr/>
      <dgm:t>
        <a:bodyPr/>
        <a:lstStyle/>
        <a:p>
          <a:endParaRPr lang="ru-RU"/>
        </a:p>
      </dgm:t>
    </dgm:pt>
    <dgm:pt modelId="{9F2CA8E2-913F-4051-8471-9AF39D13319B}" type="sibTrans" cxnId="{A6F865A5-82DB-4EB3-AB97-1557EA6F7EB7}">
      <dgm:prSet/>
      <dgm:spPr/>
      <dgm:t>
        <a:bodyPr/>
        <a:lstStyle/>
        <a:p>
          <a:endParaRPr lang="ru-RU"/>
        </a:p>
      </dgm:t>
    </dgm:pt>
    <dgm:pt modelId="{3C3B2FDB-23BC-4DF9-AC2D-F7B8F394839A}">
      <dgm:prSet phldrT="[Текст]"/>
      <dgm:spPr/>
      <dgm:t>
        <a:bodyPr/>
        <a:lstStyle/>
        <a:p>
          <a:r>
            <a:rPr lang="en-US" dirty="0" smtClean="0"/>
            <a:t>syntactic</a:t>
          </a:r>
          <a:endParaRPr lang="ru-RU" dirty="0"/>
        </a:p>
      </dgm:t>
    </dgm:pt>
    <dgm:pt modelId="{66F14270-C43D-4CE5-B7B4-235BADAEBDEF}" type="parTrans" cxnId="{972663B7-E087-483F-A307-241BC3F93A04}">
      <dgm:prSet/>
      <dgm:spPr/>
      <dgm:t>
        <a:bodyPr/>
        <a:lstStyle/>
        <a:p>
          <a:endParaRPr lang="ru-RU"/>
        </a:p>
      </dgm:t>
    </dgm:pt>
    <dgm:pt modelId="{78A25E25-AF13-4024-A668-8241BE649E0F}" type="sibTrans" cxnId="{972663B7-E087-483F-A307-241BC3F93A04}">
      <dgm:prSet/>
      <dgm:spPr/>
      <dgm:t>
        <a:bodyPr/>
        <a:lstStyle/>
        <a:p>
          <a:endParaRPr lang="ru-RU"/>
        </a:p>
      </dgm:t>
    </dgm:pt>
    <dgm:pt modelId="{2427F023-2248-4164-A033-E61B7815CB5C}">
      <dgm:prSet phldrT="[Текст]"/>
      <dgm:spPr/>
      <dgm:t>
        <a:bodyPr/>
        <a:lstStyle/>
        <a:p>
          <a:r>
            <a:rPr lang="en-GB" dirty="0" smtClean="0"/>
            <a:t>all syntactic functions except the predicate</a:t>
          </a:r>
          <a:endParaRPr lang="ru-RU" dirty="0"/>
        </a:p>
      </dgm:t>
    </dgm:pt>
    <dgm:pt modelId="{AEBFE82E-3575-42DD-BE48-56F0076F0FCB}" type="parTrans" cxnId="{8871D417-3321-4F70-85E7-12CE3209F820}">
      <dgm:prSet/>
      <dgm:spPr/>
      <dgm:t>
        <a:bodyPr/>
        <a:lstStyle/>
        <a:p>
          <a:endParaRPr lang="ru-RU"/>
        </a:p>
      </dgm:t>
    </dgm:pt>
    <dgm:pt modelId="{6037F64A-1244-4F8F-B734-4AB203B52DB5}" type="sibTrans" cxnId="{8871D417-3321-4F70-85E7-12CE3209F820}">
      <dgm:prSet/>
      <dgm:spPr/>
      <dgm:t>
        <a:bodyPr/>
        <a:lstStyle/>
        <a:p>
          <a:endParaRPr lang="ru-RU"/>
        </a:p>
      </dgm:t>
    </dgm:pt>
    <dgm:pt modelId="{417F028B-A348-4B55-88B9-23F0B789DB11}">
      <dgm:prSet phldrT="[Текст]"/>
      <dgm:spPr/>
      <dgm:t>
        <a:bodyPr/>
        <a:lstStyle/>
        <a:p>
          <a:r>
            <a:rPr lang="en-GB" dirty="0" smtClean="0"/>
            <a:t>both right-hand and left-hand connections</a:t>
          </a:r>
          <a:endParaRPr lang="ru-RU" dirty="0"/>
        </a:p>
      </dgm:t>
    </dgm:pt>
    <dgm:pt modelId="{4F306BA8-C570-4E33-9D5F-3ED32890D581}" type="parTrans" cxnId="{6A02BC5D-25CF-42E7-A1AB-3B049806DF80}">
      <dgm:prSet/>
      <dgm:spPr/>
      <dgm:t>
        <a:bodyPr/>
        <a:lstStyle/>
        <a:p>
          <a:endParaRPr lang="ru-RU"/>
        </a:p>
      </dgm:t>
    </dgm:pt>
    <dgm:pt modelId="{C5A10991-3D5D-42A0-AA41-30F64865AC01}" type="sibTrans" cxnId="{6A02BC5D-25CF-42E7-A1AB-3B049806DF80}">
      <dgm:prSet/>
      <dgm:spPr/>
      <dgm:t>
        <a:bodyPr/>
        <a:lstStyle/>
        <a:p>
          <a:endParaRPr lang="ru-RU"/>
        </a:p>
      </dgm:t>
    </dgm:pt>
    <dgm:pt modelId="{7597E062-20D9-4202-A08F-8874A2611A7B}">
      <dgm:prSet phldrT="[Текст]"/>
      <dgm:spPr/>
      <dgm:t>
        <a:bodyPr/>
        <a:lstStyle/>
        <a:p>
          <a:pPr marL="285750" marR="0" lvl="1" indent="0" defTabSz="1244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en-GB" dirty="0" smtClean="0"/>
            <a:t>animate and inanimate</a:t>
          </a:r>
          <a:endParaRPr lang="ru-RU" dirty="0"/>
        </a:p>
      </dgm:t>
    </dgm:pt>
    <dgm:pt modelId="{19C12AAD-D145-4908-8911-E9A19173025D}" type="parTrans" cxnId="{DFA48EAC-0924-49F4-A7AC-EA87E8C36DDF}">
      <dgm:prSet/>
      <dgm:spPr/>
      <dgm:t>
        <a:bodyPr/>
        <a:lstStyle/>
        <a:p>
          <a:endParaRPr lang="ru-RU"/>
        </a:p>
      </dgm:t>
    </dgm:pt>
    <dgm:pt modelId="{207E2F24-695D-4A6F-8FB7-B7C4CC7B62F4}" type="sibTrans" cxnId="{DFA48EAC-0924-49F4-A7AC-EA87E8C36DDF}">
      <dgm:prSet/>
      <dgm:spPr/>
      <dgm:t>
        <a:bodyPr/>
        <a:lstStyle/>
        <a:p>
          <a:endParaRPr lang="ru-RU"/>
        </a:p>
      </dgm:t>
    </dgm:pt>
    <dgm:pt modelId="{2720E129-9126-4DA7-9D1F-8B6ABD0E51E5}">
      <dgm:prSet phldrT="[Текст]"/>
      <dgm:spPr/>
      <dgm:t>
        <a:bodyPr/>
        <a:lstStyle/>
        <a:p>
          <a:pPr marL="285750" marR="0" lvl="1" indent="0" defTabSz="1244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en-GB" dirty="0" smtClean="0"/>
            <a:t>countable and uncountable</a:t>
          </a:r>
          <a:endParaRPr lang="ru-RU" dirty="0" smtClean="0"/>
        </a:p>
        <a:p>
          <a:pPr marL="285750" marR="0" lvl="1" indent="0" defTabSz="1244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endParaRPr lang="en-GB" dirty="0" smtClean="0"/>
        </a:p>
        <a:p>
          <a:pPr marL="285750" lvl="1" indent="0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7B93194D-7AD1-44AC-9040-E8458902CF82}" type="parTrans" cxnId="{321D51B0-95EF-421B-86DA-40FA1A019916}">
      <dgm:prSet/>
      <dgm:spPr/>
      <dgm:t>
        <a:bodyPr/>
        <a:lstStyle/>
        <a:p>
          <a:endParaRPr lang="ru-RU"/>
        </a:p>
      </dgm:t>
    </dgm:pt>
    <dgm:pt modelId="{F40AF3D6-2862-43D8-89E0-A4E8CF9F7573}" type="sibTrans" cxnId="{321D51B0-95EF-421B-86DA-40FA1A019916}">
      <dgm:prSet/>
      <dgm:spPr/>
      <dgm:t>
        <a:bodyPr/>
        <a:lstStyle/>
        <a:p>
          <a:endParaRPr lang="ru-RU"/>
        </a:p>
      </dgm:t>
    </dgm:pt>
    <dgm:pt modelId="{1D5CAC65-7318-42B3-93D9-8EB4DAAEB824}">
      <dgm:prSet phldrT="[Текст]"/>
      <dgm:spPr/>
      <dgm:t>
        <a:bodyPr/>
        <a:lstStyle/>
        <a:p>
          <a:pPr marL="285750" marR="0" lvl="1" indent="0" defTabSz="1244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en-GB" dirty="0" smtClean="0"/>
            <a:t>proper and common</a:t>
          </a:r>
          <a:endParaRPr lang="ru-RU" dirty="0"/>
        </a:p>
      </dgm:t>
    </dgm:pt>
    <dgm:pt modelId="{D1BF3BAA-E3D9-4559-9EE8-EBA4FD313A15}" type="sibTrans" cxnId="{C007082B-D0FD-4F7F-BD69-0AB9D6278C2D}">
      <dgm:prSet/>
      <dgm:spPr/>
      <dgm:t>
        <a:bodyPr/>
        <a:lstStyle/>
        <a:p>
          <a:endParaRPr lang="ru-RU"/>
        </a:p>
      </dgm:t>
    </dgm:pt>
    <dgm:pt modelId="{B9B93503-E9D1-49E4-A2BB-84D0065DCD28}" type="parTrans" cxnId="{C007082B-D0FD-4F7F-BD69-0AB9D6278C2D}">
      <dgm:prSet/>
      <dgm:spPr/>
      <dgm:t>
        <a:bodyPr/>
        <a:lstStyle/>
        <a:p>
          <a:endParaRPr lang="ru-RU"/>
        </a:p>
      </dgm:t>
    </dgm:pt>
    <dgm:pt modelId="{6644D6EC-90D4-4C99-BF6B-BBC9D5E972F7}">
      <dgm:prSet phldrT="[Текст]"/>
      <dgm:spPr/>
      <dgm:t>
        <a:bodyPr/>
        <a:lstStyle/>
        <a:p>
          <a:r>
            <a:rPr lang="en-US" dirty="0" smtClean="0"/>
            <a:t>Derived</a:t>
          </a:r>
          <a:endParaRPr lang="ru-RU" dirty="0"/>
        </a:p>
      </dgm:t>
    </dgm:pt>
    <dgm:pt modelId="{AAC5CB13-BDED-4B5F-A89D-659A3CEE7D5B}" type="parTrans" cxnId="{BBAB37F4-BD46-4055-958F-D07DA5D29E8D}">
      <dgm:prSet/>
      <dgm:spPr/>
      <dgm:t>
        <a:bodyPr/>
        <a:lstStyle/>
        <a:p>
          <a:endParaRPr lang="ru-RU"/>
        </a:p>
      </dgm:t>
    </dgm:pt>
    <dgm:pt modelId="{458B22FA-8139-4E5E-8CA4-F6FD0A7B730A}" type="sibTrans" cxnId="{BBAB37F4-BD46-4055-958F-D07DA5D29E8D}">
      <dgm:prSet/>
      <dgm:spPr/>
      <dgm:t>
        <a:bodyPr/>
        <a:lstStyle/>
        <a:p>
          <a:endParaRPr lang="ru-RU"/>
        </a:p>
      </dgm:t>
    </dgm:pt>
    <dgm:pt modelId="{EB34BA31-223F-4025-BF96-E15FBDDBDBB3}">
      <dgm:prSet phldrT="[Текст]"/>
      <dgm:spPr/>
      <dgm:t>
        <a:bodyPr/>
        <a:lstStyle/>
        <a:p>
          <a:r>
            <a:rPr lang="en-US" dirty="0" smtClean="0"/>
            <a:t>Compound </a:t>
          </a:r>
          <a:endParaRPr lang="ru-RU" dirty="0"/>
        </a:p>
      </dgm:t>
    </dgm:pt>
    <dgm:pt modelId="{1A6E611E-B00C-47B9-AA79-274FD33D7E06}" type="parTrans" cxnId="{22A2874F-70BA-43EB-9670-884E76458D93}">
      <dgm:prSet/>
      <dgm:spPr/>
      <dgm:t>
        <a:bodyPr/>
        <a:lstStyle/>
        <a:p>
          <a:endParaRPr lang="ru-RU"/>
        </a:p>
      </dgm:t>
    </dgm:pt>
    <dgm:pt modelId="{581DD313-893D-4FF7-829E-026FE02F8B04}" type="sibTrans" cxnId="{22A2874F-70BA-43EB-9670-884E76458D93}">
      <dgm:prSet/>
      <dgm:spPr/>
      <dgm:t>
        <a:bodyPr/>
        <a:lstStyle/>
        <a:p>
          <a:endParaRPr lang="ru-RU"/>
        </a:p>
      </dgm:t>
    </dgm:pt>
    <dgm:pt modelId="{D2CDF885-AC3D-4383-B63B-5E1D0B6B0FE1}">
      <dgm:prSet phldrT="[Текст]"/>
      <dgm:spPr/>
      <dgm:t>
        <a:bodyPr/>
        <a:lstStyle/>
        <a:p>
          <a:r>
            <a:rPr lang="en-US" dirty="0" smtClean="0"/>
            <a:t>Number</a:t>
          </a:r>
          <a:endParaRPr lang="ru-RU" dirty="0"/>
        </a:p>
      </dgm:t>
    </dgm:pt>
    <dgm:pt modelId="{A42B968C-7BF6-40D7-94D7-7CAD0553969E}" type="parTrans" cxnId="{E3FB78BF-43D0-4486-ADAB-35C441788A4F}">
      <dgm:prSet/>
      <dgm:spPr/>
      <dgm:t>
        <a:bodyPr/>
        <a:lstStyle/>
        <a:p>
          <a:endParaRPr lang="ru-RU"/>
        </a:p>
      </dgm:t>
    </dgm:pt>
    <dgm:pt modelId="{5B64D16B-1D9C-42DF-8784-BEBD21B07E9F}" type="sibTrans" cxnId="{E3FB78BF-43D0-4486-ADAB-35C441788A4F}">
      <dgm:prSet/>
      <dgm:spPr/>
      <dgm:t>
        <a:bodyPr/>
        <a:lstStyle/>
        <a:p>
          <a:endParaRPr lang="ru-RU"/>
        </a:p>
      </dgm:t>
    </dgm:pt>
    <dgm:pt modelId="{BFA41FC8-4E28-4F55-B014-31240B925346}">
      <dgm:prSet phldrT="[Текст]"/>
      <dgm:spPr/>
      <dgm:t>
        <a:bodyPr/>
        <a:lstStyle/>
        <a:p>
          <a:endParaRPr lang="ru-RU" dirty="0"/>
        </a:p>
      </dgm:t>
    </dgm:pt>
    <dgm:pt modelId="{C1B455AA-E9CC-4821-9666-3C8C423D8DDC}" type="parTrans" cxnId="{B6E51745-B4E1-4A8A-A56C-46D409B359A4}">
      <dgm:prSet/>
      <dgm:spPr/>
      <dgm:t>
        <a:bodyPr/>
        <a:lstStyle/>
        <a:p>
          <a:endParaRPr lang="ru-RU"/>
        </a:p>
      </dgm:t>
    </dgm:pt>
    <dgm:pt modelId="{BBB855CF-6B51-47CE-8F0D-8F0CDF229992}" type="sibTrans" cxnId="{B6E51745-B4E1-4A8A-A56C-46D409B359A4}">
      <dgm:prSet/>
      <dgm:spPr/>
      <dgm:t>
        <a:bodyPr/>
        <a:lstStyle/>
        <a:p>
          <a:endParaRPr lang="ru-RU"/>
        </a:p>
      </dgm:t>
    </dgm:pt>
    <dgm:pt modelId="{80A76309-CE8E-4B1F-9399-64665E5EBB3E}">
      <dgm:prSet phldrT="[Текст]"/>
      <dgm:spPr/>
      <dgm:t>
        <a:bodyPr/>
        <a:lstStyle/>
        <a:p>
          <a:r>
            <a:rPr lang="en-US" dirty="0" smtClean="0"/>
            <a:t>Case </a:t>
          </a:r>
          <a:endParaRPr lang="ru-RU" dirty="0"/>
        </a:p>
      </dgm:t>
    </dgm:pt>
    <dgm:pt modelId="{C0C56829-3F4F-42DC-BEB1-512CAA2A733A}" type="parTrans" cxnId="{0A23EA57-A78A-45B7-AF8E-30E36055D960}">
      <dgm:prSet/>
      <dgm:spPr/>
      <dgm:t>
        <a:bodyPr/>
        <a:lstStyle/>
        <a:p>
          <a:endParaRPr lang="ru-RU"/>
        </a:p>
      </dgm:t>
    </dgm:pt>
    <dgm:pt modelId="{7BAE79D7-7215-40FA-961C-8963809E80FA}" type="sibTrans" cxnId="{0A23EA57-A78A-45B7-AF8E-30E36055D960}">
      <dgm:prSet/>
      <dgm:spPr/>
      <dgm:t>
        <a:bodyPr/>
        <a:lstStyle/>
        <a:p>
          <a:endParaRPr lang="ru-RU"/>
        </a:p>
      </dgm:t>
    </dgm:pt>
    <dgm:pt modelId="{34E84A0D-EBD3-4809-8830-1E836093A144}">
      <dgm:prSet phldrT="[Текст]"/>
      <dgm:spPr/>
      <dgm:t>
        <a:bodyPr/>
        <a:lstStyle/>
        <a:p>
          <a:r>
            <a:rPr lang="en-GB" dirty="0" smtClean="0"/>
            <a:t>the most common noun determiners  </a:t>
          </a:r>
          <a:endParaRPr lang="ru-RU" dirty="0"/>
        </a:p>
      </dgm:t>
    </dgm:pt>
    <dgm:pt modelId="{D7F90761-2719-4A85-9B1F-7C9B0A45819E}" type="parTrans" cxnId="{A7BE889A-A5F4-4693-8F44-DB933089A992}">
      <dgm:prSet/>
      <dgm:spPr/>
      <dgm:t>
        <a:bodyPr/>
        <a:lstStyle/>
        <a:p>
          <a:endParaRPr lang="ru-RU"/>
        </a:p>
      </dgm:t>
    </dgm:pt>
    <dgm:pt modelId="{74D7E6D6-2C83-4F8F-826B-87569F7A327E}" type="sibTrans" cxnId="{A7BE889A-A5F4-4693-8F44-DB933089A992}">
      <dgm:prSet/>
      <dgm:spPr/>
      <dgm:t>
        <a:bodyPr/>
        <a:lstStyle/>
        <a:p>
          <a:endParaRPr lang="ru-RU"/>
        </a:p>
      </dgm:t>
    </dgm:pt>
    <dgm:pt modelId="{74E37E65-780B-43D3-B6F7-ED68246FF52E}" type="pres">
      <dgm:prSet presAssocID="{52874F41-5722-4FFE-9A76-73ADB37DE44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93D35F-0226-452A-B2A8-734A95E5F7F4}" type="pres">
      <dgm:prSet presAssocID="{11F77CA2-CABC-496C-A4EA-F267E54545A6}" presName="composite" presStyleCnt="0"/>
      <dgm:spPr/>
    </dgm:pt>
    <dgm:pt modelId="{04CFCE14-F0EA-4269-8DE8-16BF37557135}" type="pres">
      <dgm:prSet presAssocID="{11F77CA2-CABC-496C-A4EA-F267E54545A6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A31A96-7026-45E6-94FA-351FB17020FC}" type="pres">
      <dgm:prSet presAssocID="{11F77CA2-CABC-496C-A4EA-F267E54545A6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39B06F-CEA5-4848-A6E5-41586FB84902}" type="pres">
      <dgm:prSet presAssocID="{0E8CD664-5D29-4829-A599-1683579B82BB}" presName="space" presStyleCnt="0"/>
      <dgm:spPr/>
    </dgm:pt>
    <dgm:pt modelId="{44AEAE1E-5275-4012-A3F1-C5F837CB2D93}" type="pres">
      <dgm:prSet presAssocID="{96A85EDB-4C7F-4B2D-B643-C1926713236A}" presName="composite" presStyleCnt="0"/>
      <dgm:spPr/>
    </dgm:pt>
    <dgm:pt modelId="{1B49ED2C-16CD-45F1-9DC1-C06CD5C7B9D3}" type="pres">
      <dgm:prSet presAssocID="{96A85EDB-4C7F-4B2D-B643-C1926713236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BFE856-8739-4F3A-9C2B-ED8EEB4A9219}" type="pres">
      <dgm:prSet presAssocID="{96A85EDB-4C7F-4B2D-B643-C1926713236A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CC7D3E-6431-4958-A5A1-E74588318C58}" type="pres">
      <dgm:prSet presAssocID="{FFCA351A-8165-4DEB-B183-D5156177F9BC}" presName="space" presStyleCnt="0"/>
      <dgm:spPr/>
    </dgm:pt>
    <dgm:pt modelId="{B50A6FCE-D54B-4A1C-A80B-1928EC8795B8}" type="pres">
      <dgm:prSet presAssocID="{3C3B2FDB-23BC-4DF9-AC2D-F7B8F394839A}" presName="composite" presStyleCnt="0"/>
      <dgm:spPr/>
    </dgm:pt>
    <dgm:pt modelId="{F7E155DC-AE76-40BE-97F2-A8D9D1DF68D9}" type="pres">
      <dgm:prSet presAssocID="{3C3B2FDB-23BC-4DF9-AC2D-F7B8F394839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C29E48-75F6-4FA4-9AD5-C6879C4A2E0B}" type="pres">
      <dgm:prSet presAssocID="{3C3B2FDB-23BC-4DF9-AC2D-F7B8F394839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FBE6D3-9D28-4088-8D67-08FDE1BEEFA4}" type="presOf" srcId="{80A76309-CE8E-4B1F-9399-64665E5EBB3E}" destId="{2ABFE856-8739-4F3A-9C2B-ED8EEB4A9219}" srcOrd="0" destOrd="6" presId="urn:microsoft.com/office/officeart/2005/8/layout/hList1"/>
    <dgm:cxn modelId="{25058D14-A2AE-40BD-B5D2-638BCF23E5D8}" type="presOf" srcId="{6644D6EC-90D4-4C99-BF6B-BBC9D5E972F7}" destId="{2ABFE856-8739-4F3A-9C2B-ED8EEB4A9219}" srcOrd="0" destOrd="1" presId="urn:microsoft.com/office/officeart/2005/8/layout/hList1"/>
    <dgm:cxn modelId="{CCE8EBF1-28A9-4D68-9C94-56CCA8ACD17F}" type="presOf" srcId="{96A85EDB-4C7F-4B2D-B643-C1926713236A}" destId="{1B49ED2C-16CD-45F1-9DC1-C06CD5C7B9D3}" srcOrd="0" destOrd="0" presId="urn:microsoft.com/office/officeart/2005/8/layout/hList1"/>
    <dgm:cxn modelId="{BDE32BE5-7EA8-417A-958F-60032AECE8D6}" srcId="{11F77CA2-CABC-496C-A4EA-F267E54545A6}" destId="{08D4C2C3-03D3-4387-B695-5750902F47CE}" srcOrd="0" destOrd="0" parTransId="{DBF3B4C8-0282-4A39-9FCD-BF29AD9381A6}" sibTransId="{CB3F4AD9-3005-4B5C-96F9-66C395DA6060}"/>
    <dgm:cxn modelId="{B6E51745-B4E1-4A8A-A56C-46D409B359A4}" srcId="{96A85EDB-4C7F-4B2D-B643-C1926713236A}" destId="{BFA41FC8-4E28-4F55-B014-31240B925346}" srcOrd="4" destOrd="0" parTransId="{C1B455AA-E9CC-4821-9666-3C8C423D8DDC}" sibTransId="{BBB855CF-6B51-47CE-8F0D-8F0CDF229992}"/>
    <dgm:cxn modelId="{DC228263-ACDD-493D-A4B2-7343BB4A5AB0}" type="presOf" srcId="{2720E129-9126-4DA7-9D1F-8B6ABD0E51E5}" destId="{D7A31A96-7026-45E6-94FA-351FB17020FC}" srcOrd="0" destOrd="3" presId="urn:microsoft.com/office/officeart/2005/8/layout/hList1"/>
    <dgm:cxn modelId="{95F0F8A0-03E0-4723-BF02-1371A51D5E11}" srcId="{52874F41-5722-4FFE-9A76-73ADB37DE447}" destId="{96A85EDB-4C7F-4B2D-B643-C1926713236A}" srcOrd="1" destOrd="0" parTransId="{D194922D-EA16-4FEE-AFAC-B7F5E734D835}" sibTransId="{FFCA351A-8165-4DEB-B183-D5156177F9BC}"/>
    <dgm:cxn modelId="{E06B9383-161E-4BB1-8D7A-EFBF41BE43D6}" srcId="{52874F41-5722-4FFE-9A76-73ADB37DE447}" destId="{11F77CA2-CABC-496C-A4EA-F267E54545A6}" srcOrd="0" destOrd="0" parTransId="{254A7050-D236-4861-A7A8-7647748B17F7}" sibTransId="{0E8CD664-5D29-4829-A599-1683579B82BB}"/>
    <dgm:cxn modelId="{88EEC65E-D350-4713-A343-CFDA3AF8FC20}" type="presOf" srcId="{08D4C2C3-03D3-4387-B695-5750902F47CE}" destId="{D7A31A96-7026-45E6-94FA-351FB17020FC}" srcOrd="0" destOrd="0" presId="urn:microsoft.com/office/officeart/2005/8/layout/hList1"/>
    <dgm:cxn modelId="{E3FB78BF-43D0-4486-ADAB-35C441788A4F}" srcId="{96A85EDB-4C7F-4B2D-B643-C1926713236A}" destId="{D2CDF885-AC3D-4383-B63B-5E1D0B6B0FE1}" srcOrd="5" destOrd="0" parTransId="{A42B968C-7BF6-40D7-94D7-7CAD0553969E}" sibTransId="{5B64D16B-1D9C-42DF-8784-BEBD21B07E9F}"/>
    <dgm:cxn modelId="{E12E4B12-844F-4379-A368-0F6DC65863FD}" srcId="{96A85EDB-4C7F-4B2D-B643-C1926713236A}" destId="{AE24818A-8D95-4C07-843F-2A5430A7CAB1}" srcOrd="0" destOrd="0" parTransId="{08D2BC87-F8C3-4692-A471-683C642E8602}" sibTransId="{40B64782-6825-4460-941B-DF4A709C5949}"/>
    <dgm:cxn modelId="{EEDBD538-821E-498B-8D82-6CC29F484FF7}" type="presOf" srcId="{EB34BA31-223F-4025-BF96-E15FBDDBDBB3}" destId="{2ABFE856-8739-4F3A-9C2B-ED8EEB4A9219}" srcOrd="0" destOrd="2" presId="urn:microsoft.com/office/officeart/2005/8/layout/hList1"/>
    <dgm:cxn modelId="{EF1AEB81-5DA2-49BA-8B53-C2CF457C55CA}" type="presOf" srcId="{3C3B2FDB-23BC-4DF9-AC2D-F7B8F394839A}" destId="{F7E155DC-AE76-40BE-97F2-A8D9D1DF68D9}" srcOrd="0" destOrd="0" presId="urn:microsoft.com/office/officeart/2005/8/layout/hList1"/>
    <dgm:cxn modelId="{86097B98-A5C2-4072-9C07-62ABF1DB28D6}" type="presOf" srcId="{52874F41-5722-4FFE-9A76-73ADB37DE447}" destId="{74E37E65-780B-43D3-B6F7-ED68246FF52E}" srcOrd="0" destOrd="0" presId="urn:microsoft.com/office/officeart/2005/8/layout/hList1"/>
    <dgm:cxn modelId="{972663B7-E087-483F-A307-241BC3F93A04}" srcId="{52874F41-5722-4FFE-9A76-73ADB37DE447}" destId="{3C3B2FDB-23BC-4DF9-AC2D-F7B8F394839A}" srcOrd="2" destOrd="0" parTransId="{66F14270-C43D-4CE5-B7B4-235BADAEBDEF}" sibTransId="{78A25E25-AF13-4024-A668-8241BE649E0F}"/>
    <dgm:cxn modelId="{51E93A19-0722-44E6-9CDA-062498A2EA1D}" type="presOf" srcId="{7597E062-20D9-4202-A08F-8874A2611A7B}" destId="{D7A31A96-7026-45E6-94FA-351FB17020FC}" srcOrd="0" destOrd="2" presId="urn:microsoft.com/office/officeart/2005/8/layout/hList1"/>
    <dgm:cxn modelId="{22A2874F-70BA-43EB-9670-884E76458D93}" srcId="{96A85EDB-4C7F-4B2D-B643-C1926713236A}" destId="{EB34BA31-223F-4025-BF96-E15FBDDBDBB3}" srcOrd="2" destOrd="0" parTransId="{1A6E611E-B00C-47B9-AA79-274FD33D7E06}" sibTransId="{581DD313-893D-4FF7-829E-026FE02F8B04}"/>
    <dgm:cxn modelId="{DFA48EAC-0924-49F4-A7AC-EA87E8C36DDF}" srcId="{11F77CA2-CABC-496C-A4EA-F267E54545A6}" destId="{7597E062-20D9-4202-A08F-8874A2611A7B}" srcOrd="2" destOrd="0" parTransId="{19C12AAD-D145-4908-8911-E9A19173025D}" sibTransId="{207E2F24-695D-4A6F-8FB7-B7C4CC7B62F4}"/>
    <dgm:cxn modelId="{D32340D0-E18A-46C7-8F66-53D673314972}" type="presOf" srcId="{1D5CAC65-7318-42B3-93D9-8EB4DAAEB824}" destId="{D7A31A96-7026-45E6-94FA-351FB17020FC}" srcOrd="0" destOrd="1" presId="urn:microsoft.com/office/officeart/2005/8/layout/hList1"/>
    <dgm:cxn modelId="{A6F865A5-82DB-4EB3-AB97-1557EA6F7EB7}" srcId="{96A85EDB-4C7F-4B2D-B643-C1926713236A}" destId="{3A9D152E-9A33-475C-9EAF-5F04169BC808}" srcOrd="3" destOrd="0" parTransId="{273DE118-26F3-4B4E-98AB-E4B4E5A577B9}" sibTransId="{9F2CA8E2-913F-4051-8471-9AF39D13319B}"/>
    <dgm:cxn modelId="{8871D417-3321-4F70-85E7-12CE3209F820}" srcId="{3C3B2FDB-23BC-4DF9-AC2D-F7B8F394839A}" destId="{2427F023-2248-4164-A033-E61B7815CB5C}" srcOrd="0" destOrd="0" parTransId="{AEBFE82E-3575-42DD-BE48-56F0076F0FCB}" sibTransId="{6037F64A-1244-4F8F-B734-4AB203B52DB5}"/>
    <dgm:cxn modelId="{C007082B-D0FD-4F7F-BD69-0AB9D6278C2D}" srcId="{11F77CA2-CABC-496C-A4EA-F267E54545A6}" destId="{1D5CAC65-7318-42B3-93D9-8EB4DAAEB824}" srcOrd="1" destOrd="0" parTransId="{B9B93503-E9D1-49E4-A2BB-84D0065DCD28}" sibTransId="{D1BF3BAA-E3D9-4559-9EE8-EBA4FD313A15}"/>
    <dgm:cxn modelId="{0A23EA57-A78A-45B7-AF8E-30E36055D960}" srcId="{96A85EDB-4C7F-4B2D-B643-C1926713236A}" destId="{80A76309-CE8E-4B1F-9399-64665E5EBB3E}" srcOrd="6" destOrd="0" parTransId="{C0C56829-3F4F-42DC-BEB1-512CAA2A733A}" sibTransId="{7BAE79D7-7215-40FA-961C-8963809E80FA}"/>
    <dgm:cxn modelId="{321D51B0-95EF-421B-86DA-40FA1A019916}" srcId="{11F77CA2-CABC-496C-A4EA-F267E54545A6}" destId="{2720E129-9126-4DA7-9D1F-8B6ABD0E51E5}" srcOrd="3" destOrd="0" parTransId="{7B93194D-7AD1-44AC-9040-E8458902CF82}" sibTransId="{F40AF3D6-2862-43D8-89E0-A4E8CF9F7573}"/>
    <dgm:cxn modelId="{62816AD1-DA4D-4234-8280-8C223AA82DCB}" type="presOf" srcId="{34E84A0D-EBD3-4809-8830-1E836093A144}" destId="{87C29E48-75F6-4FA4-9AD5-C6879C4A2E0B}" srcOrd="0" destOrd="2" presId="urn:microsoft.com/office/officeart/2005/8/layout/hList1"/>
    <dgm:cxn modelId="{68FDCFBB-0A1B-47EC-AFC4-DC6956699B07}" type="presOf" srcId="{AE24818A-8D95-4C07-843F-2A5430A7CAB1}" destId="{2ABFE856-8739-4F3A-9C2B-ED8EEB4A9219}" srcOrd="0" destOrd="0" presId="urn:microsoft.com/office/officeart/2005/8/layout/hList1"/>
    <dgm:cxn modelId="{AAC74573-13F4-4A12-9D88-7907D0C8FAAD}" type="presOf" srcId="{11F77CA2-CABC-496C-A4EA-F267E54545A6}" destId="{04CFCE14-F0EA-4269-8DE8-16BF37557135}" srcOrd="0" destOrd="0" presId="urn:microsoft.com/office/officeart/2005/8/layout/hList1"/>
    <dgm:cxn modelId="{B94460B7-EE9B-4332-8219-EBAEDF6124A0}" type="presOf" srcId="{3A9D152E-9A33-475C-9EAF-5F04169BC808}" destId="{2ABFE856-8739-4F3A-9C2B-ED8EEB4A9219}" srcOrd="0" destOrd="3" presId="urn:microsoft.com/office/officeart/2005/8/layout/hList1"/>
    <dgm:cxn modelId="{BBAB37F4-BD46-4055-958F-D07DA5D29E8D}" srcId="{96A85EDB-4C7F-4B2D-B643-C1926713236A}" destId="{6644D6EC-90D4-4C99-BF6B-BBC9D5E972F7}" srcOrd="1" destOrd="0" parTransId="{AAC5CB13-BDED-4B5F-A89D-659A3CEE7D5B}" sibTransId="{458B22FA-8139-4E5E-8CA4-F6FD0A7B730A}"/>
    <dgm:cxn modelId="{6BBE04CE-9BEB-457D-A3F7-E8B5B21A885B}" type="presOf" srcId="{BFA41FC8-4E28-4F55-B014-31240B925346}" destId="{2ABFE856-8739-4F3A-9C2B-ED8EEB4A9219}" srcOrd="0" destOrd="4" presId="urn:microsoft.com/office/officeart/2005/8/layout/hList1"/>
    <dgm:cxn modelId="{CCAA5027-93E5-41DF-8CCB-AB8963DE5330}" type="presOf" srcId="{417F028B-A348-4B55-88B9-23F0B789DB11}" destId="{87C29E48-75F6-4FA4-9AD5-C6879C4A2E0B}" srcOrd="0" destOrd="1" presId="urn:microsoft.com/office/officeart/2005/8/layout/hList1"/>
    <dgm:cxn modelId="{6A02BC5D-25CF-42E7-A1AB-3B049806DF80}" srcId="{3C3B2FDB-23BC-4DF9-AC2D-F7B8F394839A}" destId="{417F028B-A348-4B55-88B9-23F0B789DB11}" srcOrd="1" destOrd="0" parTransId="{4F306BA8-C570-4E33-9D5F-3ED32890D581}" sibTransId="{C5A10991-3D5D-42A0-AA41-30F64865AC01}"/>
    <dgm:cxn modelId="{0A8D9689-491F-45B8-B6FF-292951718BEE}" type="presOf" srcId="{2427F023-2248-4164-A033-E61B7815CB5C}" destId="{87C29E48-75F6-4FA4-9AD5-C6879C4A2E0B}" srcOrd="0" destOrd="0" presId="urn:microsoft.com/office/officeart/2005/8/layout/hList1"/>
    <dgm:cxn modelId="{0DE93ED1-73FE-481A-AF61-26A3AB89CD6D}" type="presOf" srcId="{D2CDF885-AC3D-4383-B63B-5E1D0B6B0FE1}" destId="{2ABFE856-8739-4F3A-9C2B-ED8EEB4A9219}" srcOrd="0" destOrd="5" presId="urn:microsoft.com/office/officeart/2005/8/layout/hList1"/>
    <dgm:cxn modelId="{A7BE889A-A5F4-4693-8F44-DB933089A992}" srcId="{3C3B2FDB-23BC-4DF9-AC2D-F7B8F394839A}" destId="{34E84A0D-EBD3-4809-8830-1E836093A144}" srcOrd="2" destOrd="0" parTransId="{D7F90761-2719-4A85-9B1F-7C9B0A45819E}" sibTransId="{74D7E6D6-2C83-4F8F-826B-87569F7A327E}"/>
    <dgm:cxn modelId="{A7D746B2-6186-4278-BCB0-872AD49AC9A5}" type="presParOf" srcId="{74E37E65-780B-43D3-B6F7-ED68246FF52E}" destId="{7393D35F-0226-452A-B2A8-734A95E5F7F4}" srcOrd="0" destOrd="0" presId="urn:microsoft.com/office/officeart/2005/8/layout/hList1"/>
    <dgm:cxn modelId="{38526BA1-C59F-4FC5-8A3E-3DD1B328FF7C}" type="presParOf" srcId="{7393D35F-0226-452A-B2A8-734A95E5F7F4}" destId="{04CFCE14-F0EA-4269-8DE8-16BF37557135}" srcOrd="0" destOrd="0" presId="urn:microsoft.com/office/officeart/2005/8/layout/hList1"/>
    <dgm:cxn modelId="{C4607524-A43B-4B44-8200-0BC42161B912}" type="presParOf" srcId="{7393D35F-0226-452A-B2A8-734A95E5F7F4}" destId="{D7A31A96-7026-45E6-94FA-351FB17020FC}" srcOrd="1" destOrd="0" presId="urn:microsoft.com/office/officeart/2005/8/layout/hList1"/>
    <dgm:cxn modelId="{5FDCB04E-6DEF-4742-90F8-FD72496BA740}" type="presParOf" srcId="{74E37E65-780B-43D3-B6F7-ED68246FF52E}" destId="{DA39B06F-CEA5-4848-A6E5-41586FB84902}" srcOrd="1" destOrd="0" presId="urn:microsoft.com/office/officeart/2005/8/layout/hList1"/>
    <dgm:cxn modelId="{7B86F481-59D0-466C-9052-29068F29E2F6}" type="presParOf" srcId="{74E37E65-780B-43D3-B6F7-ED68246FF52E}" destId="{44AEAE1E-5275-4012-A3F1-C5F837CB2D93}" srcOrd="2" destOrd="0" presId="urn:microsoft.com/office/officeart/2005/8/layout/hList1"/>
    <dgm:cxn modelId="{2D08CBE1-40D4-4B85-BF7E-EB4076F7B15E}" type="presParOf" srcId="{44AEAE1E-5275-4012-A3F1-C5F837CB2D93}" destId="{1B49ED2C-16CD-45F1-9DC1-C06CD5C7B9D3}" srcOrd="0" destOrd="0" presId="urn:microsoft.com/office/officeart/2005/8/layout/hList1"/>
    <dgm:cxn modelId="{9321F22A-C45F-4DA5-BBC9-5AB52FB08CB5}" type="presParOf" srcId="{44AEAE1E-5275-4012-A3F1-C5F837CB2D93}" destId="{2ABFE856-8739-4F3A-9C2B-ED8EEB4A9219}" srcOrd="1" destOrd="0" presId="urn:microsoft.com/office/officeart/2005/8/layout/hList1"/>
    <dgm:cxn modelId="{11B97E4F-BD44-447D-8E02-E41451B49F1A}" type="presParOf" srcId="{74E37E65-780B-43D3-B6F7-ED68246FF52E}" destId="{A7CC7D3E-6431-4958-A5A1-E74588318C58}" srcOrd="3" destOrd="0" presId="urn:microsoft.com/office/officeart/2005/8/layout/hList1"/>
    <dgm:cxn modelId="{1ED494F2-7DC7-4E88-9C6E-CDC9C8A8704E}" type="presParOf" srcId="{74E37E65-780B-43D3-B6F7-ED68246FF52E}" destId="{B50A6FCE-D54B-4A1C-A80B-1928EC8795B8}" srcOrd="4" destOrd="0" presId="urn:microsoft.com/office/officeart/2005/8/layout/hList1"/>
    <dgm:cxn modelId="{BDEE27D7-6B08-4B59-BD45-735914C3F6EC}" type="presParOf" srcId="{B50A6FCE-D54B-4A1C-A80B-1928EC8795B8}" destId="{F7E155DC-AE76-40BE-97F2-A8D9D1DF68D9}" srcOrd="0" destOrd="0" presId="urn:microsoft.com/office/officeart/2005/8/layout/hList1"/>
    <dgm:cxn modelId="{BF55032D-C8AA-4BE0-8064-F8E3A4CA06BF}" type="presParOf" srcId="{B50A6FCE-D54B-4A1C-A80B-1928EC8795B8}" destId="{87C29E48-75F6-4FA4-9AD5-C6879C4A2E0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CFCE14-F0EA-4269-8DE8-16BF37557135}">
      <dsp:nvSpPr>
        <dsp:cNvPr id="0" name=""/>
        <dsp:cNvSpPr/>
      </dsp:nvSpPr>
      <dsp:spPr>
        <a:xfrm>
          <a:off x="3524" y="6226"/>
          <a:ext cx="3436143" cy="72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semantic</a:t>
          </a:r>
          <a:endParaRPr lang="ru-RU" sz="2500" kern="1200" dirty="0"/>
        </a:p>
      </dsp:txBody>
      <dsp:txXfrm>
        <a:off x="3524" y="6226"/>
        <a:ext cx="3436143" cy="720000"/>
      </dsp:txXfrm>
    </dsp:sp>
    <dsp:sp modelId="{D7A31A96-7026-45E6-94FA-351FB17020FC}">
      <dsp:nvSpPr>
        <dsp:cNvPr id="0" name=""/>
        <dsp:cNvSpPr/>
      </dsp:nvSpPr>
      <dsp:spPr>
        <a:xfrm>
          <a:off x="3524" y="726226"/>
          <a:ext cx="3436143" cy="42547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GB" sz="2500" kern="1200" dirty="0" smtClean="0"/>
            <a:t>thingness, substantiality</a:t>
          </a:r>
        </a:p>
        <a:p>
          <a:pPr marL="285750" lvl="1" indent="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500" kern="1200" dirty="0"/>
        </a:p>
        <a:p>
          <a:pPr marL="285750" marR="0" lvl="1" indent="0" algn="l" defTabSz="1244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en-GB" sz="2500" kern="1200" dirty="0" smtClean="0"/>
            <a:t>proper and common</a:t>
          </a:r>
          <a:endParaRPr lang="ru-RU" sz="2500" kern="1200" dirty="0"/>
        </a:p>
        <a:p>
          <a:pPr marL="285750" marR="0" lvl="1" indent="0" algn="l" defTabSz="1244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en-GB" sz="2500" kern="1200" dirty="0" smtClean="0"/>
            <a:t>animate and inanimate</a:t>
          </a:r>
          <a:endParaRPr lang="ru-RU" sz="2500" kern="1200" dirty="0"/>
        </a:p>
        <a:p>
          <a:pPr marL="285750" marR="0" lvl="1" indent="0" algn="l" defTabSz="1244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en-GB" sz="2500" kern="1200" dirty="0" smtClean="0"/>
            <a:t>countable and uncountable</a:t>
          </a:r>
          <a:endParaRPr lang="ru-RU" sz="2500" kern="1200" dirty="0" smtClean="0"/>
        </a:p>
        <a:p>
          <a:pPr marL="285750" marR="0" lvl="1" indent="0" algn="l" defTabSz="1244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endParaRPr lang="en-GB" sz="2500" kern="1200" dirty="0" smtClean="0"/>
        </a:p>
        <a:p>
          <a:pPr marL="285750" lvl="1" indent="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500" kern="1200" dirty="0"/>
        </a:p>
      </dsp:txBody>
      <dsp:txXfrm>
        <a:off x="3524" y="726226"/>
        <a:ext cx="3436143" cy="4254750"/>
      </dsp:txXfrm>
    </dsp:sp>
    <dsp:sp modelId="{1B49ED2C-16CD-45F1-9DC1-C06CD5C7B9D3}">
      <dsp:nvSpPr>
        <dsp:cNvPr id="0" name=""/>
        <dsp:cNvSpPr/>
      </dsp:nvSpPr>
      <dsp:spPr>
        <a:xfrm>
          <a:off x="3920728" y="6226"/>
          <a:ext cx="3436143" cy="72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morphological</a:t>
          </a:r>
          <a:endParaRPr lang="ru-RU" sz="2500" kern="1200" dirty="0"/>
        </a:p>
      </dsp:txBody>
      <dsp:txXfrm>
        <a:off x="3920728" y="6226"/>
        <a:ext cx="3436143" cy="720000"/>
      </dsp:txXfrm>
    </dsp:sp>
    <dsp:sp modelId="{2ABFE856-8739-4F3A-9C2B-ED8EEB4A9219}">
      <dsp:nvSpPr>
        <dsp:cNvPr id="0" name=""/>
        <dsp:cNvSpPr/>
      </dsp:nvSpPr>
      <dsp:spPr>
        <a:xfrm>
          <a:off x="3920728" y="726226"/>
          <a:ext cx="3436143" cy="42547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Simple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Derived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Compound 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Composite 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Number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Case </a:t>
          </a:r>
          <a:endParaRPr lang="ru-RU" sz="2500" kern="1200" dirty="0"/>
        </a:p>
      </dsp:txBody>
      <dsp:txXfrm>
        <a:off x="3920728" y="726226"/>
        <a:ext cx="3436143" cy="4254750"/>
      </dsp:txXfrm>
    </dsp:sp>
    <dsp:sp modelId="{F7E155DC-AE76-40BE-97F2-A8D9D1DF68D9}">
      <dsp:nvSpPr>
        <dsp:cNvPr id="0" name=""/>
        <dsp:cNvSpPr/>
      </dsp:nvSpPr>
      <dsp:spPr>
        <a:xfrm>
          <a:off x="7837932" y="6226"/>
          <a:ext cx="3436143" cy="72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syntactic</a:t>
          </a:r>
          <a:endParaRPr lang="ru-RU" sz="2500" kern="1200" dirty="0"/>
        </a:p>
      </dsp:txBody>
      <dsp:txXfrm>
        <a:off x="7837932" y="6226"/>
        <a:ext cx="3436143" cy="720000"/>
      </dsp:txXfrm>
    </dsp:sp>
    <dsp:sp modelId="{87C29E48-75F6-4FA4-9AD5-C6879C4A2E0B}">
      <dsp:nvSpPr>
        <dsp:cNvPr id="0" name=""/>
        <dsp:cNvSpPr/>
      </dsp:nvSpPr>
      <dsp:spPr>
        <a:xfrm>
          <a:off x="7837932" y="726226"/>
          <a:ext cx="3436143" cy="42547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500" kern="1200" dirty="0" smtClean="0"/>
            <a:t>all syntactic functions except the predicate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500" kern="1200" dirty="0" smtClean="0"/>
            <a:t>both right-hand and left-hand connections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500" kern="1200" dirty="0" smtClean="0"/>
            <a:t>the most common noun determiners  </a:t>
          </a:r>
          <a:endParaRPr lang="ru-RU" sz="2500" kern="1200" dirty="0"/>
        </a:p>
      </dsp:txBody>
      <dsp:txXfrm>
        <a:off x="7837932" y="726226"/>
        <a:ext cx="3436143" cy="4254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5A57E9-C9FA-4FEB-B3D7-B261A1F8CA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F393ED74-715D-4A1F-9F47-95853456D1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D621527-FEF3-4AF2-8859-F2A7C6819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247CF81-C87E-4993-977A-AE584C698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E153AF2-2BF0-4D9B-9A9E-4BD86BE49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4310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7D3B55-963F-427F-BCA1-E32D1A0E0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BA5FAB4D-1572-44C2-B6A2-855CDC460A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111CA2A-966A-4B49-89DB-BE4D1638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012EC9A-1184-4D32-8056-47AAF3C63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B68F3B0-DD2C-4D37-9897-C94381129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4919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02D0D100-2B89-41BA-B074-25CAB733EF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4997FE4B-9A33-44C4-8D7B-768411456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8E5F3FA-678C-4015-B3FB-28513D372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A1BC99B-3A14-44F3-A701-5EF5AAC27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159DF85-B63F-4B85-93BC-12DDB24B5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6895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FEA937-16AB-4898-BD4F-19E521BA3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CE416DA-E948-41EF-961E-375DEFF1B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59C1D60-D288-44D9-B81F-19B6FEAAE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45BD964-BF32-495C-AD9F-9BDBDBAED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D64695B-EC6A-4467-B476-9A02D29F6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331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604A93-2A3E-4E7C-A7D8-D09C3D2A4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FE63956F-5F21-45F2-8B26-F479CFA09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C4532D5-FCA4-48C1-BA5A-0ED476535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C91FDA9-E8D4-4290-B4D0-5FC0DF522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E450B55-0DEC-4B7A-8579-3AE2FCD2D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92124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8A7C21-A507-4DD5-9F75-D84A735BC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E5FE61C-81A6-4FA7-9AB5-0B9B1076DC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C71F106A-B8BD-4903-9BCD-507FD5988B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6419AB64-0293-4E86-A6B1-7076B5E66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880269DA-7AC8-447A-93B5-8C6DA2680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3D699DF7-9A89-4C0C-98E4-D58EE8B97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440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F1C4F2-4B85-4C98-92CF-1F3485F94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0A290AC6-1C59-4073-86D3-640EADAAA4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1880E8C2-B18B-4CBA-94FE-7C1961016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58D9A3B4-DC8E-44FD-B512-D40C3C125D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4CFC3E91-1BB3-4F01-AB5A-5136AE242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29BFEECF-EBF9-4021-9A90-302C173FF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9536638F-6F2D-4DC7-8BDE-DBE5A95C7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E716579F-9519-479F-86A8-42C86A294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0172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E26AC2-4304-469A-B1D6-DEB110DFD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1CEBA68E-2EEA-4C65-B540-8579BE8A7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1B655099-D7B9-498C-B1A0-8C2424478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D8A5F865-57D2-4B1A-BAC4-42B171296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3882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96B6966A-5A70-43DC-9D43-74733B16A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2326EE6D-EE9F-4098-84D8-1A59322F8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408FD6FA-2E55-42D1-AD86-6A660C221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7701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AFB71F-0C7C-45ED-B6B6-E803369F3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98BDEBE-9EDB-443B-A061-6FE894F04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B4B53941-7E3A-43BE-AA2D-9CC06B2055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43ADD60F-2BB5-4E23-B8DA-7FF32D35A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71E95942-7623-4276-BB87-B56A2ABBD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F9640FB5-7DCE-4659-BF0E-FD3B9B8A8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546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BFABCB-434C-439B-B1BB-56F50DF0D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4CB5985A-5212-46B1-AE44-A01CF34A2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55CB652B-C781-4003-95D5-C9E8E5AF96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38C3E2A9-1633-4F7A-9E19-8C87849E1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F0842B0-CC5E-4081-B621-75B7D4F53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A124E5B3-66BC-4B7D-A3A5-41CD66B98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852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2C52AE5E-B814-4405-993F-0B653B50E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51D0428D-90A9-464C-8AC1-1922F47C8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FA44FB1-3E12-4F89-8917-82F14F329D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A08A6A7-5970-417E-835D-15491C0E68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C395DCE-577C-44C3-8214-115D486B57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520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F2F660-DF59-48BF-B847-0F868DA7E0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31745"/>
            <a:ext cx="9144000" cy="2387600"/>
          </a:xfrm>
        </p:spPr>
        <p:txBody>
          <a:bodyPr>
            <a:normAutofit/>
          </a:bodyPr>
          <a:lstStyle/>
          <a:p>
            <a:r>
              <a:rPr lang="en-US" sz="5400" dirty="0"/>
              <a:t>The main notions of theoretical English grammar</a:t>
            </a:r>
            <a:endParaRPr lang="uk-UA" sz="13800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40F9E78E-AA3D-4F49-AE39-F2102EC8DB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uk-UA" sz="4800" cap="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61423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Grammatical category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Any grammatical category is represented by two or more grammatical forms (e.g. </a:t>
            </a:r>
            <a:r>
              <a:rPr lang="en-GB" i="1" dirty="0"/>
              <a:t>shelf :: shelves</a:t>
            </a:r>
            <a:r>
              <a:rPr lang="en-GB" dirty="0"/>
              <a:t> – the grammatical category of number, Singular and Plural forms). The relation between two grammatical forms is called </a:t>
            </a:r>
            <a:r>
              <a:rPr lang="en-GB" u="sng" dirty="0"/>
              <a:t>opposition</a:t>
            </a:r>
            <a:endParaRPr lang="ru-RU" u="sng" dirty="0"/>
          </a:p>
          <a:p>
            <a:pPr marL="0" indent="0" algn="just">
              <a:buNone/>
            </a:pPr>
            <a:endParaRPr lang="en-GB" dirty="0" smtClean="0"/>
          </a:p>
          <a:p>
            <a:pPr algn="just"/>
            <a:r>
              <a:rPr lang="en-GB" dirty="0" smtClean="0"/>
              <a:t>The </a:t>
            </a:r>
            <a:r>
              <a:rPr lang="en-GB" u="sng" dirty="0"/>
              <a:t>grammatical category </a:t>
            </a:r>
            <a:r>
              <a:rPr lang="en-GB" dirty="0"/>
              <a:t>can be determined as the opposition between two form-classes expressing the </a:t>
            </a:r>
            <a:r>
              <a:rPr lang="en-US" dirty="0"/>
              <a:t>generalized </a:t>
            </a:r>
            <a:r>
              <a:rPr lang="en-GB" dirty="0"/>
              <a:t>grammatical meaning</a:t>
            </a:r>
            <a:r>
              <a:rPr lang="en-US" dirty="0"/>
              <a:t> conveyed by means of paradigmatic correlation.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2209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grammatical paradigm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</a:t>
            </a:r>
            <a:r>
              <a:rPr lang="en-US" dirty="0"/>
              <a:t>ordered set of grammatical forms, which are </a:t>
            </a:r>
            <a:r>
              <a:rPr lang="en-US" u="sng" dirty="0"/>
              <a:t>united</a:t>
            </a:r>
            <a:r>
              <a:rPr lang="en-US" dirty="0"/>
              <a:t> by </a:t>
            </a:r>
            <a:r>
              <a:rPr lang="en-US" dirty="0" smtClean="0"/>
              <a:t>the </a:t>
            </a:r>
            <a:r>
              <a:rPr lang="en-US" dirty="0"/>
              <a:t>generalized grammatical </a:t>
            </a:r>
            <a:r>
              <a:rPr lang="en-US" dirty="0" smtClean="0"/>
              <a:t>meaning </a:t>
            </a:r>
            <a:r>
              <a:rPr lang="en-US" dirty="0"/>
              <a:t>and </a:t>
            </a:r>
            <a:r>
              <a:rPr lang="en-US" u="sng" dirty="0"/>
              <a:t>opposed</a:t>
            </a:r>
            <a:r>
              <a:rPr lang="en-US" dirty="0"/>
              <a:t> to each other by different aspects of their grammatical meanings. The following paradigm represents the grammatical category of number:</a:t>
            </a:r>
            <a:endParaRPr lang="ru-RU" dirty="0"/>
          </a:p>
          <a:p>
            <a:pPr marL="0" indent="0" algn="just">
              <a:buNone/>
            </a:pPr>
            <a:r>
              <a:rPr lang="en-US" i="1" dirty="0"/>
              <a:t>Lion </a:t>
            </a:r>
            <a:r>
              <a:rPr lang="en-US" dirty="0"/>
              <a:t>– Singular Number (</a:t>
            </a:r>
            <a:r>
              <a:rPr lang="en-GB" dirty="0"/>
              <a:t>unmarked member)</a:t>
            </a:r>
            <a:endParaRPr lang="ru-RU" dirty="0"/>
          </a:p>
          <a:p>
            <a:pPr marL="0" indent="0" algn="just">
              <a:buNone/>
            </a:pPr>
            <a:r>
              <a:rPr lang="en-US" i="1" dirty="0"/>
              <a:t>Lion</a:t>
            </a:r>
            <a:r>
              <a:rPr lang="en-US" b="1" i="1" dirty="0"/>
              <a:t>s</a:t>
            </a:r>
            <a:r>
              <a:rPr lang="en-US" dirty="0"/>
              <a:t> – Plural Number (</a:t>
            </a:r>
            <a:r>
              <a:rPr lang="en-GB" dirty="0"/>
              <a:t>marked member)</a:t>
            </a:r>
            <a:endParaRPr lang="ru-RU" dirty="0"/>
          </a:p>
          <a:p>
            <a:pPr algn="just"/>
            <a:r>
              <a:rPr lang="en-US" dirty="0"/>
              <a:t>Thus, the members of the paradigm have common features and differential features.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5102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Synthetical grammatical forms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GB" dirty="0" smtClean="0"/>
              <a:t> </a:t>
            </a:r>
            <a:r>
              <a:rPr lang="en-GB" u="sng" dirty="0" smtClean="0"/>
              <a:t>Synthetical </a:t>
            </a:r>
            <a:r>
              <a:rPr lang="en-GB" u="sng" dirty="0"/>
              <a:t>and </a:t>
            </a:r>
            <a:r>
              <a:rPr lang="en-GB" u="sng" dirty="0" smtClean="0"/>
              <a:t>analytical </a:t>
            </a:r>
            <a:r>
              <a:rPr lang="en-GB" dirty="0" smtClean="0"/>
              <a:t>m</a:t>
            </a:r>
            <a:r>
              <a:rPr lang="en-US" dirty="0" err="1" smtClean="0"/>
              <a:t>orphological</a:t>
            </a:r>
            <a:r>
              <a:rPr lang="en-US" dirty="0" smtClean="0"/>
              <a:t> </a:t>
            </a:r>
            <a:r>
              <a:rPr lang="en-GB" dirty="0" smtClean="0"/>
              <a:t>means </a:t>
            </a:r>
            <a:r>
              <a:rPr lang="en-US" dirty="0" smtClean="0"/>
              <a:t>of</a:t>
            </a:r>
            <a:r>
              <a:rPr lang="en-US" b="1" dirty="0" smtClean="0"/>
              <a:t> </a:t>
            </a:r>
            <a:r>
              <a:rPr lang="en-US" dirty="0" smtClean="0"/>
              <a:t>expressing grammatical forms --</a:t>
            </a:r>
            <a:r>
              <a:rPr lang="en-GB" i="1" dirty="0" smtClean="0"/>
              <a:t>-- </a:t>
            </a:r>
            <a:r>
              <a:rPr lang="en-GB" dirty="0" err="1" smtClean="0"/>
              <a:t>synthetical</a:t>
            </a:r>
            <a:r>
              <a:rPr lang="en-GB" dirty="0" smtClean="0"/>
              <a:t> </a:t>
            </a:r>
            <a:r>
              <a:rPr lang="en-GB" dirty="0"/>
              <a:t>and </a:t>
            </a:r>
            <a:r>
              <a:rPr lang="en-GB" dirty="0" smtClean="0"/>
              <a:t>analytical </a:t>
            </a:r>
            <a:r>
              <a:rPr lang="en-GB" dirty="0"/>
              <a:t>grammatical forms </a:t>
            </a:r>
            <a:endParaRPr lang="ru-RU" dirty="0"/>
          </a:p>
          <a:p>
            <a:pPr algn="just"/>
            <a:r>
              <a:rPr lang="en-GB" dirty="0"/>
              <a:t>Synthetical grammatical forms can be realised with the help of: </a:t>
            </a:r>
            <a:endParaRPr lang="ru-RU" dirty="0"/>
          </a:p>
          <a:p>
            <a:pPr algn="just"/>
            <a:r>
              <a:rPr lang="en-GB" dirty="0"/>
              <a:t>1. </a:t>
            </a:r>
            <a:r>
              <a:rPr lang="ru-RU" dirty="0" err="1"/>
              <a:t>Inner</a:t>
            </a:r>
            <a:r>
              <a:rPr lang="ru-RU" dirty="0"/>
              <a:t> </a:t>
            </a:r>
            <a:r>
              <a:rPr lang="en-GB" dirty="0"/>
              <a:t>morphemic composition of the word </a:t>
            </a:r>
            <a:r>
              <a:rPr lang="ru-RU" dirty="0"/>
              <a:t>(</a:t>
            </a:r>
            <a:r>
              <a:rPr lang="ru-RU" dirty="0" err="1"/>
              <a:t>inner</a:t>
            </a:r>
            <a:r>
              <a:rPr lang="ru-RU" dirty="0"/>
              <a:t> </a:t>
            </a:r>
            <a:r>
              <a:rPr lang="ru-RU" dirty="0" err="1"/>
              <a:t>inflexion</a:t>
            </a:r>
            <a:r>
              <a:rPr lang="ru-RU" dirty="0"/>
              <a:t> </a:t>
            </a:r>
            <a:r>
              <a:rPr lang="ru-RU" dirty="0" err="1"/>
              <a:t>or</a:t>
            </a:r>
            <a:r>
              <a:rPr lang="ru-RU" dirty="0"/>
              <a:t> </a:t>
            </a:r>
            <a:r>
              <a:rPr lang="ru-RU" dirty="0" err="1"/>
              <a:t>vowel</a:t>
            </a:r>
            <a:r>
              <a:rPr lang="ru-RU" dirty="0"/>
              <a:t> </a:t>
            </a:r>
            <a:r>
              <a:rPr lang="ru-RU" dirty="0" err="1"/>
              <a:t>interchange</a:t>
            </a:r>
            <a:r>
              <a:rPr lang="ru-RU" dirty="0"/>
              <a:t>):</a:t>
            </a:r>
            <a:r>
              <a:rPr lang="ru-RU" i="1" dirty="0"/>
              <a:t> </a:t>
            </a:r>
            <a:r>
              <a:rPr lang="ru-RU" i="1" dirty="0" err="1"/>
              <a:t>foot</a:t>
            </a:r>
            <a:r>
              <a:rPr lang="ru-RU" i="1" dirty="0"/>
              <a:t> – </a:t>
            </a:r>
            <a:r>
              <a:rPr lang="ru-RU" i="1" dirty="0" err="1"/>
              <a:t>feet</a:t>
            </a:r>
            <a:r>
              <a:rPr lang="ru-RU" i="1" dirty="0"/>
              <a:t>, </a:t>
            </a:r>
            <a:r>
              <a:rPr lang="ru-RU" i="1" dirty="0" err="1"/>
              <a:t>man</a:t>
            </a:r>
            <a:r>
              <a:rPr lang="ru-RU" i="1" dirty="0"/>
              <a:t> – </a:t>
            </a:r>
            <a:r>
              <a:rPr lang="ru-RU" i="1" dirty="0" err="1"/>
              <a:t>men</a:t>
            </a:r>
            <a:r>
              <a:rPr lang="ru-RU" i="1" dirty="0"/>
              <a:t>, </a:t>
            </a:r>
            <a:r>
              <a:rPr lang="ru-RU" i="1" dirty="0" err="1"/>
              <a:t>sit</a:t>
            </a:r>
            <a:r>
              <a:rPr lang="ru-RU" i="1" dirty="0"/>
              <a:t> – </a:t>
            </a:r>
            <a:r>
              <a:rPr lang="ru-RU" i="1" dirty="0" err="1"/>
              <a:t>sat</a:t>
            </a:r>
            <a:r>
              <a:rPr lang="ru-RU" i="1" dirty="0"/>
              <a:t>, </a:t>
            </a:r>
            <a:r>
              <a:rPr lang="ru-RU" i="1" dirty="0" err="1"/>
              <a:t>read</a:t>
            </a:r>
            <a:r>
              <a:rPr lang="ru-RU" i="1" dirty="0"/>
              <a:t> – </a:t>
            </a:r>
            <a:r>
              <a:rPr lang="ru-RU" i="1" dirty="0" err="1"/>
              <a:t>read</a:t>
            </a:r>
            <a:r>
              <a:rPr lang="ru-RU" i="1" dirty="0"/>
              <a:t>, </a:t>
            </a:r>
            <a:r>
              <a:rPr lang="ru-RU" i="1" dirty="0" err="1"/>
              <a:t>get</a:t>
            </a:r>
            <a:r>
              <a:rPr lang="ru-RU" i="1" dirty="0"/>
              <a:t> – </a:t>
            </a:r>
            <a:r>
              <a:rPr lang="ru-RU" i="1" dirty="0" err="1" smtClean="0"/>
              <a:t>got</a:t>
            </a:r>
            <a:r>
              <a:rPr lang="en-US" i="1" dirty="0" smtClean="0"/>
              <a:t>:</a:t>
            </a:r>
            <a:r>
              <a:rPr lang="en-GB" dirty="0" smtClean="0"/>
              <a:t> </a:t>
            </a:r>
            <a:r>
              <a:rPr lang="en-GB" u="sng" dirty="0" smtClean="0"/>
              <a:t>inner-inflexional</a:t>
            </a:r>
            <a:r>
              <a:rPr lang="en-GB" u="sng" dirty="0"/>
              <a:t> </a:t>
            </a:r>
            <a:r>
              <a:rPr lang="en-GB" u="sng" dirty="0" smtClean="0"/>
              <a:t>forms</a:t>
            </a:r>
            <a:endParaRPr lang="ru-RU" u="sng" dirty="0"/>
          </a:p>
          <a:p>
            <a:pPr algn="just"/>
            <a:r>
              <a:rPr lang="ru-RU" dirty="0"/>
              <a:t>2. </a:t>
            </a:r>
            <a:r>
              <a:rPr lang="ru-RU" dirty="0" err="1"/>
              <a:t>Outer</a:t>
            </a:r>
            <a:r>
              <a:rPr lang="ru-RU" dirty="0"/>
              <a:t> </a:t>
            </a:r>
            <a:r>
              <a:rPr lang="en-GB" dirty="0"/>
              <a:t>morphemic composition of the word </a:t>
            </a:r>
            <a:r>
              <a:rPr lang="ru-RU" dirty="0" err="1"/>
              <a:t>inflexion</a:t>
            </a:r>
            <a:r>
              <a:rPr lang="ru-RU" dirty="0"/>
              <a:t> (</a:t>
            </a:r>
            <a:r>
              <a:rPr lang="ru-RU" dirty="0" err="1"/>
              <a:t>outer</a:t>
            </a:r>
            <a:r>
              <a:rPr lang="ru-RU" dirty="0"/>
              <a:t> </a:t>
            </a:r>
            <a:r>
              <a:rPr lang="ru-RU" dirty="0" err="1" smtClean="0"/>
              <a:t>in</a:t>
            </a:r>
            <a:r>
              <a:rPr lang="en-US" dirty="0" smtClean="0"/>
              <a:t>f</a:t>
            </a:r>
            <a:r>
              <a:rPr lang="ru-RU" dirty="0" err="1" smtClean="0"/>
              <a:t>lexion</a:t>
            </a:r>
            <a:r>
              <a:rPr lang="ru-RU" dirty="0" smtClean="0"/>
              <a:t> </a:t>
            </a:r>
            <a:r>
              <a:rPr lang="ru-RU" dirty="0" err="1"/>
              <a:t>or</a:t>
            </a:r>
            <a:r>
              <a:rPr lang="ru-RU" dirty="0"/>
              <a:t> </a:t>
            </a:r>
            <a:r>
              <a:rPr lang="ru-RU" dirty="0" err="1"/>
              <a:t>grammatical</a:t>
            </a:r>
            <a:r>
              <a:rPr lang="ru-RU" dirty="0"/>
              <a:t> </a:t>
            </a:r>
            <a:r>
              <a:rPr lang="ru-RU" dirty="0" err="1"/>
              <a:t>suffixation</a:t>
            </a:r>
            <a:r>
              <a:rPr lang="ru-RU" dirty="0"/>
              <a:t>): </a:t>
            </a:r>
            <a:r>
              <a:rPr lang="ru-RU" i="1" dirty="0" err="1"/>
              <a:t>asks</a:t>
            </a:r>
            <a:r>
              <a:rPr lang="ru-RU" i="1" dirty="0"/>
              <a:t>, </a:t>
            </a:r>
            <a:r>
              <a:rPr lang="ru-RU" i="1" dirty="0" err="1"/>
              <a:t>studied</a:t>
            </a:r>
            <a:r>
              <a:rPr lang="ru-RU" i="1" dirty="0"/>
              <a:t>, </a:t>
            </a:r>
            <a:r>
              <a:rPr lang="ru-RU" i="1" dirty="0" err="1" smtClean="0"/>
              <a:t>stronger</a:t>
            </a:r>
            <a:r>
              <a:rPr lang="en-US" i="1" dirty="0" smtClean="0"/>
              <a:t>:</a:t>
            </a:r>
            <a:r>
              <a:rPr lang="en-GB" dirty="0" smtClean="0"/>
              <a:t> </a:t>
            </a:r>
            <a:r>
              <a:rPr lang="en-GB" u="sng" dirty="0" smtClean="0"/>
              <a:t>outer-inflexional forms</a:t>
            </a:r>
            <a:endParaRPr lang="ru-RU" u="sng" dirty="0"/>
          </a:p>
          <a:p>
            <a:pPr algn="just"/>
            <a:r>
              <a:rPr lang="ru-RU" dirty="0"/>
              <a:t>3. </a:t>
            </a:r>
            <a:r>
              <a:rPr lang="ru-RU" dirty="0" err="1" smtClean="0"/>
              <a:t>Suppletivity</a:t>
            </a:r>
            <a:r>
              <a:rPr lang="en-US" dirty="0" smtClean="0"/>
              <a:t> (</a:t>
            </a:r>
            <a:r>
              <a:rPr lang="ru-RU" dirty="0" err="1" smtClean="0"/>
              <a:t>when</a:t>
            </a:r>
            <a:r>
              <a:rPr lang="ru-RU" dirty="0" smtClean="0"/>
              <a:t> </a:t>
            </a:r>
            <a:r>
              <a:rPr lang="ru-RU" dirty="0" err="1"/>
              <a:t>forms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same</a:t>
            </a:r>
            <a:r>
              <a:rPr lang="ru-RU" dirty="0"/>
              <a:t> </a:t>
            </a:r>
            <a:r>
              <a:rPr lang="ru-RU" dirty="0" err="1"/>
              <a:t>word</a:t>
            </a:r>
            <a:r>
              <a:rPr lang="ru-RU" dirty="0"/>
              <a:t> </a:t>
            </a:r>
            <a:r>
              <a:rPr lang="ru-RU" dirty="0" err="1"/>
              <a:t>have</a:t>
            </a:r>
            <a:r>
              <a:rPr lang="ru-RU" dirty="0"/>
              <a:t> </a:t>
            </a:r>
            <a:r>
              <a:rPr lang="ru-RU" dirty="0" err="1"/>
              <a:t>different</a:t>
            </a:r>
            <a:r>
              <a:rPr lang="ru-RU" dirty="0"/>
              <a:t> </a:t>
            </a:r>
            <a:r>
              <a:rPr lang="ru-RU" dirty="0" err="1" smtClean="0"/>
              <a:t>roots</a:t>
            </a:r>
            <a:r>
              <a:rPr lang="en-US" dirty="0" smtClean="0"/>
              <a:t>)</a:t>
            </a:r>
            <a:r>
              <a:rPr lang="ru-RU" dirty="0" smtClean="0"/>
              <a:t>:</a:t>
            </a:r>
            <a:r>
              <a:rPr lang="ru-RU" i="1" dirty="0" smtClean="0"/>
              <a:t> </a:t>
            </a:r>
            <a:r>
              <a:rPr lang="ru-RU" i="1" dirty="0" err="1"/>
              <a:t>do</a:t>
            </a:r>
            <a:r>
              <a:rPr lang="ru-RU" i="1" dirty="0"/>
              <a:t> – </a:t>
            </a:r>
            <a:r>
              <a:rPr lang="ru-RU" i="1" dirty="0" err="1"/>
              <a:t>did</a:t>
            </a:r>
            <a:r>
              <a:rPr lang="ru-RU" i="1" dirty="0"/>
              <a:t>, </a:t>
            </a:r>
            <a:r>
              <a:rPr lang="ru-RU" i="1" dirty="0" err="1"/>
              <a:t>bad</a:t>
            </a:r>
            <a:r>
              <a:rPr lang="ru-RU" i="1" dirty="0"/>
              <a:t> – </a:t>
            </a:r>
            <a:r>
              <a:rPr lang="ru-RU" i="1" dirty="0" err="1"/>
              <a:t>worse</a:t>
            </a:r>
            <a:r>
              <a:rPr lang="ru-RU" i="1" dirty="0"/>
              <a:t>, </a:t>
            </a:r>
            <a:r>
              <a:rPr lang="ru-RU" i="1" dirty="0" err="1"/>
              <a:t>one</a:t>
            </a:r>
            <a:r>
              <a:rPr lang="ru-RU" i="1" dirty="0"/>
              <a:t> – </a:t>
            </a:r>
            <a:r>
              <a:rPr lang="ru-RU" i="1" dirty="0" err="1"/>
              <a:t>the</a:t>
            </a:r>
            <a:r>
              <a:rPr lang="ru-RU" i="1" dirty="0"/>
              <a:t> </a:t>
            </a:r>
            <a:r>
              <a:rPr lang="ru-RU" i="1" dirty="0" err="1" smtClean="0"/>
              <a:t>first</a:t>
            </a:r>
            <a:r>
              <a:rPr lang="en-US" i="1" dirty="0" smtClean="0"/>
              <a:t>: </a:t>
            </a:r>
            <a:r>
              <a:rPr lang="en-GB" u="sng" dirty="0" err="1" smtClean="0"/>
              <a:t>suppletive</a:t>
            </a:r>
            <a:r>
              <a:rPr lang="en-GB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5463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9384"/>
          </a:xfrm>
        </p:spPr>
        <p:txBody>
          <a:bodyPr/>
          <a:lstStyle/>
          <a:p>
            <a:r>
              <a:rPr lang="en-GB" dirty="0"/>
              <a:t>A</a:t>
            </a:r>
            <a:r>
              <a:rPr lang="en-GB" dirty="0" smtClean="0"/>
              <a:t>nalytical </a:t>
            </a:r>
            <a:r>
              <a:rPr lang="en-GB" dirty="0"/>
              <a:t>grammatical forms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33055"/>
            <a:ext cx="10515600" cy="52625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u="sng" dirty="0" smtClean="0"/>
              <a:t>Analytical </a:t>
            </a:r>
            <a:r>
              <a:rPr lang="en-US" u="sng" dirty="0"/>
              <a:t>grammatical form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a combination of an </a:t>
            </a:r>
            <a:r>
              <a:rPr lang="en-US" u="sng" dirty="0"/>
              <a:t>auxiliary</a:t>
            </a:r>
            <a:r>
              <a:rPr lang="en-US" dirty="0"/>
              <a:t> word with a </a:t>
            </a:r>
            <a:r>
              <a:rPr lang="en-US" u="sng" dirty="0"/>
              <a:t>basic</a:t>
            </a:r>
            <a:r>
              <a:rPr lang="en-US" dirty="0"/>
              <a:t> </a:t>
            </a:r>
            <a:r>
              <a:rPr lang="en-US" dirty="0" smtClean="0"/>
              <a:t>word, e.g. </a:t>
            </a:r>
          </a:p>
          <a:p>
            <a:pPr marL="0" indent="0" algn="just">
              <a:buNone/>
            </a:pPr>
            <a:r>
              <a:rPr lang="en-US" i="1" dirty="0" smtClean="0"/>
              <a:t>          -  “</a:t>
            </a:r>
            <a:r>
              <a:rPr lang="en-US" i="1" dirty="0"/>
              <a:t>studies”, “studied”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u="sng" dirty="0" err="1" smtClean="0"/>
              <a:t>synthetical</a:t>
            </a:r>
            <a:r>
              <a:rPr lang="en-US" dirty="0" smtClean="0"/>
              <a:t> forms </a:t>
            </a:r>
            <a:r>
              <a:rPr lang="en-US" dirty="0"/>
              <a:t>as they are words both in form and in </a:t>
            </a:r>
            <a:r>
              <a:rPr lang="en-US" dirty="0" smtClean="0"/>
              <a:t>meaning</a:t>
            </a:r>
          </a:p>
          <a:p>
            <a:pPr marL="0" indent="0" algn="just">
              <a:buNone/>
            </a:pPr>
            <a:r>
              <a:rPr lang="en-US" i="1" dirty="0" smtClean="0"/>
              <a:t>         - “</a:t>
            </a:r>
            <a:r>
              <a:rPr lang="en-US" i="1" dirty="0"/>
              <a:t>will study”, “has been studying”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u="sng" dirty="0" smtClean="0"/>
              <a:t>analytical</a:t>
            </a:r>
            <a:r>
              <a:rPr lang="en-US" dirty="0" smtClean="0"/>
              <a:t> forms </a:t>
            </a:r>
            <a:r>
              <a:rPr lang="en-US" dirty="0"/>
              <a:t>as they are words in meaning, but </a:t>
            </a:r>
            <a:r>
              <a:rPr lang="en-US" dirty="0" smtClean="0"/>
              <a:t>are </a:t>
            </a:r>
            <a:r>
              <a:rPr lang="en-US" dirty="0"/>
              <a:t>combinations of </a:t>
            </a:r>
            <a:r>
              <a:rPr lang="en-US" dirty="0" smtClean="0"/>
              <a:t>words in form</a:t>
            </a:r>
          </a:p>
          <a:p>
            <a:pPr algn="just"/>
            <a:r>
              <a:rPr lang="en-US" dirty="0"/>
              <a:t>The grammatical meaning of an analytical form is made up by the combination of all the components, making up this </a:t>
            </a:r>
            <a:r>
              <a:rPr lang="en-US" dirty="0" smtClean="0"/>
              <a:t>form, e.g.</a:t>
            </a:r>
            <a:endParaRPr lang="ru-RU" dirty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i="1" dirty="0"/>
              <a:t>. is checked</a:t>
            </a:r>
            <a:r>
              <a:rPr lang="en-US" dirty="0"/>
              <a:t> – the Present Simple Tense, the Passive Voice; </a:t>
            </a:r>
            <a:endParaRPr lang="ru-RU" dirty="0"/>
          </a:p>
          <a:p>
            <a:pPr marL="0" indent="0">
              <a:buNone/>
            </a:pPr>
            <a:r>
              <a:rPr lang="en-US" i="1" dirty="0" smtClean="0"/>
              <a:t>    is </a:t>
            </a:r>
            <a:r>
              <a:rPr lang="en-US" i="1" dirty="0"/>
              <a:t>checking</a:t>
            </a:r>
            <a:r>
              <a:rPr lang="en-US" dirty="0"/>
              <a:t> – the Present Continuous Tense, the Active Voice;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i="1" dirty="0"/>
              <a:t>will have checked</a:t>
            </a:r>
            <a:r>
              <a:rPr lang="en-US" dirty="0"/>
              <a:t> – the Future Perfect Tense, the Active Voice; </a:t>
            </a:r>
            <a:endParaRPr lang="ru-RU" dirty="0"/>
          </a:p>
          <a:p>
            <a:pPr marL="0" indent="0">
              <a:buNone/>
            </a:pPr>
            <a:r>
              <a:rPr lang="en-US" i="1" dirty="0" smtClean="0"/>
              <a:t>     have </a:t>
            </a:r>
            <a:r>
              <a:rPr lang="en-US" i="1" dirty="0"/>
              <a:t>been checked</a:t>
            </a:r>
            <a:r>
              <a:rPr lang="en-US" dirty="0"/>
              <a:t> – the Present Perfect Tense, the Passive Voice.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9916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Parts </a:t>
            </a:r>
            <a:r>
              <a:rPr lang="en-GB" dirty="0"/>
              <a:t>of speech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lexico</a:t>
            </a:r>
            <a:r>
              <a:rPr lang="en-US" dirty="0" smtClean="0"/>
              <a:t>-grammatical </a:t>
            </a:r>
            <a:r>
              <a:rPr lang="en-GB" dirty="0" smtClean="0"/>
              <a:t>classes of words grouped according to various </a:t>
            </a:r>
            <a:r>
              <a:rPr lang="en-GB" dirty="0"/>
              <a:t>formal and semantic features. </a:t>
            </a:r>
            <a:endParaRPr lang="en-GB" dirty="0" smtClean="0"/>
          </a:p>
          <a:p>
            <a:pPr algn="just"/>
            <a:r>
              <a:rPr lang="en-GB" dirty="0" smtClean="0"/>
              <a:t>all </a:t>
            </a:r>
            <a:r>
              <a:rPr lang="en-GB" dirty="0"/>
              <a:t>the members of </a:t>
            </a:r>
            <a:r>
              <a:rPr lang="en-GB" dirty="0" smtClean="0"/>
              <a:t>the classes </a:t>
            </a:r>
            <a:r>
              <a:rPr lang="en-GB" dirty="0"/>
              <a:t>have certain characteristics in common, distinguishing them from the members of other classes.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1722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Classifications </a:t>
            </a:r>
            <a:r>
              <a:rPr lang="en-GB" dirty="0"/>
              <a:t>of </a:t>
            </a:r>
            <a:r>
              <a:rPr lang="en-GB" dirty="0" smtClean="0"/>
              <a:t>parts </a:t>
            </a:r>
            <a:r>
              <a:rPr lang="en-GB" dirty="0"/>
              <a:t>of speech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959927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There exist four approaches to the problem: </a:t>
            </a:r>
            <a:endParaRPr lang="ru-RU" dirty="0"/>
          </a:p>
          <a:p>
            <a:pPr marL="514350" lvl="0" indent="-514350">
              <a:buAutoNum type="arabicPeriod"/>
            </a:pPr>
            <a:r>
              <a:rPr lang="en-GB" u="sng" dirty="0" smtClean="0"/>
              <a:t>Classical</a:t>
            </a:r>
            <a:r>
              <a:rPr lang="en-GB" dirty="0" smtClean="0"/>
              <a:t> </a:t>
            </a:r>
            <a:r>
              <a:rPr lang="en-GB" dirty="0"/>
              <a:t>(logical-inflectional</a:t>
            </a:r>
            <a:r>
              <a:rPr lang="en-GB" dirty="0" smtClean="0"/>
              <a:t>) - </a:t>
            </a:r>
            <a:r>
              <a:rPr lang="en-GB" dirty="0"/>
              <a:t>based on Latin </a:t>
            </a:r>
            <a:r>
              <a:rPr lang="en-GB" dirty="0" smtClean="0"/>
              <a:t>grammar, applicable </a:t>
            </a:r>
            <a:r>
              <a:rPr lang="en-GB" dirty="0"/>
              <a:t>for </a:t>
            </a:r>
            <a:r>
              <a:rPr lang="en-GB" dirty="0" smtClean="0"/>
              <a:t>synthetic </a:t>
            </a:r>
            <a:r>
              <a:rPr lang="en-GB" dirty="0"/>
              <a:t>languages </a:t>
            </a:r>
            <a:endParaRPr lang="en-GB" dirty="0" smtClean="0"/>
          </a:p>
          <a:p>
            <a:pPr marL="0" lv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- </a:t>
            </a:r>
            <a:r>
              <a:rPr lang="en-GB" u="wavyHeavy" dirty="0" smtClean="0"/>
              <a:t>declinable</a:t>
            </a:r>
            <a:r>
              <a:rPr lang="en-GB" dirty="0" smtClean="0"/>
              <a:t> - </a:t>
            </a:r>
            <a:r>
              <a:rPr lang="en-GB" dirty="0"/>
              <a:t>having morphological forms</a:t>
            </a:r>
            <a:r>
              <a:rPr lang="en-GB" dirty="0" smtClean="0"/>
              <a:t> (</a:t>
            </a:r>
            <a:r>
              <a:rPr lang="en-GB" dirty="0"/>
              <a:t>verbs, nouns, pronouns and participles</a:t>
            </a:r>
            <a:r>
              <a:rPr lang="en-GB" dirty="0" smtClean="0"/>
              <a:t>) </a:t>
            </a:r>
          </a:p>
          <a:p>
            <a:pPr marL="0" lv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- </a:t>
            </a:r>
            <a:r>
              <a:rPr lang="en-GB" u="wavyHeavy" dirty="0" smtClean="0"/>
              <a:t>indeclinable</a:t>
            </a:r>
            <a:r>
              <a:rPr lang="en-GB" dirty="0" smtClean="0"/>
              <a:t> - </a:t>
            </a:r>
            <a:r>
              <a:rPr lang="en-GB" dirty="0"/>
              <a:t>lacking morphological forms </a:t>
            </a:r>
            <a:r>
              <a:rPr lang="en-GB" dirty="0" smtClean="0"/>
              <a:t>(</a:t>
            </a:r>
            <a:r>
              <a:rPr lang="en-GB" dirty="0"/>
              <a:t>adverbs, prepositions, interjections and conjunctions</a:t>
            </a:r>
            <a:r>
              <a:rPr lang="en-GB" dirty="0" smtClean="0"/>
              <a:t>)</a:t>
            </a:r>
            <a:endParaRPr lang="ru-RU" dirty="0"/>
          </a:p>
          <a:p>
            <a:pPr marL="0" lvl="0" indent="0">
              <a:buNone/>
            </a:pPr>
            <a:r>
              <a:rPr lang="en-GB" dirty="0" smtClean="0"/>
              <a:t>2. </a:t>
            </a:r>
            <a:r>
              <a:rPr lang="en-GB" u="sng" dirty="0" smtClean="0"/>
              <a:t>Functional</a:t>
            </a:r>
            <a:r>
              <a:rPr lang="en-GB" dirty="0" smtClean="0"/>
              <a:t> (</a:t>
            </a:r>
            <a:r>
              <a:rPr lang="en-GB" dirty="0" err="1" smtClean="0"/>
              <a:t>H.Sweet</a:t>
            </a:r>
            <a:r>
              <a:rPr lang="en-GB" dirty="0" smtClean="0"/>
              <a:t>) </a:t>
            </a:r>
          </a:p>
          <a:p>
            <a:pPr marL="0" lv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- </a:t>
            </a:r>
            <a:r>
              <a:rPr lang="en-GB" u="heavy" dirty="0" smtClean="0"/>
              <a:t>nominative</a:t>
            </a:r>
            <a:r>
              <a:rPr lang="en-GB" dirty="0" smtClean="0"/>
              <a:t> parts </a:t>
            </a:r>
            <a:r>
              <a:rPr lang="en-GB" dirty="0"/>
              <a:t>of </a:t>
            </a:r>
            <a:r>
              <a:rPr lang="en-GB" dirty="0" smtClean="0"/>
              <a:t>speech (the </a:t>
            </a:r>
            <a:r>
              <a:rPr lang="en-GB" i="1" dirty="0" smtClean="0"/>
              <a:t>noun-words</a:t>
            </a:r>
            <a:r>
              <a:rPr lang="en-GB" dirty="0" smtClean="0"/>
              <a:t>: noun</a:t>
            </a:r>
            <a:r>
              <a:rPr lang="en-GB" dirty="0"/>
              <a:t>, noun-pronoun, noun-numeral, gerund, </a:t>
            </a:r>
            <a:r>
              <a:rPr lang="en-GB" dirty="0" smtClean="0"/>
              <a:t>infinitive; </a:t>
            </a:r>
            <a:r>
              <a:rPr lang="en-GB" dirty="0"/>
              <a:t>the </a:t>
            </a:r>
            <a:r>
              <a:rPr lang="en-GB" i="1" dirty="0" smtClean="0"/>
              <a:t>adjective-words</a:t>
            </a:r>
            <a:r>
              <a:rPr lang="en-GB" dirty="0" smtClean="0"/>
              <a:t>: adjective</a:t>
            </a:r>
            <a:r>
              <a:rPr lang="en-GB" dirty="0"/>
              <a:t>, adjective-pronoun, adjective-numeral, </a:t>
            </a:r>
            <a:r>
              <a:rPr lang="en-GB" dirty="0" smtClean="0"/>
              <a:t>participles; </a:t>
            </a:r>
            <a:r>
              <a:rPr lang="en-GB" dirty="0"/>
              <a:t>the </a:t>
            </a:r>
            <a:r>
              <a:rPr lang="en-GB" i="1" dirty="0" smtClean="0"/>
              <a:t>verb</a:t>
            </a:r>
            <a:r>
              <a:rPr lang="en-GB" dirty="0" smtClean="0"/>
              <a:t>: finite </a:t>
            </a:r>
            <a:r>
              <a:rPr lang="en-GB" dirty="0"/>
              <a:t>verb, </a:t>
            </a:r>
            <a:r>
              <a:rPr lang="en-GB" dirty="0" err="1"/>
              <a:t>verbals</a:t>
            </a:r>
            <a:r>
              <a:rPr lang="en-GB" dirty="0"/>
              <a:t> – infinitive, gerund, participles</a:t>
            </a:r>
            <a:r>
              <a:rPr lang="en-GB" dirty="0" smtClean="0"/>
              <a:t>) </a:t>
            </a:r>
          </a:p>
          <a:p>
            <a:pPr marL="0" lv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- </a:t>
            </a:r>
            <a:r>
              <a:rPr lang="en-GB" u="heavy" dirty="0" smtClean="0"/>
              <a:t>particles</a:t>
            </a:r>
            <a:r>
              <a:rPr lang="en-GB" dirty="0" smtClean="0"/>
              <a:t> (the </a:t>
            </a:r>
            <a:r>
              <a:rPr lang="en-GB" dirty="0"/>
              <a:t>adverb, preposition, conjunction and </a:t>
            </a:r>
            <a:r>
              <a:rPr lang="en-GB" dirty="0" smtClean="0"/>
              <a:t>interjection)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9704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0111"/>
          </a:xfrm>
        </p:spPr>
        <p:txBody>
          <a:bodyPr>
            <a:normAutofit fontScale="90000"/>
          </a:bodyPr>
          <a:lstStyle/>
          <a:p>
            <a:r>
              <a:rPr lang="en-GB" dirty="0"/>
              <a:t>Classifications of parts of speech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36072"/>
            <a:ext cx="10515600" cy="5306291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GB" dirty="0" smtClean="0"/>
              <a:t>3. </a:t>
            </a:r>
            <a:r>
              <a:rPr lang="en-GB" u="sng" dirty="0" smtClean="0"/>
              <a:t>Distributional </a:t>
            </a:r>
            <a:r>
              <a:rPr lang="en-GB" dirty="0" smtClean="0"/>
              <a:t>(</a:t>
            </a:r>
            <a:r>
              <a:rPr lang="en-GB" dirty="0"/>
              <a:t>Charles Fries</a:t>
            </a:r>
            <a:r>
              <a:rPr lang="en-GB" dirty="0" smtClean="0"/>
              <a:t>) - </a:t>
            </a:r>
            <a:r>
              <a:rPr lang="en-GB" dirty="0"/>
              <a:t>based </a:t>
            </a:r>
            <a:r>
              <a:rPr lang="en-GB" dirty="0" smtClean="0"/>
              <a:t>on the position and </a:t>
            </a:r>
            <a:r>
              <a:rPr lang="en-GB" dirty="0"/>
              <a:t>the ability of words to combine with other </a:t>
            </a:r>
            <a:r>
              <a:rPr lang="en-GB" dirty="0" smtClean="0"/>
              <a:t>words</a:t>
            </a:r>
          </a:p>
          <a:p>
            <a:pPr marL="0" lvl="0" indent="0">
              <a:buNone/>
            </a:pPr>
            <a:r>
              <a:rPr lang="en-GB" dirty="0" smtClean="0"/>
              <a:t>      - </a:t>
            </a:r>
            <a:r>
              <a:rPr lang="en-GB" dirty="0"/>
              <a:t>4 major </a:t>
            </a:r>
            <a:r>
              <a:rPr lang="en-GB" u="sng" dirty="0" smtClean="0"/>
              <a:t>word-classes </a:t>
            </a:r>
            <a:r>
              <a:rPr lang="en-GB" dirty="0" smtClean="0"/>
              <a:t>(</a:t>
            </a:r>
            <a:r>
              <a:rPr lang="en-GB" dirty="0"/>
              <a:t>traditional nouns, verbs, adjectives and adverbs</a:t>
            </a:r>
            <a:r>
              <a:rPr lang="en-GB" dirty="0" smtClean="0"/>
              <a:t>)</a:t>
            </a:r>
          </a:p>
          <a:p>
            <a:pPr marL="0" lvl="0" indent="0">
              <a:buNone/>
            </a:pPr>
            <a:r>
              <a:rPr lang="en-GB" dirty="0"/>
              <a:t> </a:t>
            </a:r>
            <a:r>
              <a:rPr lang="en-GB" dirty="0" smtClean="0"/>
              <a:t>     - 15 </a:t>
            </a:r>
            <a:r>
              <a:rPr lang="en-GB" u="sng" dirty="0" smtClean="0"/>
              <a:t>form-classes</a:t>
            </a:r>
            <a:r>
              <a:rPr lang="en-GB" dirty="0" smtClean="0"/>
              <a:t> (function words)</a:t>
            </a:r>
          </a:p>
          <a:p>
            <a:r>
              <a:rPr lang="en-GB" dirty="0" smtClean="0"/>
              <a:t>These classifications </a:t>
            </a:r>
            <a:r>
              <a:rPr lang="en-GB" dirty="0"/>
              <a:t>appear to be </a:t>
            </a:r>
            <a:r>
              <a:rPr lang="en-GB" u="sng" dirty="0"/>
              <a:t>one-sided,</a:t>
            </a:r>
            <a:r>
              <a:rPr lang="en-GB" dirty="0"/>
              <a:t> as parts of speech are discriminated on the basis of either the word’s meaning, or its form, or its function.</a:t>
            </a:r>
            <a:endParaRPr lang="en-GB" dirty="0" smtClean="0"/>
          </a:p>
          <a:p>
            <a:pPr marL="0" lvl="0" indent="0">
              <a:buNone/>
            </a:pPr>
            <a:r>
              <a:rPr lang="en-GB" dirty="0" smtClean="0"/>
              <a:t>4. Complex -  based on three criteria: </a:t>
            </a:r>
          </a:p>
          <a:p>
            <a:pPr marL="0" lvl="0" indent="0">
              <a:buNone/>
            </a:pPr>
            <a:r>
              <a:rPr lang="en-GB" dirty="0"/>
              <a:t> </a:t>
            </a:r>
            <a:r>
              <a:rPr lang="en-GB" dirty="0" smtClean="0"/>
              <a:t>       - semantic (</a:t>
            </a:r>
            <a:r>
              <a:rPr lang="en-GB" dirty="0"/>
              <a:t>reveals the grammatical meaning of the whole word-class </a:t>
            </a:r>
            <a:r>
              <a:rPr lang="en-GB" dirty="0" smtClean="0"/>
              <a:t>)</a:t>
            </a:r>
          </a:p>
          <a:p>
            <a:pPr marL="0" lvl="0" indent="0">
              <a:buNone/>
            </a:pPr>
            <a:r>
              <a:rPr lang="en-GB" dirty="0"/>
              <a:t> </a:t>
            </a:r>
            <a:r>
              <a:rPr lang="en-GB" dirty="0" smtClean="0"/>
              <a:t>       - formal (</a:t>
            </a:r>
            <a:r>
              <a:rPr lang="en-GB" dirty="0"/>
              <a:t>takes into account </a:t>
            </a:r>
            <a:r>
              <a:rPr lang="en-GB" dirty="0" smtClean="0"/>
              <a:t>grammatical categories of words, their forms, </a:t>
            </a:r>
            <a:r>
              <a:rPr lang="en-GB" dirty="0"/>
              <a:t>their specific inflectional and derivational features</a:t>
            </a:r>
            <a:r>
              <a:rPr lang="en-GB" dirty="0" smtClean="0"/>
              <a:t>)</a:t>
            </a:r>
          </a:p>
          <a:p>
            <a:pPr marL="0" lvl="0" indent="0">
              <a:buNone/>
            </a:pPr>
            <a:r>
              <a:rPr lang="en-GB" dirty="0"/>
              <a:t> </a:t>
            </a:r>
            <a:r>
              <a:rPr lang="en-GB" dirty="0" smtClean="0"/>
              <a:t>       - functional (</a:t>
            </a:r>
            <a:r>
              <a:rPr lang="en-GB" dirty="0"/>
              <a:t>concerned with the combinability of words and their syntactic function in the sentence</a:t>
            </a:r>
            <a:r>
              <a:rPr lang="en-GB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4579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63236"/>
            <a:ext cx="10515600" cy="734292"/>
          </a:xfrm>
        </p:spPr>
        <p:txBody>
          <a:bodyPr>
            <a:normAutofit/>
          </a:bodyPr>
          <a:lstStyle/>
          <a:p>
            <a:r>
              <a:rPr lang="en-US" dirty="0" smtClean="0"/>
              <a:t>Present-day classification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22218"/>
            <a:ext cx="10515600" cy="5278581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When </a:t>
            </a:r>
            <a:r>
              <a:rPr lang="en-GB" dirty="0"/>
              <a:t>characterizing any part of speech </a:t>
            </a:r>
            <a:r>
              <a:rPr lang="en-GB" dirty="0" smtClean="0"/>
              <a:t>it is necessary to </a:t>
            </a:r>
            <a:r>
              <a:rPr lang="en-GB" dirty="0"/>
              <a:t>define: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1</a:t>
            </a:r>
            <a:r>
              <a:rPr lang="en-GB" dirty="0"/>
              <a:t>) its semantics;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2</a:t>
            </a:r>
            <a:r>
              <a:rPr lang="en-GB" dirty="0"/>
              <a:t>) its morphological features;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3</a:t>
            </a:r>
            <a:r>
              <a:rPr lang="en-GB" dirty="0"/>
              <a:t>) its syntactic peculiarities</a:t>
            </a:r>
            <a:r>
              <a:rPr lang="en-GB" dirty="0" smtClean="0"/>
              <a:t>.</a:t>
            </a:r>
          </a:p>
          <a:p>
            <a:pPr algn="just"/>
            <a:r>
              <a:rPr lang="en-GB" dirty="0" smtClean="0"/>
              <a:t>The complex approach allows to </a:t>
            </a:r>
            <a:r>
              <a:rPr lang="en-GB" dirty="0"/>
              <a:t>divide all the words of the language into 2 groups:</a:t>
            </a:r>
            <a:endParaRPr lang="ru-RU" dirty="0"/>
          </a:p>
          <a:p>
            <a:pPr marL="0" lvl="0" indent="0" algn="just">
              <a:buNone/>
            </a:pPr>
            <a:r>
              <a:rPr lang="en-GB" b="1" dirty="0" smtClean="0"/>
              <a:t>          - notional </a:t>
            </a:r>
            <a:r>
              <a:rPr lang="en-GB" dirty="0"/>
              <a:t>words – the words which denote things, objects, qualities, notions, etc. – that is words having corresponding references in the objective </a:t>
            </a:r>
            <a:r>
              <a:rPr lang="en-GB" dirty="0" smtClean="0"/>
              <a:t>reality </a:t>
            </a:r>
            <a:r>
              <a:rPr lang="en-GB" i="1" dirty="0" smtClean="0"/>
              <a:t>- </a:t>
            </a:r>
            <a:r>
              <a:rPr lang="en-US" i="1" dirty="0"/>
              <a:t>nouns, pronouns, verbs, adjectives, adverbs, numerals</a:t>
            </a:r>
            <a:r>
              <a:rPr lang="en-GB" i="1" dirty="0" smtClean="0"/>
              <a:t>;</a:t>
            </a:r>
            <a:endParaRPr lang="ru-RU" i="1" dirty="0"/>
          </a:p>
          <a:p>
            <a:pPr marL="0" lvl="0" indent="0" algn="just">
              <a:buNone/>
            </a:pPr>
            <a:r>
              <a:rPr lang="en-GB" b="1" dirty="0" smtClean="0"/>
              <a:t>          - function </a:t>
            </a:r>
            <a:r>
              <a:rPr lang="en-GB" dirty="0"/>
              <a:t>words (or </a:t>
            </a:r>
            <a:r>
              <a:rPr lang="en-GB" b="1" dirty="0"/>
              <a:t>grammatical </a:t>
            </a:r>
            <a:r>
              <a:rPr lang="en-GB" dirty="0"/>
              <a:t>words) – the words which do not have their own references in the objective </a:t>
            </a:r>
            <a:r>
              <a:rPr lang="en-GB" dirty="0" smtClean="0"/>
              <a:t>reality - </a:t>
            </a:r>
            <a:r>
              <a:rPr lang="en-US" i="1" dirty="0"/>
              <a:t>articles, prepositions, particles, conjunctions, modal words</a:t>
            </a:r>
            <a:r>
              <a:rPr lang="en-GB" i="1" dirty="0" smtClean="0"/>
              <a:t>. </a:t>
            </a:r>
            <a:endParaRPr lang="ru-RU" i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40079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49382"/>
            <a:ext cx="10515600" cy="734291"/>
          </a:xfrm>
        </p:spPr>
        <p:txBody>
          <a:bodyPr/>
          <a:lstStyle/>
          <a:p>
            <a:r>
              <a:rPr lang="en-US" dirty="0"/>
              <a:t>Present-day classification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36072"/>
            <a:ext cx="10515600" cy="4793673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/>
              <a:t>T</a:t>
            </a:r>
            <a:r>
              <a:rPr lang="en-GB" sz="3200" dirty="0" smtClean="0"/>
              <a:t>he </a:t>
            </a:r>
            <a:r>
              <a:rPr lang="en-GB" sz="3200" dirty="0"/>
              <a:t>division into notion and function words shows the </a:t>
            </a:r>
            <a:r>
              <a:rPr lang="en-GB" sz="3200" u="sng" dirty="0"/>
              <a:t>interconnection of lexical and grammatical types of meaning</a:t>
            </a:r>
            <a:r>
              <a:rPr lang="en-GB" sz="3200" dirty="0"/>
              <a:t>. The </a:t>
            </a:r>
            <a:r>
              <a:rPr lang="en-GB" sz="3200" u="sng" dirty="0"/>
              <a:t>lexical</a:t>
            </a:r>
            <a:r>
              <a:rPr lang="en-GB" sz="3200" dirty="0"/>
              <a:t> meaning dominates in </a:t>
            </a:r>
            <a:r>
              <a:rPr lang="en-GB" sz="3200" u="sng" dirty="0"/>
              <a:t>notional</a:t>
            </a:r>
            <a:r>
              <a:rPr lang="en-GB" sz="3200" dirty="0"/>
              <a:t> words, whereas in the </a:t>
            </a:r>
            <a:r>
              <a:rPr lang="en-GB" sz="3200" u="sng" dirty="0"/>
              <a:t>grammatical</a:t>
            </a:r>
            <a:r>
              <a:rPr lang="en-GB" sz="3200" dirty="0"/>
              <a:t> meaning predominates in </a:t>
            </a:r>
            <a:r>
              <a:rPr lang="en-GB" sz="3200" u="sng" dirty="0"/>
              <a:t>function</a:t>
            </a:r>
            <a:r>
              <a:rPr lang="en-GB" sz="3200" dirty="0"/>
              <a:t> </a:t>
            </a:r>
            <a:r>
              <a:rPr lang="en-GB" sz="3200" dirty="0" smtClean="0"/>
              <a:t>words.</a:t>
            </a:r>
          </a:p>
          <a:p>
            <a:pPr algn="just"/>
            <a:r>
              <a:rPr lang="en-GB" sz="3200" u="sng" dirty="0"/>
              <a:t>N</a:t>
            </a:r>
            <a:r>
              <a:rPr lang="en-GB" sz="3200" u="sng" dirty="0" smtClean="0"/>
              <a:t>otional</a:t>
            </a:r>
            <a:r>
              <a:rPr lang="en-GB" sz="3200" dirty="0" smtClean="0"/>
              <a:t> </a:t>
            </a:r>
            <a:r>
              <a:rPr lang="en-GB" sz="3200" dirty="0"/>
              <a:t>words form the </a:t>
            </a:r>
            <a:r>
              <a:rPr lang="en-GB" sz="3200" u="sng" dirty="0"/>
              <a:t>bulk</a:t>
            </a:r>
            <a:r>
              <a:rPr lang="en-GB" sz="3200" dirty="0"/>
              <a:t> of the existing </a:t>
            </a:r>
            <a:r>
              <a:rPr lang="en-GB" sz="3200" dirty="0" smtClean="0"/>
              <a:t>vocabulary. </a:t>
            </a:r>
          </a:p>
          <a:p>
            <a:pPr algn="just"/>
            <a:r>
              <a:rPr lang="en-GB" sz="3200" dirty="0" smtClean="0"/>
              <a:t>The </a:t>
            </a:r>
            <a:r>
              <a:rPr lang="en-GB" sz="3200" u="sng" dirty="0"/>
              <a:t>function</a:t>
            </a:r>
            <a:r>
              <a:rPr lang="en-GB" sz="3200" dirty="0"/>
              <a:t> words are few </a:t>
            </a:r>
            <a:r>
              <a:rPr lang="en-GB" sz="3200" dirty="0" smtClean="0"/>
              <a:t>(only </a:t>
            </a:r>
            <a:r>
              <a:rPr lang="en-GB" sz="3200" dirty="0"/>
              <a:t>50 of them in present-day </a:t>
            </a:r>
            <a:r>
              <a:rPr lang="en-GB" sz="3200" dirty="0" smtClean="0"/>
              <a:t>English) but </a:t>
            </a:r>
            <a:r>
              <a:rPr lang="en-GB" sz="3200" dirty="0"/>
              <a:t>they are </a:t>
            </a:r>
            <a:r>
              <a:rPr lang="en-GB" sz="3200" u="sng" dirty="0" smtClean="0"/>
              <a:t>the </a:t>
            </a:r>
            <a:r>
              <a:rPr lang="en-GB" sz="3200" u="sng" dirty="0"/>
              <a:t>most frequently used </a:t>
            </a:r>
            <a:r>
              <a:rPr lang="en-GB" sz="3200" dirty="0" smtClean="0"/>
              <a:t>units.</a:t>
            </a:r>
          </a:p>
          <a:p>
            <a:pPr algn="just"/>
            <a:r>
              <a:rPr lang="en-US" sz="3200" dirty="0" smtClean="0"/>
              <a:t>Controversies</a:t>
            </a:r>
            <a:r>
              <a:rPr lang="en-GB" sz="3200" dirty="0" smtClean="0"/>
              <a:t> concerning the problem </a:t>
            </a:r>
            <a:r>
              <a:rPr lang="en-GB" sz="3200" dirty="0"/>
              <a:t>of </a:t>
            </a:r>
            <a:r>
              <a:rPr lang="en-GB" sz="3200" dirty="0" smtClean="0"/>
              <a:t>classifying </a:t>
            </a:r>
            <a:r>
              <a:rPr lang="en-GB" sz="3200" dirty="0"/>
              <a:t>words into parts of speech </a:t>
            </a:r>
            <a:r>
              <a:rPr lang="en-US" sz="3200" dirty="0" smtClean="0"/>
              <a:t>still exist in </a:t>
            </a:r>
            <a:r>
              <a:rPr lang="en-US" sz="3200" dirty="0"/>
              <a:t>Modern </a:t>
            </a:r>
            <a:r>
              <a:rPr lang="en-US" sz="3200" dirty="0" smtClean="0"/>
              <a:t>English.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708003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40327"/>
            <a:ext cx="10515600" cy="82723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noun: semantic, morphological and syntactic features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3933563"/>
              </p:ext>
            </p:extLst>
          </p:nvPr>
        </p:nvGraphicFramePr>
        <p:xfrm>
          <a:off x="429491" y="1690687"/>
          <a:ext cx="11277600" cy="49872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1251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27424A-8CAB-44E0-9635-A04F06BB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C6FECAA-78FE-44C7-A62F-A5DB402B3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 fontAlgn="auto">
              <a:buNone/>
            </a:pPr>
            <a:endParaRPr lang="ru-RU" sz="1200" dirty="0"/>
          </a:p>
          <a:p>
            <a:pPr marL="0" indent="0">
              <a:buNone/>
            </a:pPr>
            <a:r>
              <a:rPr lang="ru-RU" dirty="0"/>
              <a:t>1</a:t>
            </a:r>
            <a:r>
              <a:rPr lang="en-US" dirty="0" smtClean="0"/>
              <a:t>. </a:t>
            </a:r>
            <a:r>
              <a:rPr lang="en-US" dirty="0"/>
              <a:t>The subject-matter of the theoretical and practical grammar. </a:t>
            </a:r>
            <a:endParaRPr lang="ru-RU" sz="1600" dirty="0"/>
          </a:p>
          <a:p>
            <a:pPr marL="0" indent="0">
              <a:buNone/>
            </a:pPr>
            <a:r>
              <a:rPr lang="ru-RU" dirty="0" smtClean="0"/>
              <a:t>2. </a:t>
            </a:r>
            <a:r>
              <a:rPr lang="en-US" dirty="0" smtClean="0"/>
              <a:t>Grammar </a:t>
            </a:r>
            <a:r>
              <a:rPr lang="en-US" dirty="0"/>
              <a:t>in the systemic </a:t>
            </a:r>
            <a:r>
              <a:rPr lang="en-US" dirty="0" smtClean="0"/>
              <a:t>conception </a:t>
            </a:r>
            <a:r>
              <a:rPr lang="en-US" dirty="0"/>
              <a:t>of language.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 </a:t>
            </a:r>
            <a:r>
              <a:rPr lang="en-US" dirty="0" smtClean="0"/>
              <a:t>The </a:t>
            </a:r>
            <a:r>
              <a:rPr lang="en-US" dirty="0"/>
              <a:t>grammatical form. The grammatical category.</a:t>
            </a:r>
            <a:endParaRPr lang="ru-RU" sz="1600" dirty="0"/>
          </a:p>
          <a:p>
            <a:pPr marL="0" indent="0">
              <a:buNone/>
            </a:pPr>
            <a:r>
              <a:rPr lang="en-US" dirty="0"/>
              <a:t>4. The grammatical paradigm. The grammatical meaning. </a:t>
            </a:r>
            <a:endParaRPr lang="ru-RU" sz="1600" dirty="0"/>
          </a:p>
          <a:p>
            <a:pPr marL="0" indent="0">
              <a:buNone/>
            </a:pPr>
            <a:r>
              <a:rPr lang="en-US" dirty="0"/>
              <a:t>5. Morphological means of expressing grammatical meanings</a:t>
            </a:r>
            <a:r>
              <a:rPr lang="en-US" dirty="0" smtClean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6. </a:t>
            </a:r>
            <a:r>
              <a:rPr lang="en-US" dirty="0" smtClean="0"/>
              <a:t>Notional parts of speech. The noun</a:t>
            </a:r>
            <a:endParaRPr lang="ru-RU" dirty="0"/>
          </a:p>
          <a:p>
            <a:pPr marL="0" indent="0" algn="l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695346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1784"/>
          </a:xfrm>
        </p:spPr>
        <p:txBody>
          <a:bodyPr/>
          <a:lstStyle/>
          <a:p>
            <a:r>
              <a:rPr lang="en-GB" dirty="0"/>
              <a:t>The grammatical category of number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4183" y="1496290"/>
            <a:ext cx="11152908" cy="5056909"/>
          </a:xfrm>
        </p:spPr>
        <p:txBody>
          <a:bodyPr>
            <a:normAutofit/>
          </a:bodyPr>
          <a:lstStyle/>
          <a:p>
            <a:r>
              <a:rPr lang="en-GB" sz="3200" dirty="0"/>
              <a:t>the objective category of </a:t>
            </a:r>
            <a:r>
              <a:rPr lang="en-GB" sz="3200" dirty="0" smtClean="0"/>
              <a:t>quantity</a:t>
            </a:r>
          </a:p>
          <a:p>
            <a:r>
              <a:rPr lang="en-GB" sz="3200" dirty="0"/>
              <a:t>the Plural form :: the Singular </a:t>
            </a:r>
            <a:r>
              <a:rPr lang="en-GB" sz="3200" dirty="0" smtClean="0"/>
              <a:t>form</a:t>
            </a:r>
          </a:p>
          <a:p>
            <a:r>
              <a:rPr lang="en-GB" sz="3200" dirty="0"/>
              <a:t>the subclass of countable </a:t>
            </a:r>
            <a:r>
              <a:rPr lang="en-GB" sz="3200" dirty="0" smtClean="0"/>
              <a:t>nouns</a:t>
            </a:r>
          </a:p>
          <a:p>
            <a:endParaRPr lang="en-GB" sz="3200" dirty="0" smtClean="0"/>
          </a:p>
          <a:p>
            <a:pPr algn="just"/>
            <a:r>
              <a:rPr lang="en-GB" sz="3200" dirty="0"/>
              <a:t>The grammatical meaning of number does not necessarily mean the </a:t>
            </a:r>
            <a:r>
              <a:rPr lang="en-GB" sz="3200" u="sng" dirty="0"/>
              <a:t>notional quantity</a:t>
            </a:r>
            <a:r>
              <a:rPr lang="en-GB" sz="3200" dirty="0"/>
              <a:t>. In other words, the </a:t>
            </a:r>
            <a:r>
              <a:rPr lang="en-GB" sz="3200" u="sng" dirty="0"/>
              <a:t>singular </a:t>
            </a:r>
            <a:r>
              <a:rPr lang="en-GB" sz="3200" dirty="0"/>
              <a:t>form of the noun does </a:t>
            </a:r>
            <a:r>
              <a:rPr lang="en-GB" sz="3200" u="sng" dirty="0"/>
              <a:t>not</a:t>
            </a:r>
            <a:r>
              <a:rPr lang="en-GB" sz="3200" dirty="0"/>
              <a:t> always refer to </a:t>
            </a:r>
            <a:r>
              <a:rPr lang="en-GB" sz="3200" u="sng" dirty="0"/>
              <a:t>one</a:t>
            </a:r>
            <a:r>
              <a:rPr lang="en-GB" sz="3200" dirty="0"/>
              <a:t> object whereas the </a:t>
            </a:r>
            <a:r>
              <a:rPr lang="en-GB" sz="3200" u="sng" dirty="0"/>
              <a:t>plural</a:t>
            </a:r>
            <a:r>
              <a:rPr lang="en-GB" sz="3200" dirty="0"/>
              <a:t> form is sometimes employed to denote </a:t>
            </a:r>
            <a:r>
              <a:rPr lang="en-GB" sz="3200" u="sng" dirty="0"/>
              <a:t>one</a:t>
            </a:r>
            <a:r>
              <a:rPr lang="en-GB" sz="3200" dirty="0"/>
              <a:t> object consisting of </a:t>
            </a:r>
            <a:r>
              <a:rPr lang="en-GB" sz="3200" u="sng" dirty="0"/>
              <a:t>several </a:t>
            </a:r>
            <a:r>
              <a:rPr lang="en-GB" sz="3200" u="sng" dirty="0" smtClean="0"/>
              <a:t>parts</a:t>
            </a:r>
            <a:endParaRPr lang="en-GB" sz="3600" u="sng" dirty="0" smtClean="0"/>
          </a:p>
        </p:txBody>
      </p:sp>
    </p:spTree>
    <p:extLst>
      <p:ext uri="{BB962C8B-B14F-4D97-AF65-F5344CB8AC3E}">
        <p14:creationId xmlns:p14="http://schemas.microsoft.com/office/powerpoint/2010/main" val="11732168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1784"/>
          </a:xfrm>
        </p:spPr>
        <p:txBody>
          <a:bodyPr/>
          <a:lstStyle/>
          <a:p>
            <a:r>
              <a:rPr lang="en-GB" dirty="0"/>
              <a:t>The grammatical category of number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46910"/>
            <a:ext cx="10515600" cy="5403271"/>
          </a:xfrm>
        </p:spPr>
        <p:txBody>
          <a:bodyPr>
            <a:normAutofit/>
          </a:bodyPr>
          <a:lstStyle/>
          <a:p>
            <a:r>
              <a:rPr lang="en-GB" dirty="0"/>
              <a:t>the </a:t>
            </a:r>
            <a:r>
              <a:rPr lang="en-GB" u="sng" dirty="0"/>
              <a:t>singular</a:t>
            </a:r>
            <a:r>
              <a:rPr lang="en-GB" dirty="0"/>
              <a:t> form is employed to denote:</a:t>
            </a:r>
            <a:endParaRPr lang="ru-RU" dirty="0"/>
          </a:p>
          <a:p>
            <a:pPr marL="0" lvl="0" indent="0">
              <a:buNone/>
            </a:pPr>
            <a:r>
              <a:rPr lang="en-GB" dirty="0"/>
              <a:t>        - oneness (an individual object), e.g. </a:t>
            </a:r>
            <a:r>
              <a:rPr lang="en-GB" i="1" dirty="0"/>
              <a:t>a </a:t>
            </a:r>
            <a:r>
              <a:rPr lang="en-GB" i="1" dirty="0" smtClean="0"/>
              <a:t>tiger</a:t>
            </a:r>
            <a:r>
              <a:rPr lang="en-GB" dirty="0" smtClean="0"/>
              <a:t>;</a:t>
            </a:r>
            <a:endParaRPr lang="ru-RU" dirty="0"/>
          </a:p>
          <a:p>
            <a:pPr marL="0" lvl="0" indent="0">
              <a:buNone/>
            </a:pPr>
            <a:r>
              <a:rPr lang="en-GB" dirty="0"/>
              <a:t>        -generalization (the meaning of the whole class of nouns), e.g. </a:t>
            </a:r>
            <a:r>
              <a:rPr lang="en-GB" i="1" dirty="0"/>
              <a:t>The tiger is a predatory </a:t>
            </a:r>
            <a:r>
              <a:rPr lang="en-GB" i="1" dirty="0" smtClean="0"/>
              <a:t>animal</a:t>
            </a:r>
            <a:r>
              <a:rPr lang="en-GB" dirty="0" smtClean="0"/>
              <a:t>;</a:t>
            </a:r>
            <a:endParaRPr lang="ru-RU" dirty="0"/>
          </a:p>
          <a:p>
            <a:pPr marL="0" indent="0">
              <a:buNone/>
            </a:pPr>
            <a:r>
              <a:rPr lang="en-GB" dirty="0"/>
              <a:t>        - </a:t>
            </a:r>
            <a:r>
              <a:rPr lang="en-GB" dirty="0" err="1"/>
              <a:t>indiscreteness</a:t>
            </a:r>
            <a:r>
              <a:rPr lang="en-GB" dirty="0"/>
              <a:t> /</a:t>
            </a:r>
            <a:r>
              <a:rPr lang="en-US" dirty="0" err="1"/>
              <a:t>нерозчленованість</a:t>
            </a:r>
            <a:r>
              <a:rPr lang="en-GB" dirty="0"/>
              <a:t> or </a:t>
            </a:r>
            <a:r>
              <a:rPr lang="en-GB" dirty="0" err="1"/>
              <a:t>uncountableness</a:t>
            </a:r>
            <a:r>
              <a:rPr lang="en-GB" dirty="0"/>
              <a:t>, e.g. </a:t>
            </a:r>
            <a:r>
              <a:rPr lang="en-GB" i="1" dirty="0"/>
              <a:t>water, money</a:t>
            </a:r>
            <a:r>
              <a:rPr lang="en-GB" dirty="0"/>
              <a:t>.</a:t>
            </a:r>
            <a:endParaRPr lang="ru-RU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u="sng" dirty="0"/>
              <a:t>plural</a:t>
            </a:r>
            <a:r>
              <a:rPr lang="en-US" dirty="0"/>
              <a:t> form of the noun is </a:t>
            </a:r>
            <a:r>
              <a:rPr lang="en-GB" dirty="0"/>
              <a:t>employed </a:t>
            </a:r>
            <a:r>
              <a:rPr lang="en-US" dirty="0"/>
              <a:t>to denote:</a:t>
            </a:r>
            <a:endParaRPr lang="ru-RU" dirty="0"/>
          </a:p>
          <a:p>
            <a:pPr marL="0" lvl="0" indent="0">
              <a:buNone/>
            </a:pPr>
            <a:r>
              <a:rPr lang="en-GB" dirty="0" smtClean="0"/>
              <a:t>       - the </a:t>
            </a:r>
            <a:r>
              <a:rPr lang="en-GB" dirty="0"/>
              <a:t>existence of several objects (</a:t>
            </a:r>
            <a:r>
              <a:rPr lang="en-GB" i="1" dirty="0"/>
              <a:t>tigers</a:t>
            </a:r>
            <a:r>
              <a:rPr lang="en-GB" dirty="0"/>
              <a:t>);</a:t>
            </a:r>
            <a:endParaRPr lang="ru-RU" dirty="0"/>
          </a:p>
          <a:p>
            <a:pPr marL="0" lvl="0" indent="0">
              <a:buNone/>
            </a:pPr>
            <a:r>
              <a:rPr lang="en-GB" dirty="0" smtClean="0"/>
              <a:t>        - the </a:t>
            </a:r>
            <a:r>
              <a:rPr lang="en-GB" dirty="0"/>
              <a:t>inner discreteness (</a:t>
            </a:r>
            <a:r>
              <a:rPr lang="uk-UA" dirty="0"/>
              <a:t>внутрішня розривність</a:t>
            </a:r>
            <a:r>
              <a:rPr lang="en-GB" dirty="0" smtClean="0"/>
              <a:t>,</a:t>
            </a:r>
            <a:r>
              <a:rPr lang="uk-UA" dirty="0" smtClean="0"/>
              <a:t> розчленованість</a:t>
            </a:r>
            <a:r>
              <a:rPr lang="en-US" dirty="0"/>
              <a:t>)</a:t>
            </a:r>
            <a:r>
              <a:rPr lang="uk-UA" dirty="0"/>
              <a:t>, </a:t>
            </a:r>
            <a:r>
              <a:rPr lang="en-US" dirty="0"/>
              <a:t>e.g. </a:t>
            </a:r>
            <a:r>
              <a:rPr lang="en-GB" dirty="0" err="1"/>
              <a:t>pluralia</a:t>
            </a:r>
            <a:r>
              <a:rPr lang="en-GB" dirty="0"/>
              <a:t> </a:t>
            </a:r>
            <a:r>
              <a:rPr lang="en-GB" dirty="0" err="1"/>
              <a:t>tantum</a:t>
            </a:r>
            <a:r>
              <a:rPr lang="en-GB" dirty="0"/>
              <a:t> nouns </a:t>
            </a:r>
            <a:r>
              <a:rPr lang="en-GB" i="1" dirty="0"/>
              <a:t>gloves, spectacles, etc.</a:t>
            </a:r>
            <a:r>
              <a:rPr lang="en-GB" dirty="0"/>
              <a:t>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75403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9384"/>
          </a:xfrm>
        </p:spPr>
        <p:txBody>
          <a:bodyPr/>
          <a:lstStyle/>
          <a:p>
            <a:r>
              <a:rPr lang="en-GB" dirty="0"/>
              <a:t>The grammatical category of number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8" y="1205344"/>
            <a:ext cx="10841182" cy="52508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1. The nouns expressing the opposition of explicit discreteness/</a:t>
            </a:r>
            <a:r>
              <a:rPr lang="en-GB" dirty="0" err="1"/>
              <a:t>indiscreteness</a:t>
            </a:r>
            <a:r>
              <a:rPr lang="en-GB" dirty="0"/>
              <a:t>: </a:t>
            </a:r>
            <a:r>
              <a:rPr lang="en-GB" i="1" dirty="0"/>
              <a:t>tiger :: tigers</a:t>
            </a:r>
            <a:r>
              <a:rPr lang="en-GB" dirty="0"/>
              <a:t>;</a:t>
            </a:r>
            <a:endParaRPr lang="ru-RU" dirty="0"/>
          </a:p>
          <a:p>
            <a:pPr marL="0" indent="0">
              <a:buNone/>
            </a:pPr>
            <a:r>
              <a:rPr lang="en-GB" dirty="0"/>
              <a:t>2. The nouns </a:t>
            </a:r>
            <a:r>
              <a:rPr lang="en-GB" dirty="0" smtClean="0"/>
              <a:t>revealing </a:t>
            </a:r>
            <a:r>
              <a:rPr lang="en-GB" dirty="0"/>
              <a:t>discreteness/</a:t>
            </a:r>
            <a:r>
              <a:rPr lang="en-GB" dirty="0" err="1"/>
              <a:t>indiscreteness</a:t>
            </a:r>
            <a:r>
              <a:rPr lang="en-GB" dirty="0"/>
              <a:t> </a:t>
            </a:r>
            <a:r>
              <a:rPr lang="en-GB" dirty="0" smtClean="0"/>
              <a:t>by </a:t>
            </a:r>
            <a:r>
              <a:rPr lang="en-GB" dirty="0"/>
              <a:t>means of lexical and syntactical correlation in the context. We may find two groups here: </a:t>
            </a:r>
            <a:endParaRPr lang="ru-RU" dirty="0"/>
          </a:p>
          <a:p>
            <a:pPr marL="0" indent="0">
              <a:buNone/>
            </a:pPr>
            <a:r>
              <a:rPr lang="en-GB" dirty="0" smtClean="0"/>
              <a:t>        a</a:t>
            </a:r>
            <a:r>
              <a:rPr lang="en-GB" dirty="0"/>
              <a:t>) </a:t>
            </a:r>
            <a:r>
              <a:rPr lang="en-US" dirty="0" err="1"/>
              <a:t>Singularia</a:t>
            </a:r>
            <a:r>
              <a:rPr lang="en-US" dirty="0"/>
              <a:t> </a:t>
            </a:r>
            <a:r>
              <a:rPr lang="en-US" dirty="0" err="1"/>
              <a:t>Tantum</a:t>
            </a:r>
            <a:r>
              <a:rPr lang="en-US" dirty="0"/>
              <a:t>. This group includes various groups of nouns, such as proper names, abstract nouns, collective nouns, material nouns;</a:t>
            </a:r>
            <a:endParaRPr lang="ru-RU" dirty="0"/>
          </a:p>
          <a:p>
            <a:pPr marL="0" indent="0">
              <a:buNone/>
            </a:pPr>
            <a:r>
              <a:rPr lang="en-US" dirty="0" smtClean="0"/>
              <a:t>        b</a:t>
            </a:r>
            <a:r>
              <a:rPr lang="en-US" dirty="0"/>
              <a:t>) </a:t>
            </a:r>
            <a:r>
              <a:rPr lang="en-US" dirty="0" err="1"/>
              <a:t>Pluralia</a:t>
            </a:r>
            <a:r>
              <a:rPr lang="en-US" dirty="0"/>
              <a:t> </a:t>
            </a:r>
            <a:r>
              <a:rPr lang="en-US" dirty="0" err="1"/>
              <a:t>Tantum</a:t>
            </a:r>
            <a:r>
              <a:rPr lang="en-US" dirty="0"/>
              <a:t>. This group includes the names of various objects comprising several parts (gloves), names of sciences (Physics, Linguistics), names of diseases </a:t>
            </a:r>
            <a:r>
              <a:rPr lang="en-US" dirty="0" smtClean="0"/>
              <a:t>(measles</a:t>
            </a:r>
            <a:r>
              <a:rPr lang="en-US" dirty="0"/>
              <a:t>, mumps), games (checkers, draughts), etc.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3. The nouns possessing homogenous number forms. Here the number opposition is not expressed formally, however it is shown only lexically and syntactically in the context: e.g. </a:t>
            </a:r>
            <a:r>
              <a:rPr lang="en-US" i="1" dirty="0"/>
              <a:t>Watch out! A deer is crossing the road. Watch out! The deer are crossing the road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72667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category of case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relation of words to one another in the word-group or in the </a:t>
            </a:r>
            <a:r>
              <a:rPr lang="en-US" dirty="0" smtClean="0"/>
              <a:t>sentence</a:t>
            </a:r>
          </a:p>
          <a:p>
            <a:r>
              <a:rPr lang="en-US" dirty="0" smtClean="0"/>
              <a:t>the </a:t>
            </a:r>
            <a:r>
              <a:rPr lang="en-US" dirty="0"/>
              <a:t>objective category of </a:t>
            </a:r>
            <a:r>
              <a:rPr lang="en-US" dirty="0" smtClean="0"/>
              <a:t>possession</a:t>
            </a:r>
          </a:p>
          <a:p>
            <a:r>
              <a:rPr lang="en-US" dirty="0" smtClean="0"/>
              <a:t> </a:t>
            </a:r>
            <a:r>
              <a:rPr lang="en-US" dirty="0"/>
              <a:t>the Common Case :: the Possessive Case (friend :: friend’s</a:t>
            </a:r>
            <a:r>
              <a:rPr lang="en-US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78387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Meanings </a:t>
            </a:r>
            <a:r>
              <a:rPr lang="en-US" dirty="0"/>
              <a:t>expressed by the Genitive </a:t>
            </a:r>
            <a:r>
              <a:rPr lang="en-US" dirty="0" smtClean="0"/>
              <a:t>case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Possessive </a:t>
            </a:r>
            <a:r>
              <a:rPr lang="en-US" dirty="0"/>
              <a:t>Genitive: John’s car – </a:t>
            </a:r>
            <a:r>
              <a:rPr lang="en-US" sz="3200" dirty="0"/>
              <a:t>John has a car;</a:t>
            </a:r>
            <a:endParaRPr lang="ru-RU" sz="3200" dirty="0"/>
          </a:p>
          <a:p>
            <a:pPr lvl="0"/>
            <a:r>
              <a:rPr lang="en-US" sz="3200" dirty="0"/>
              <a:t>Subjective Genitive: John’s departure – John has departed;</a:t>
            </a:r>
            <a:endParaRPr lang="ru-RU" sz="3200" dirty="0"/>
          </a:p>
          <a:p>
            <a:pPr lvl="0"/>
            <a:r>
              <a:rPr lang="en-US" sz="3200" dirty="0"/>
              <a:t>Objective Genitive: John’s arrest – John was arrested;</a:t>
            </a:r>
            <a:endParaRPr lang="ru-RU" sz="3200" dirty="0"/>
          </a:p>
          <a:p>
            <a:pPr lvl="0"/>
            <a:r>
              <a:rPr lang="en-US" sz="3200" dirty="0"/>
              <a:t>Adverbial Genitive: two weeks’ holiday – N rested for two weeks;</a:t>
            </a:r>
            <a:endParaRPr lang="ru-RU" sz="3200" dirty="0"/>
          </a:p>
          <a:p>
            <a:pPr lvl="0"/>
            <a:r>
              <a:rPr lang="en-US" sz="3200" dirty="0"/>
              <a:t>Genitive of destination: a mile’s distance – the distance is a mile;</a:t>
            </a:r>
            <a:endParaRPr lang="ru-RU" sz="3200" dirty="0"/>
          </a:p>
          <a:p>
            <a:pPr lvl="0"/>
            <a:r>
              <a:rPr lang="en-US" sz="3200" dirty="0"/>
              <a:t>Equation Genitive: men’s suits – suits for men;</a:t>
            </a:r>
            <a:endParaRPr lang="ru-RU" sz="3200" dirty="0"/>
          </a:p>
          <a:p>
            <a:pPr lvl="0"/>
            <a:r>
              <a:rPr lang="en-US" sz="3200" dirty="0"/>
              <a:t>Mixed Group: yesterday’s hamburger.</a:t>
            </a: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404959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category of Gender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grammatical </a:t>
            </a:r>
            <a:r>
              <a:rPr lang="en-US" dirty="0"/>
              <a:t>category of </a:t>
            </a:r>
            <a:r>
              <a:rPr lang="en-US" dirty="0" smtClean="0"/>
              <a:t>gender</a:t>
            </a:r>
          </a:p>
          <a:p>
            <a:r>
              <a:rPr lang="en-US" dirty="0" smtClean="0"/>
              <a:t>No morphological peculiarities </a:t>
            </a:r>
          </a:p>
          <a:p>
            <a:r>
              <a:rPr lang="en-US" dirty="0"/>
              <a:t>the category of </a:t>
            </a:r>
            <a:r>
              <a:rPr lang="en-US" dirty="0" smtClean="0"/>
              <a:t>sex</a:t>
            </a:r>
          </a:p>
          <a:p>
            <a:r>
              <a:rPr lang="en-US" dirty="0" smtClean="0"/>
              <a:t>Lexical peculiarities </a:t>
            </a:r>
            <a:r>
              <a:rPr lang="en-US" i="1" dirty="0" smtClean="0"/>
              <a:t>(he, she; girlfriend, boyfriend; host – hostess, prince – princess, </a:t>
            </a:r>
            <a:r>
              <a:rPr lang="en-US" i="1" smtClean="0"/>
              <a:t>a cock – a hen)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013447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FFE246-1193-46F1-B2D3-5BA8D7D0E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8153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Reference literature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9DBB460-1856-4391-97BB-21881C5C4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8484"/>
            <a:ext cx="10515600" cy="54065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uk-UA" dirty="0" smtClean="0"/>
              <a:t>. </a:t>
            </a:r>
            <a:r>
              <a:rPr lang="uk-UA" dirty="0" err="1"/>
              <a:t>Алєксєєва</a:t>
            </a:r>
            <a:r>
              <a:rPr lang="uk-UA" dirty="0"/>
              <a:t> І.О. Курс теоретичної граматики сучасної англійської мови: навчальний посібник. – Вінниця: Нова Книга, 2007. – 328 с.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uk-UA" dirty="0"/>
              <a:t>Волкова Л.М. </a:t>
            </a:r>
            <a:r>
              <a:rPr lang="en-US" dirty="0"/>
              <a:t>Theoretical Grammar of English: Modern Approach. – </a:t>
            </a:r>
            <a:r>
              <a:rPr lang="uk-UA" dirty="0"/>
              <a:t>К.: Освіта </a:t>
            </a:r>
            <a:r>
              <a:rPr lang="uk-UA" dirty="0" err="1"/>
              <a:t>Україны</a:t>
            </a:r>
            <a:r>
              <a:rPr lang="uk-UA" dirty="0"/>
              <a:t>, 2009</a:t>
            </a:r>
            <a:r>
              <a:rPr lang="en-US" dirty="0"/>
              <a:t>. –</a:t>
            </a:r>
            <a:r>
              <a:rPr lang="uk-UA" dirty="0"/>
              <a:t> 256 </a:t>
            </a:r>
            <a:r>
              <a:rPr lang="uk-UA" dirty="0" err="1"/>
              <a:t>стор</a:t>
            </a:r>
            <a:r>
              <a:rPr lang="uk-UA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3. </a:t>
            </a:r>
            <a:r>
              <a:rPr lang="uk-UA" dirty="0" err="1"/>
              <a:t>Домброван</a:t>
            </a:r>
            <a:r>
              <a:rPr lang="uk-UA" dirty="0"/>
              <a:t> Т.І. Загальнотеоретичний курс англійської мови як другої іноземної. – Вінниця: Нова Книга, 2009. – 128 с.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4. Соловйова Л.Ф., </a:t>
            </a:r>
            <a:r>
              <a:rPr lang="uk-UA" dirty="0" err="1"/>
              <a:t>Сніховська</a:t>
            </a:r>
            <a:r>
              <a:rPr lang="uk-UA" dirty="0"/>
              <a:t> І.Е. Теоретичний курс англійської мови як другої іноземної. Навчально-методичний посібник. – Житомир: Рута, 2015. – 200 с.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5. </a:t>
            </a:r>
            <a:r>
              <a:rPr lang="uk-UA" dirty="0" err="1"/>
              <a:t>Iriskulov</a:t>
            </a:r>
            <a:r>
              <a:rPr lang="uk-UA" dirty="0"/>
              <a:t> A.T. </a:t>
            </a:r>
            <a:r>
              <a:rPr lang="uk-UA" dirty="0" err="1"/>
              <a:t>Theoretical</a:t>
            </a:r>
            <a:r>
              <a:rPr lang="uk-UA" dirty="0"/>
              <a:t> </a:t>
            </a:r>
            <a:r>
              <a:rPr lang="uk-UA" dirty="0" err="1"/>
              <a:t>Grammar</a:t>
            </a:r>
            <a:r>
              <a:rPr lang="uk-UA" dirty="0"/>
              <a:t> </a:t>
            </a:r>
            <a:r>
              <a:rPr lang="uk-UA" dirty="0" err="1"/>
              <a:t>of</a:t>
            </a:r>
            <a:r>
              <a:rPr lang="uk-UA" dirty="0"/>
              <a:t> </a:t>
            </a:r>
            <a:r>
              <a:rPr lang="uk-UA" dirty="0" err="1"/>
              <a:t>English</a:t>
            </a:r>
            <a:r>
              <a:rPr lang="uk-UA" dirty="0"/>
              <a:t>. – </a:t>
            </a:r>
            <a:r>
              <a:rPr lang="en-US" dirty="0"/>
              <a:t>Tashkent</a:t>
            </a:r>
            <a:r>
              <a:rPr lang="uk-UA" dirty="0"/>
              <a:t>, 2006. – 64 </a:t>
            </a:r>
            <a:r>
              <a:rPr lang="en-US" dirty="0"/>
              <a:t>p</a:t>
            </a:r>
            <a:r>
              <a:rPr lang="uk-UA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6. </a:t>
            </a:r>
            <a:r>
              <a:rPr lang="en-US" dirty="0" err="1"/>
              <a:t>Selivan</a:t>
            </a:r>
            <a:r>
              <a:rPr lang="en-US" dirty="0"/>
              <a:t> L. Lexical Grammar. – Cambridge Univ. Press, 2018. – 244 p.</a:t>
            </a:r>
            <a:endParaRPr lang="ru-RU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79694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87B127-E6BA-4090-9AF9-5810F6872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Constituent </a:t>
            </a:r>
            <a:r>
              <a:rPr lang="en-GB" dirty="0"/>
              <a:t>parts of a language</a:t>
            </a:r>
            <a:br>
              <a:rPr lang="en-GB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EB18482-10AC-4824-907C-0165EC56B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dirty="0"/>
              <a:t>Language is </a:t>
            </a:r>
            <a:r>
              <a:rPr lang="en-GB" dirty="0" smtClean="0"/>
              <a:t>a </a:t>
            </a:r>
            <a:r>
              <a:rPr lang="en-GB" dirty="0"/>
              <a:t>system of interconnected and interdependent meaningful units. </a:t>
            </a:r>
            <a:endParaRPr lang="ru-RU" dirty="0" smtClean="0"/>
          </a:p>
          <a:p>
            <a:pPr algn="just"/>
            <a:r>
              <a:rPr lang="en-US" dirty="0"/>
              <a:t>T</a:t>
            </a:r>
            <a:r>
              <a:rPr lang="en-GB" dirty="0" err="1" smtClean="0"/>
              <a:t>hree</a:t>
            </a:r>
            <a:r>
              <a:rPr lang="en-GB" dirty="0" smtClean="0"/>
              <a:t> </a:t>
            </a:r>
            <a:r>
              <a:rPr lang="en-GB" dirty="0"/>
              <a:t>constituent </a:t>
            </a:r>
            <a:r>
              <a:rPr lang="en-GB" dirty="0" smtClean="0"/>
              <a:t>parts of a language</a:t>
            </a:r>
          </a:p>
          <a:p>
            <a:pPr marL="0" indent="0" algn="just">
              <a:buNone/>
            </a:pPr>
            <a:r>
              <a:rPr lang="en-GB" dirty="0"/>
              <a:t> </a:t>
            </a:r>
            <a:r>
              <a:rPr lang="en-GB" dirty="0" smtClean="0"/>
              <a:t>       - </a:t>
            </a:r>
            <a:r>
              <a:rPr lang="en-GB" dirty="0"/>
              <a:t>the phonological </a:t>
            </a:r>
            <a:r>
              <a:rPr lang="en-GB" dirty="0" smtClean="0"/>
              <a:t>system (determines </a:t>
            </a:r>
            <a:r>
              <a:rPr lang="en-GB" dirty="0"/>
              <a:t>the material (phonetical) appearance of its </a:t>
            </a:r>
            <a:r>
              <a:rPr lang="en-GB" dirty="0" smtClean="0"/>
              <a:t>units) (Phonology)</a:t>
            </a:r>
          </a:p>
          <a:p>
            <a:pPr marL="0" indent="0" algn="just">
              <a:buNone/>
            </a:pPr>
            <a:r>
              <a:rPr lang="en-GB" dirty="0"/>
              <a:t> </a:t>
            </a:r>
            <a:r>
              <a:rPr lang="en-GB" dirty="0" smtClean="0"/>
              <a:t>       - the </a:t>
            </a:r>
            <a:r>
              <a:rPr lang="en-GB" dirty="0"/>
              <a:t>lexical system </a:t>
            </a:r>
            <a:r>
              <a:rPr lang="en-GB" dirty="0" smtClean="0"/>
              <a:t>(comprises the </a:t>
            </a:r>
            <a:r>
              <a:rPr lang="en-GB" dirty="0"/>
              <a:t>naming means of </a:t>
            </a:r>
            <a:r>
              <a:rPr lang="en-GB" dirty="0" smtClean="0"/>
              <a:t>language</a:t>
            </a:r>
            <a:r>
              <a:rPr lang="en-GB" dirty="0"/>
              <a:t>, i.e.</a:t>
            </a:r>
            <a:r>
              <a:rPr lang="en-GB" dirty="0" smtClean="0"/>
              <a:t> </a:t>
            </a:r>
            <a:r>
              <a:rPr lang="en-GB" dirty="0"/>
              <a:t>words and stable </a:t>
            </a:r>
            <a:r>
              <a:rPr lang="en-GB" dirty="0" smtClean="0"/>
              <a:t>word-groups) (</a:t>
            </a:r>
            <a:r>
              <a:rPr lang="en-GB" dirty="0"/>
              <a:t>L</a:t>
            </a:r>
            <a:r>
              <a:rPr lang="en-GB" dirty="0" smtClean="0"/>
              <a:t>exicology)</a:t>
            </a:r>
          </a:p>
          <a:p>
            <a:pPr marL="0" indent="0" algn="just">
              <a:buNone/>
            </a:pPr>
            <a:r>
              <a:rPr lang="en-GB" dirty="0"/>
              <a:t> </a:t>
            </a:r>
            <a:r>
              <a:rPr lang="en-GB" dirty="0" smtClean="0"/>
              <a:t>       - the grammatical system (determines </a:t>
            </a:r>
            <a:r>
              <a:rPr lang="en-GB" dirty="0"/>
              <a:t>the combination regularities of naming means in the formation of </a:t>
            </a:r>
            <a:r>
              <a:rPr lang="en-GB" dirty="0" smtClean="0"/>
              <a:t>sentences) (Grammar)</a:t>
            </a:r>
          </a:p>
          <a:p>
            <a:pPr algn="just"/>
            <a:r>
              <a:rPr lang="en-GB" dirty="0" smtClean="0"/>
              <a:t>A </a:t>
            </a:r>
            <a:r>
              <a:rPr lang="en-GB" dirty="0"/>
              <a:t>language is formed only by the unity of these three parts. 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2005908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4911"/>
          </a:xfrm>
        </p:spPr>
        <p:txBody>
          <a:bodyPr/>
          <a:lstStyle/>
          <a:p>
            <a:r>
              <a:rPr lang="en-US" dirty="0" smtClean="0"/>
              <a:t>Grammatical </a:t>
            </a:r>
            <a:r>
              <a:rPr lang="en-US" dirty="0"/>
              <a:t>structure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 lnSpcReduction="10000"/>
          </a:bodyPr>
          <a:lstStyle/>
          <a:p>
            <a:r>
              <a:rPr lang="en-US" u="sng" dirty="0" smtClean="0"/>
              <a:t>morphology</a:t>
            </a:r>
            <a:r>
              <a:rPr lang="en-US" dirty="0" smtClean="0"/>
              <a:t> </a:t>
            </a:r>
            <a:r>
              <a:rPr lang="en-AU" dirty="0"/>
              <a:t>deals with </a:t>
            </a:r>
            <a:endParaRPr lang="en-A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AU" dirty="0"/>
              <a:t> </a:t>
            </a:r>
            <a:r>
              <a:rPr lang="en-AU" dirty="0" smtClean="0"/>
              <a:t>    - paradigmatic </a:t>
            </a:r>
            <a:r>
              <a:rPr lang="en-AU" dirty="0"/>
              <a:t>and syntagmatic properties of </a:t>
            </a:r>
            <a:r>
              <a:rPr lang="en-AU" dirty="0" smtClean="0"/>
              <a:t>morphemes </a:t>
            </a:r>
            <a:r>
              <a:rPr lang="en-AU" dirty="0"/>
              <a:t>and </a:t>
            </a:r>
            <a:r>
              <a:rPr lang="en-AU" dirty="0" smtClean="0"/>
              <a:t>words            -      the </a:t>
            </a:r>
            <a:r>
              <a:rPr lang="en-AU" dirty="0"/>
              <a:t>internal structure of words and their relationship to other words and word forms within the </a:t>
            </a:r>
            <a:r>
              <a:rPr lang="en-AU" dirty="0" smtClean="0"/>
              <a:t>paradigm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AU" dirty="0"/>
              <a:t> </a:t>
            </a:r>
            <a:r>
              <a:rPr lang="en-AU" dirty="0" smtClean="0"/>
              <a:t>     - morphological </a:t>
            </a:r>
            <a:r>
              <a:rPr lang="en-AU" dirty="0"/>
              <a:t>categories and their realization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u="sng" dirty="0" smtClean="0"/>
              <a:t>syntax</a:t>
            </a:r>
            <a:r>
              <a:rPr lang="en-US" dirty="0" smtClean="0"/>
              <a:t> </a:t>
            </a:r>
            <a:r>
              <a:rPr lang="en-AU" dirty="0" smtClean="0"/>
              <a:t>deals </a:t>
            </a:r>
            <a:r>
              <a:rPr lang="en-AU" dirty="0"/>
              <a:t>with </a:t>
            </a:r>
            <a:endParaRPr lang="en-AU" dirty="0" smtClean="0"/>
          </a:p>
          <a:p>
            <a:pPr marL="0" indent="0">
              <a:buNone/>
            </a:pPr>
            <a:r>
              <a:rPr lang="en-AU" dirty="0"/>
              <a:t> </a:t>
            </a:r>
            <a:r>
              <a:rPr lang="en-AU" dirty="0" smtClean="0"/>
              <a:t>     - the </a:t>
            </a:r>
            <a:r>
              <a:rPr lang="en-AU" dirty="0"/>
              <a:t>way words are </a:t>
            </a:r>
            <a:r>
              <a:rPr lang="en-AU" dirty="0" smtClean="0"/>
              <a:t>combined </a:t>
            </a:r>
          </a:p>
          <a:p>
            <a:pPr marL="0" indent="0">
              <a:buNone/>
            </a:pPr>
            <a:r>
              <a:rPr lang="en-AU" dirty="0"/>
              <a:t> </a:t>
            </a:r>
            <a:r>
              <a:rPr lang="en-AU" dirty="0" smtClean="0"/>
              <a:t>     - the </a:t>
            </a:r>
            <a:r>
              <a:rPr lang="en-AU" dirty="0"/>
              <a:t>functions of words and their relationship to other words within word-groups, sentences and </a:t>
            </a:r>
            <a:r>
              <a:rPr lang="en-AU" dirty="0" smtClean="0"/>
              <a:t>texts </a:t>
            </a:r>
          </a:p>
          <a:p>
            <a:pPr marL="0" indent="0">
              <a:buNone/>
            </a:pPr>
            <a:r>
              <a:rPr lang="en-AU" dirty="0"/>
              <a:t> </a:t>
            </a:r>
            <a:r>
              <a:rPr lang="en-AU" dirty="0" smtClean="0"/>
              <a:t>     - the </a:t>
            </a:r>
            <a:r>
              <a:rPr lang="en-AU" dirty="0"/>
              <a:t>way in which the units and their meanings are </a:t>
            </a:r>
            <a:r>
              <a:rPr lang="en-AU" dirty="0" smtClean="0"/>
              <a:t>combined </a:t>
            </a:r>
          </a:p>
          <a:p>
            <a:pPr marL="0" indent="0">
              <a:buNone/>
            </a:pPr>
            <a:r>
              <a:rPr lang="en-AU" dirty="0" smtClean="0"/>
              <a:t>      - </a:t>
            </a:r>
            <a:r>
              <a:rPr lang="en-AU" dirty="0"/>
              <a:t>peculiarities of syntactic units, their behaviour in different contexts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2749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84909"/>
            <a:ext cx="10515600" cy="840654"/>
          </a:xfrm>
        </p:spPr>
        <p:txBody>
          <a:bodyPr/>
          <a:lstStyle/>
          <a:p>
            <a:r>
              <a:rPr lang="en-US" dirty="0" smtClean="0"/>
              <a:t>Practical and theoretical grammar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5144510"/>
          </a:xfrm>
        </p:spPr>
        <p:txBody>
          <a:bodyPr>
            <a:normAutofit lnSpcReduction="10000"/>
          </a:bodyPr>
          <a:lstStyle/>
          <a:p>
            <a:r>
              <a:rPr lang="en-US" u="sng" dirty="0" smtClean="0"/>
              <a:t>Practical </a:t>
            </a:r>
            <a:r>
              <a:rPr lang="en-US" u="sng" dirty="0"/>
              <a:t>grammar </a:t>
            </a:r>
            <a:r>
              <a:rPr lang="en-US" dirty="0"/>
              <a:t>describes grammar as a set of rules to </a:t>
            </a:r>
            <a:r>
              <a:rPr lang="en-US" dirty="0" smtClean="0"/>
              <a:t>follow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u="sng" dirty="0"/>
              <a:t>T</a:t>
            </a:r>
            <a:r>
              <a:rPr lang="en-US" u="sng" dirty="0" smtClean="0"/>
              <a:t>heoretical </a:t>
            </a:r>
            <a:r>
              <a:rPr lang="en-US" u="sng" dirty="0"/>
              <a:t>grammar </a:t>
            </a:r>
            <a:endParaRPr lang="en-US" u="sng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        - aims </a:t>
            </a:r>
            <a:r>
              <a:rPr lang="en-US" dirty="0"/>
              <a:t>to explain how and why the grammatical system </a:t>
            </a:r>
            <a:r>
              <a:rPr lang="en-US" dirty="0" smtClean="0"/>
              <a:t>works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AU" dirty="0" smtClean="0"/>
              <a:t>        - treats </a:t>
            </a:r>
            <a:r>
              <a:rPr lang="en-AU" dirty="0"/>
              <a:t>the language as a functional system, presenting </a:t>
            </a:r>
            <a:r>
              <a:rPr lang="en-GB" dirty="0"/>
              <a:t>definitions and </a:t>
            </a:r>
            <a:r>
              <a:rPr lang="en-AU" dirty="0"/>
              <a:t>s</a:t>
            </a:r>
            <a:r>
              <a:rPr lang="en-GB" dirty="0" err="1"/>
              <a:t>cientific</a:t>
            </a:r>
            <a:r>
              <a:rPr lang="en-GB" dirty="0"/>
              <a:t> analysis of grammatical categories </a:t>
            </a:r>
            <a:endParaRPr lang="en-GB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dirty="0"/>
              <a:t> </a:t>
            </a:r>
            <a:r>
              <a:rPr lang="en-GB" dirty="0" smtClean="0"/>
              <a:t>       - analyses grammatical </a:t>
            </a:r>
            <a:r>
              <a:rPr lang="en-GB" dirty="0"/>
              <a:t>mechanisms of forming sentences out of words in the communicative </a:t>
            </a:r>
            <a:r>
              <a:rPr lang="en-GB" dirty="0" smtClean="0"/>
              <a:t>process</a:t>
            </a:r>
          </a:p>
          <a:p>
            <a:pPr algn="just">
              <a:spcBef>
                <a:spcPts val="1200"/>
              </a:spcBef>
            </a:pPr>
            <a:r>
              <a:rPr lang="en-US" dirty="0"/>
              <a:t>Grammatical elements of language show a unity of form and meaning, i.e. they present a unity of content and expression. </a:t>
            </a:r>
          </a:p>
          <a:p>
            <a:pPr algn="just"/>
            <a:r>
              <a:rPr lang="en-US" dirty="0"/>
              <a:t>The morpheme is considered to be one of the central notions in the theory of grammar. No attempt at grammatical study can be performed without it.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3531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Grammatical meaning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u="sng" dirty="0"/>
              <a:t>Lexical</a:t>
            </a:r>
            <a:r>
              <a:rPr lang="en-AU" b="1" u="sng" dirty="0"/>
              <a:t> </a:t>
            </a:r>
            <a:r>
              <a:rPr lang="en-AU" u="sng" dirty="0"/>
              <a:t>meaning </a:t>
            </a:r>
            <a:r>
              <a:rPr lang="en-AU" dirty="0"/>
              <a:t>represents the individual meaning of the word (e.g. </a:t>
            </a:r>
            <a:r>
              <a:rPr lang="en-AU" i="1" dirty="0" smtClean="0"/>
              <a:t>shelf - </a:t>
            </a:r>
            <a:r>
              <a:rPr lang="en-AU" dirty="0" smtClean="0"/>
              <a:t>a </a:t>
            </a:r>
            <a:r>
              <a:rPr lang="en-AU" dirty="0"/>
              <a:t>flat board which is attached to a wall, frame, etc., and on which objects can be placed</a:t>
            </a:r>
            <a:r>
              <a:rPr lang="en-AU" dirty="0" smtClean="0"/>
              <a:t>). </a:t>
            </a:r>
          </a:p>
          <a:p>
            <a:pPr algn="just"/>
            <a:r>
              <a:rPr lang="en-AU" u="sng" dirty="0" smtClean="0"/>
              <a:t>Grammatical</a:t>
            </a:r>
            <a:r>
              <a:rPr lang="en-AU" b="1" u="sng" dirty="0" smtClean="0"/>
              <a:t> </a:t>
            </a:r>
            <a:r>
              <a:rPr lang="en-AU" u="sng" dirty="0"/>
              <a:t>meaning </a:t>
            </a:r>
            <a:r>
              <a:rPr lang="en-AU" dirty="0"/>
              <a:t>is </a:t>
            </a:r>
            <a:r>
              <a:rPr lang="en-US" dirty="0"/>
              <a:t>very abstract, it is </a:t>
            </a:r>
            <a:r>
              <a:rPr lang="en-AU" dirty="0"/>
              <a:t>the meaning of a subclass or of the whole </a:t>
            </a:r>
            <a:r>
              <a:rPr lang="en-AU" dirty="0" smtClean="0"/>
              <a:t>class, e.g. the </a:t>
            </a:r>
            <a:r>
              <a:rPr lang="en-AU" dirty="0"/>
              <a:t>class of nouns possesses the grammatical meaning of thingness. We may say that a noun </a:t>
            </a:r>
            <a:r>
              <a:rPr lang="en-AU" i="1" dirty="0" smtClean="0"/>
              <a:t>shelf</a:t>
            </a:r>
            <a:r>
              <a:rPr lang="en-AU" dirty="0" smtClean="0"/>
              <a:t> </a:t>
            </a:r>
            <a:r>
              <a:rPr lang="en-AU" dirty="0"/>
              <a:t>possesses its individual lexical </a:t>
            </a:r>
            <a:r>
              <a:rPr lang="en-AU" dirty="0" smtClean="0"/>
              <a:t>meaning </a:t>
            </a:r>
            <a:r>
              <a:rPr lang="en-AU" dirty="0"/>
              <a:t>and the grammatical meaning of thingness, which is the meaning of the whole </a:t>
            </a:r>
            <a:r>
              <a:rPr lang="en-AU" dirty="0" smtClean="0"/>
              <a:t>class. The </a:t>
            </a:r>
            <a:r>
              <a:rPr lang="en-AU" dirty="0"/>
              <a:t>noun </a:t>
            </a:r>
            <a:r>
              <a:rPr lang="en-US" dirty="0"/>
              <a:t>“</a:t>
            </a:r>
            <a:r>
              <a:rPr lang="en-AU" i="1" dirty="0"/>
              <a:t>shelf</a:t>
            </a:r>
            <a:r>
              <a:rPr lang="en-US" dirty="0"/>
              <a:t>” </a:t>
            </a:r>
            <a:r>
              <a:rPr lang="en-US" i="1" dirty="0"/>
              <a:t> </a:t>
            </a:r>
            <a:r>
              <a:rPr lang="en-AU" dirty="0"/>
              <a:t>has the grammatical meaning of a subclass – </a:t>
            </a:r>
            <a:r>
              <a:rPr lang="en-AU" dirty="0" err="1"/>
              <a:t>countableness</a:t>
            </a:r>
            <a:r>
              <a:rPr lang="en-AU" dirty="0"/>
              <a:t> </a:t>
            </a:r>
            <a:r>
              <a:rPr lang="en-AU" i="1" dirty="0"/>
              <a:t>(one shelf – two shelves)</a:t>
            </a:r>
            <a:r>
              <a:rPr lang="en-AU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033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Grammatical form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/>
              <a:t>The grammatical form </a:t>
            </a:r>
            <a:r>
              <a:rPr lang="en-US" dirty="0"/>
              <a:t>is the form of a word in a sentence or in a speech </a:t>
            </a:r>
            <a:r>
              <a:rPr lang="en-US" dirty="0" smtClean="0"/>
              <a:t>utterance, e.g.</a:t>
            </a:r>
            <a:endParaRPr lang="ru-RU" dirty="0"/>
          </a:p>
          <a:p>
            <a:r>
              <a:rPr lang="en-US" i="1" dirty="0"/>
              <a:t>“The lion is a symbol of </a:t>
            </a:r>
            <a:r>
              <a:rPr lang="en-US" i="1" dirty="0" err="1"/>
              <a:t>authotity</a:t>
            </a:r>
            <a:r>
              <a:rPr lang="en-US" i="1" dirty="0"/>
              <a:t> and command”</a:t>
            </a:r>
            <a:r>
              <a:rPr lang="en-US" dirty="0"/>
              <a:t> (the Common Case, Singular);</a:t>
            </a:r>
            <a:endParaRPr lang="ru-RU" dirty="0"/>
          </a:p>
          <a:p>
            <a:r>
              <a:rPr lang="en-US" i="1" dirty="0"/>
              <a:t>“The lions are the only species that forms social groups”</a:t>
            </a:r>
            <a:r>
              <a:rPr lang="en-US" dirty="0"/>
              <a:t> (the Common Case, Plural);</a:t>
            </a:r>
            <a:endParaRPr lang="ru-RU" dirty="0"/>
          </a:p>
          <a:p>
            <a:r>
              <a:rPr lang="en-US" i="1" dirty="0"/>
              <a:t>“The lion’s roar can be heard up to 5 miles away”</a:t>
            </a:r>
            <a:r>
              <a:rPr lang="en-US" dirty="0"/>
              <a:t> (the Possessive Case, Singular);</a:t>
            </a:r>
            <a:endParaRPr lang="ru-RU" dirty="0"/>
          </a:p>
          <a:p>
            <a:r>
              <a:rPr lang="en-US" dirty="0"/>
              <a:t>“</a:t>
            </a:r>
            <a:r>
              <a:rPr lang="en-US" i="1" dirty="0"/>
              <a:t>The lions’ habitat is the savannas of Africa”</a:t>
            </a:r>
            <a:r>
              <a:rPr lang="en-US" dirty="0"/>
              <a:t> (the Possessive Case, Plural).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2796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Grammatical form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/>
              <a:t>Grammatical form </a:t>
            </a:r>
            <a:r>
              <a:rPr lang="en-GB" dirty="0"/>
              <a:t>puts together a whole </a:t>
            </a:r>
            <a:r>
              <a:rPr lang="en-GB" u="sng" dirty="0"/>
              <a:t>class of words</a:t>
            </a:r>
            <a:r>
              <a:rPr lang="en-GB" dirty="0"/>
              <a:t>, and each word of the class expresses the corresponding </a:t>
            </a:r>
            <a:r>
              <a:rPr lang="en-GB" u="sng" dirty="0"/>
              <a:t>grammatical </a:t>
            </a:r>
            <a:r>
              <a:rPr lang="en-GB" u="sng" dirty="0" smtClean="0"/>
              <a:t>meaning</a:t>
            </a:r>
            <a:r>
              <a:rPr lang="en-GB" dirty="0" smtClean="0"/>
              <a:t>, e.g. </a:t>
            </a:r>
            <a:r>
              <a:rPr lang="en-GB" i="1" dirty="0" smtClean="0"/>
              <a:t>a </a:t>
            </a:r>
            <a:r>
              <a:rPr lang="en-GB" i="1" dirty="0"/>
              <a:t>hand – hands, a tree – trees, a star – stars; a table – </a:t>
            </a:r>
            <a:r>
              <a:rPr lang="en-GB" i="1" dirty="0" smtClean="0"/>
              <a:t>tables</a:t>
            </a:r>
          </a:p>
          <a:p>
            <a:r>
              <a:rPr lang="en-GB" dirty="0"/>
              <a:t>G</a:t>
            </a:r>
            <a:r>
              <a:rPr lang="en-GB" dirty="0" smtClean="0"/>
              <a:t>rammatical </a:t>
            </a:r>
            <a:r>
              <a:rPr lang="en-GB" dirty="0"/>
              <a:t>form conveys division of the words according to the principle of expressing a certain grammatical meaning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931982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Grammatical </a:t>
            </a:r>
            <a:r>
              <a:rPr lang="en-GB" dirty="0" smtClean="0"/>
              <a:t>category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/>
              <a:t>Grammatical categories </a:t>
            </a:r>
            <a:r>
              <a:rPr lang="en-GB" dirty="0" smtClean="0"/>
              <a:t>- the </a:t>
            </a:r>
            <a:r>
              <a:rPr lang="en-GB" dirty="0"/>
              <a:t>unity of identical grammatical meanings having the same form (e.g. past :: present :: future, singular ::</a:t>
            </a:r>
            <a:r>
              <a:rPr lang="en-US" dirty="0"/>
              <a:t> </a:t>
            </a:r>
            <a:r>
              <a:rPr lang="en-GB" dirty="0"/>
              <a:t>plural</a:t>
            </a:r>
            <a:r>
              <a:rPr lang="en-GB" dirty="0" smtClean="0"/>
              <a:t>).</a:t>
            </a:r>
          </a:p>
          <a:p>
            <a:pPr marL="0" indent="0" algn="just">
              <a:buNone/>
            </a:pPr>
            <a:r>
              <a:rPr lang="en-GB" dirty="0" smtClean="0"/>
              <a:t> </a:t>
            </a:r>
            <a:endParaRPr lang="ru-RU" dirty="0"/>
          </a:p>
          <a:p>
            <a:pPr algn="just"/>
            <a:r>
              <a:rPr lang="en-GB" dirty="0"/>
              <a:t>In most general terms grammatical categories may be defined as references of the respective objective categories. For instance, the objective category of </a:t>
            </a:r>
            <a:r>
              <a:rPr lang="en-GB" u="sng" dirty="0"/>
              <a:t>time</a:t>
            </a:r>
            <a:r>
              <a:rPr lang="en-GB" dirty="0"/>
              <a:t> is represented in the grammatical category of </a:t>
            </a:r>
            <a:r>
              <a:rPr lang="en-GB" u="sng" dirty="0"/>
              <a:t>tense</a:t>
            </a:r>
            <a:r>
              <a:rPr lang="en-GB" u="sng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11000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2350</Words>
  <Application>Microsoft Office PowerPoint</Application>
  <PresentationFormat>Широкоэкранный</PresentationFormat>
  <Paragraphs>168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Тема Office</vt:lpstr>
      <vt:lpstr>The main notions of theoretical English grammar</vt:lpstr>
      <vt:lpstr>Outline </vt:lpstr>
      <vt:lpstr> Constituent parts of a language </vt:lpstr>
      <vt:lpstr>Grammatical structure </vt:lpstr>
      <vt:lpstr>Practical and theoretical grammar</vt:lpstr>
      <vt:lpstr>Grammatical meaning</vt:lpstr>
      <vt:lpstr>Grammatical form</vt:lpstr>
      <vt:lpstr>Grammatical form</vt:lpstr>
      <vt:lpstr>Grammatical category</vt:lpstr>
      <vt:lpstr>Grammatical category</vt:lpstr>
      <vt:lpstr>The grammatical paradigm </vt:lpstr>
      <vt:lpstr>Synthetical grammatical forms</vt:lpstr>
      <vt:lpstr>Analytical grammatical forms</vt:lpstr>
      <vt:lpstr>Parts of speech</vt:lpstr>
      <vt:lpstr>Classifications of parts of speech</vt:lpstr>
      <vt:lpstr>Classifications of parts of speech</vt:lpstr>
      <vt:lpstr>Present-day classification</vt:lpstr>
      <vt:lpstr>Present-day classification</vt:lpstr>
      <vt:lpstr>The noun: semantic, morphological and syntactic features</vt:lpstr>
      <vt:lpstr>The grammatical category of number </vt:lpstr>
      <vt:lpstr>The grammatical category of number </vt:lpstr>
      <vt:lpstr>The grammatical category of number </vt:lpstr>
      <vt:lpstr>The category of case </vt:lpstr>
      <vt:lpstr>Meanings expressed by the Genitive case</vt:lpstr>
      <vt:lpstr>The category of Gender</vt:lpstr>
      <vt:lpstr>Reference literature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PHRASEOLOGY</dc:title>
  <dc:creator>ДАША</dc:creator>
  <cp:lastModifiedBy>ЛЮДМИЛА</cp:lastModifiedBy>
  <cp:revision>119</cp:revision>
  <dcterms:created xsi:type="dcterms:W3CDTF">2021-11-09T19:04:49Z</dcterms:created>
  <dcterms:modified xsi:type="dcterms:W3CDTF">2023-02-20T09:27:21Z</dcterms:modified>
</cp:coreProperties>
</file>