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5A57E9-C9FA-4FEB-B3D7-B261A1F8CA09}"/>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p>
        </p:txBody>
      </p:sp>
      <p:sp>
        <p:nvSpPr>
          <p:cNvPr id="3" name="Підзаголовок 2">
            <a:extLst>
              <a:ext uri="{FF2B5EF4-FFF2-40B4-BE49-F238E27FC236}">
                <a16:creationId xmlns:a16="http://schemas.microsoft.com/office/drawing/2014/main" id="{F393ED74-715D-4A1F-9F47-95853456D1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a:extLst>
              <a:ext uri="{FF2B5EF4-FFF2-40B4-BE49-F238E27FC236}">
                <a16:creationId xmlns:a16="http://schemas.microsoft.com/office/drawing/2014/main" id="{FD621527-FEF3-4AF2-8859-F2A7C68195DC}"/>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E247CF81-C87E-4993-977A-AE584C6987AC}"/>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6E153AF2-2BF0-4D9B-9A9E-4BD86BE49FC4}"/>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3024310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7D3B55-963F-427F-BCA1-E32D1A0E062C}"/>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BA5FAB4D-1572-44C2-B6A2-855CDC460AD7}"/>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111CA2A-966A-4B49-89DB-BE4D16385501}"/>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E012EC9A-1184-4D32-8056-47AAF3C634CC}"/>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4B68F3B0-DD2C-4D37-9897-C943811299F1}"/>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1284919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02D0D100-2B89-41BA-B074-25CAB733EFBE}"/>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p>
        </p:txBody>
      </p:sp>
      <p:sp>
        <p:nvSpPr>
          <p:cNvPr id="3" name="Місце для вертикального тексту 2">
            <a:extLst>
              <a:ext uri="{FF2B5EF4-FFF2-40B4-BE49-F238E27FC236}">
                <a16:creationId xmlns:a16="http://schemas.microsoft.com/office/drawing/2014/main" id="{4997FE4B-9A33-44C4-8D7B-76841145646D}"/>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28E5F3FA-678C-4015-B3FB-28513D3726BC}"/>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3A1BC99B-3A14-44F3-A701-5EF5AAC275CB}"/>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E159DF85-B63F-4B85-93BC-12DDB24B51D3}"/>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1056895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FEA937-16AB-4898-BD4F-19E521BA328F}"/>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8CE416DA-E948-41EF-961E-375DEFF1BA53}"/>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859C1D60-D288-44D9-B81F-19B6FEAAEFDC}"/>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445BD964-BF32-495C-AD9F-9BDBDBAED51E}"/>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CD64695B-EC6A-4467-B476-9A02D29F644B}"/>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418331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604A93-2A3E-4E7C-A7D8-D09C3D2A413A}"/>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FE63956F-5F21-45F2-8B26-F479CFA098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1C4532D5-FCA4-48C1-BA5A-0ED476535A2E}"/>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EC91FDA9-E8D4-4290-B4D0-5FC0DF522F37}"/>
              </a:ext>
            </a:extLst>
          </p:cNvPr>
          <p:cNvSpPr>
            <a:spLocks noGrp="1"/>
          </p:cNvSpPr>
          <p:nvPr>
            <p:ph type="ftr" sz="quarter" idx="11"/>
          </p:nvPr>
        </p:nvSpPr>
        <p:spPr/>
        <p:txBody>
          <a:bodyPr/>
          <a:lstStyle/>
          <a:p>
            <a:endParaRPr lang="uk-UA"/>
          </a:p>
        </p:txBody>
      </p:sp>
      <p:sp>
        <p:nvSpPr>
          <p:cNvPr id="6" name="Місце для номера слайда 5">
            <a:extLst>
              <a:ext uri="{FF2B5EF4-FFF2-40B4-BE49-F238E27FC236}">
                <a16:creationId xmlns:a16="http://schemas.microsoft.com/office/drawing/2014/main" id="{7E450B55-0DEC-4B7A-8579-3AE2FCD2D985}"/>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2292124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8A7C21-A507-4DD5-9F75-D84A735BC7AC}"/>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3E5FE61C-81A6-4FA7-9AB5-0B9B1076DC6F}"/>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a:extLst>
              <a:ext uri="{FF2B5EF4-FFF2-40B4-BE49-F238E27FC236}">
                <a16:creationId xmlns:a16="http://schemas.microsoft.com/office/drawing/2014/main" id="{C71F106A-B8BD-4903-9BCD-507FD5988BA0}"/>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a:extLst>
              <a:ext uri="{FF2B5EF4-FFF2-40B4-BE49-F238E27FC236}">
                <a16:creationId xmlns:a16="http://schemas.microsoft.com/office/drawing/2014/main" id="{6419AB64-0293-4E86-A6B1-7076B5E66E2A}"/>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6" name="Місце для нижнього колонтитула 5">
            <a:extLst>
              <a:ext uri="{FF2B5EF4-FFF2-40B4-BE49-F238E27FC236}">
                <a16:creationId xmlns:a16="http://schemas.microsoft.com/office/drawing/2014/main" id="{880269DA-7AC8-447A-93B5-8C6DA2680720}"/>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3D699DF7-9A89-4C0C-98E4-D58EE8B97BCD}"/>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302440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1F1C4F2-4B85-4C98-92CF-1F3485F949FE}"/>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0A290AC6-1C59-4073-86D3-640EADAAA4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1880E8C2-B18B-4CBA-94FE-7C1961016783}"/>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a:extLst>
              <a:ext uri="{FF2B5EF4-FFF2-40B4-BE49-F238E27FC236}">
                <a16:creationId xmlns:a16="http://schemas.microsoft.com/office/drawing/2014/main" id="{58D9A3B4-DC8E-44FD-B512-D40C3C125D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4CFC3E91-1BB3-4F01-AB5A-5136AE242DB7}"/>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a:extLst>
              <a:ext uri="{FF2B5EF4-FFF2-40B4-BE49-F238E27FC236}">
                <a16:creationId xmlns:a16="http://schemas.microsoft.com/office/drawing/2014/main" id="{29BFEECF-EBF9-4021-9A90-302C173FFBB8}"/>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8" name="Місце для нижнього колонтитула 7">
            <a:extLst>
              <a:ext uri="{FF2B5EF4-FFF2-40B4-BE49-F238E27FC236}">
                <a16:creationId xmlns:a16="http://schemas.microsoft.com/office/drawing/2014/main" id="{9536638F-6F2D-4DC7-8BDE-DBE5A95C7FE1}"/>
              </a:ext>
            </a:extLst>
          </p:cNvPr>
          <p:cNvSpPr>
            <a:spLocks noGrp="1"/>
          </p:cNvSpPr>
          <p:nvPr>
            <p:ph type="ftr" sz="quarter" idx="11"/>
          </p:nvPr>
        </p:nvSpPr>
        <p:spPr/>
        <p:txBody>
          <a:bodyPr/>
          <a:lstStyle/>
          <a:p>
            <a:endParaRPr lang="uk-UA"/>
          </a:p>
        </p:txBody>
      </p:sp>
      <p:sp>
        <p:nvSpPr>
          <p:cNvPr id="9" name="Місце для номера слайда 8">
            <a:extLst>
              <a:ext uri="{FF2B5EF4-FFF2-40B4-BE49-F238E27FC236}">
                <a16:creationId xmlns:a16="http://schemas.microsoft.com/office/drawing/2014/main" id="{E716579F-9519-479F-86A8-42C86A29424A}"/>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601723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E26AC2-4304-469A-B1D6-DEB110DFD004}"/>
              </a:ext>
            </a:extLst>
          </p:cNvPr>
          <p:cNvSpPr>
            <a:spLocks noGrp="1"/>
          </p:cNvSpPr>
          <p:nvPr>
            <p:ph type="title"/>
          </p:nvPr>
        </p:nvSpPr>
        <p:spPr/>
        <p:txBody>
          <a:bodyPr/>
          <a:lstStyle/>
          <a:p>
            <a:r>
              <a:rPr lang="uk-UA"/>
              <a:t>Клацніть, щоб редагувати стиль зразка заголовка</a:t>
            </a:r>
          </a:p>
        </p:txBody>
      </p:sp>
      <p:sp>
        <p:nvSpPr>
          <p:cNvPr id="3" name="Місце для дати 2">
            <a:extLst>
              <a:ext uri="{FF2B5EF4-FFF2-40B4-BE49-F238E27FC236}">
                <a16:creationId xmlns:a16="http://schemas.microsoft.com/office/drawing/2014/main" id="{1CEBA68E-2EEA-4C65-B540-8579BE8A7FEE}"/>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4" name="Місце для нижнього колонтитула 3">
            <a:extLst>
              <a:ext uri="{FF2B5EF4-FFF2-40B4-BE49-F238E27FC236}">
                <a16:creationId xmlns:a16="http://schemas.microsoft.com/office/drawing/2014/main" id="{1B655099-D7B9-498C-B1A0-8C24244781EB}"/>
              </a:ext>
            </a:extLst>
          </p:cNvPr>
          <p:cNvSpPr>
            <a:spLocks noGrp="1"/>
          </p:cNvSpPr>
          <p:nvPr>
            <p:ph type="ftr" sz="quarter" idx="11"/>
          </p:nvPr>
        </p:nvSpPr>
        <p:spPr/>
        <p:txBody>
          <a:bodyPr/>
          <a:lstStyle/>
          <a:p>
            <a:endParaRPr lang="uk-UA"/>
          </a:p>
        </p:txBody>
      </p:sp>
      <p:sp>
        <p:nvSpPr>
          <p:cNvPr id="5" name="Місце для номера слайда 4">
            <a:extLst>
              <a:ext uri="{FF2B5EF4-FFF2-40B4-BE49-F238E27FC236}">
                <a16:creationId xmlns:a16="http://schemas.microsoft.com/office/drawing/2014/main" id="{D8A5F865-57D2-4B1A-BAC4-42B171296D96}"/>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2173882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96B6966A-5A70-43DC-9D43-74733B16AED3}"/>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3" name="Місце для нижнього колонтитула 2">
            <a:extLst>
              <a:ext uri="{FF2B5EF4-FFF2-40B4-BE49-F238E27FC236}">
                <a16:creationId xmlns:a16="http://schemas.microsoft.com/office/drawing/2014/main" id="{2326EE6D-EE9F-4098-84D8-1A59322F8246}"/>
              </a:ext>
            </a:extLst>
          </p:cNvPr>
          <p:cNvSpPr>
            <a:spLocks noGrp="1"/>
          </p:cNvSpPr>
          <p:nvPr>
            <p:ph type="ftr" sz="quarter" idx="11"/>
          </p:nvPr>
        </p:nvSpPr>
        <p:spPr/>
        <p:txBody>
          <a:bodyPr/>
          <a:lstStyle/>
          <a:p>
            <a:endParaRPr lang="uk-UA"/>
          </a:p>
        </p:txBody>
      </p:sp>
      <p:sp>
        <p:nvSpPr>
          <p:cNvPr id="4" name="Місце для номера слайда 3">
            <a:extLst>
              <a:ext uri="{FF2B5EF4-FFF2-40B4-BE49-F238E27FC236}">
                <a16:creationId xmlns:a16="http://schemas.microsoft.com/office/drawing/2014/main" id="{408FD6FA-2E55-42D1-AD86-6A660C221B74}"/>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547701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AFB71F-0C7C-45ED-B6B6-E803369F343F}"/>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вмісту 2">
            <a:extLst>
              <a:ext uri="{FF2B5EF4-FFF2-40B4-BE49-F238E27FC236}">
                <a16:creationId xmlns:a16="http://schemas.microsoft.com/office/drawing/2014/main" id="{698BDEBE-9EDB-443B-A061-6FE894F047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a:extLst>
              <a:ext uri="{FF2B5EF4-FFF2-40B4-BE49-F238E27FC236}">
                <a16:creationId xmlns:a16="http://schemas.microsoft.com/office/drawing/2014/main" id="{B4B53941-7E3A-43BE-AA2D-9CC06B2055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43ADD60F-2BB5-4E23-B8DA-7FF32D35AADC}"/>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6" name="Місце для нижнього колонтитула 5">
            <a:extLst>
              <a:ext uri="{FF2B5EF4-FFF2-40B4-BE49-F238E27FC236}">
                <a16:creationId xmlns:a16="http://schemas.microsoft.com/office/drawing/2014/main" id="{71E95942-7623-4276-BB87-B56A2ABBD5AF}"/>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F9640FB5-7DCE-4659-BF0E-FD3B9B8A80CC}"/>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2345469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BFABCB-434C-439B-B1BB-56F50DF0D181}"/>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p>
        </p:txBody>
      </p:sp>
      <p:sp>
        <p:nvSpPr>
          <p:cNvPr id="3" name="Місце для зображення 2">
            <a:extLst>
              <a:ext uri="{FF2B5EF4-FFF2-40B4-BE49-F238E27FC236}">
                <a16:creationId xmlns:a16="http://schemas.microsoft.com/office/drawing/2014/main" id="{4CB5985A-5212-46B1-AE44-A01CF34A2E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a:extLst>
              <a:ext uri="{FF2B5EF4-FFF2-40B4-BE49-F238E27FC236}">
                <a16:creationId xmlns:a16="http://schemas.microsoft.com/office/drawing/2014/main" id="{55CB652B-C781-4003-95D5-C9E8E5AF96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38C3E2A9-1633-4F7A-9E19-8C87849E1AAB}"/>
              </a:ext>
            </a:extLst>
          </p:cNvPr>
          <p:cNvSpPr>
            <a:spLocks noGrp="1"/>
          </p:cNvSpPr>
          <p:nvPr>
            <p:ph type="dt" sz="half" idx="10"/>
          </p:nvPr>
        </p:nvSpPr>
        <p:spPr/>
        <p:txBody>
          <a:bodyPr/>
          <a:lstStyle/>
          <a:p>
            <a:fld id="{A123905B-3129-41C5-87A7-026DF8227BDC}" type="datetimeFigureOut">
              <a:rPr lang="uk-UA" smtClean="0"/>
              <a:t>20.02.2023</a:t>
            </a:fld>
            <a:endParaRPr lang="uk-UA"/>
          </a:p>
        </p:txBody>
      </p:sp>
      <p:sp>
        <p:nvSpPr>
          <p:cNvPr id="6" name="Місце для нижнього колонтитула 5">
            <a:extLst>
              <a:ext uri="{FF2B5EF4-FFF2-40B4-BE49-F238E27FC236}">
                <a16:creationId xmlns:a16="http://schemas.microsoft.com/office/drawing/2014/main" id="{EF0842B0-CC5E-4081-B621-75B7D4F53E3E}"/>
              </a:ext>
            </a:extLst>
          </p:cNvPr>
          <p:cNvSpPr>
            <a:spLocks noGrp="1"/>
          </p:cNvSpPr>
          <p:nvPr>
            <p:ph type="ftr" sz="quarter" idx="11"/>
          </p:nvPr>
        </p:nvSpPr>
        <p:spPr/>
        <p:txBody>
          <a:bodyPr/>
          <a:lstStyle/>
          <a:p>
            <a:endParaRPr lang="uk-UA"/>
          </a:p>
        </p:txBody>
      </p:sp>
      <p:sp>
        <p:nvSpPr>
          <p:cNvPr id="7" name="Місце для номера слайда 6">
            <a:extLst>
              <a:ext uri="{FF2B5EF4-FFF2-40B4-BE49-F238E27FC236}">
                <a16:creationId xmlns:a16="http://schemas.microsoft.com/office/drawing/2014/main" id="{A124E5B3-66BC-4B7D-A3A5-41CD66B9876A}"/>
              </a:ext>
            </a:extLst>
          </p:cNvPr>
          <p:cNvSpPr>
            <a:spLocks noGrp="1"/>
          </p:cNvSpPr>
          <p:nvPr>
            <p:ph type="sldNum" sz="quarter" idx="12"/>
          </p:nvPr>
        </p:nvSpPr>
        <p:spPr/>
        <p:txBody>
          <a:bodyPr/>
          <a:lstStyle/>
          <a:p>
            <a:fld id="{CFB4EC52-C56B-4DF0-BD8C-F38EDC17B174}" type="slidenum">
              <a:rPr lang="uk-UA" smtClean="0"/>
              <a:t>‹#›</a:t>
            </a:fld>
            <a:endParaRPr lang="uk-UA"/>
          </a:p>
        </p:txBody>
      </p:sp>
    </p:spTree>
    <p:extLst>
      <p:ext uri="{BB962C8B-B14F-4D97-AF65-F5344CB8AC3E}">
        <p14:creationId xmlns:p14="http://schemas.microsoft.com/office/powerpoint/2010/main" val="314852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2C52AE5E-B814-4405-993F-0B653B50E6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p>
        </p:txBody>
      </p:sp>
      <p:sp>
        <p:nvSpPr>
          <p:cNvPr id="3" name="Місце для тексту 2">
            <a:extLst>
              <a:ext uri="{FF2B5EF4-FFF2-40B4-BE49-F238E27FC236}">
                <a16:creationId xmlns:a16="http://schemas.microsoft.com/office/drawing/2014/main" id="{51D0428D-90A9-464C-8AC1-1922F47C86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a:extLst>
              <a:ext uri="{FF2B5EF4-FFF2-40B4-BE49-F238E27FC236}">
                <a16:creationId xmlns:a16="http://schemas.microsoft.com/office/drawing/2014/main" id="{1FA44FB1-3E12-4F89-8917-82F14F329DA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23905B-3129-41C5-87A7-026DF8227BDC}" type="datetimeFigureOut">
              <a:rPr lang="uk-UA" smtClean="0"/>
              <a:t>20.02.2023</a:t>
            </a:fld>
            <a:endParaRPr lang="uk-UA"/>
          </a:p>
        </p:txBody>
      </p:sp>
      <p:sp>
        <p:nvSpPr>
          <p:cNvPr id="5" name="Місце для нижнього колонтитула 4">
            <a:extLst>
              <a:ext uri="{FF2B5EF4-FFF2-40B4-BE49-F238E27FC236}">
                <a16:creationId xmlns:a16="http://schemas.microsoft.com/office/drawing/2014/main" id="{8A08A6A7-5970-417E-835D-15491C0E68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a:extLst>
              <a:ext uri="{FF2B5EF4-FFF2-40B4-BE49-F238E27FC236}">
                <a16:creationId xmlns:a16="http://schemas.microsoft.com/office/drawing/2014/main" id="{0C395DCE-577C-44C3-8214-115D486B57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4EC52-C56B-4DF0-BD8C-F38EDC17B174}" type="slidenum">
              <a:rPr lang="uk-UA" smtClean="0"/>
              <a:t>‹#›</a:t>
            </a:fld>
            <a:endParaRPr lang="uk-UA"/>
          </a:p>
        </p:txBody>
      </p:sp>
    </p:spTree>
    <p:extLst>
      <p:ext uri="{BB962C8B-B14F-4D97-AF65-F5344CB8AC3E}">
        <p14:creationId xmlns:p14="http://schemas.microsoft.com/office/powerpoint/2010/main" val="965204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F2F660-DF59-48BF-B847-0F868DA7E06D}"/>
              </a:ext>
            </a:extLst>
          </p:cNvPr>
          <p:cNvSpPr>
            <a:spLocks noGrp="1"/>
          </p:cNvSpPr>
          <p:nvPr>
            <p:ph type="ctrTitle"/>
          </p:nvPr>
        </p:nvSpPr>
        <p:spPr>
          <a:xfrm>
            <a:off x="1524000" y="731745"/>
            <a:ext cx="9144000" cy="2387600"/>
          </a:xfrm>
        </p:spPr>
        <p:txBody>
          <a:bodyPr>
            <a:normAutofit/>
          </a:bodyPr>
          <a:lstStyle/>
          <a:p>
            <a:r>
              <a:rPr lang="en-US" sz="4800" i="0" u="none" strike="noStrike" baseline="0" dirty="0"/>
              <a:t>ENGLISH PHRASEOLOGY</a:t>
            </a:r>
            <a:endParaRPr lang="uk-UA" sz="16600" dirty="0"/>
          </a:p>
        </p:txBody>
      </p:sp>
      <p:sp>
        <p:nvSpPr>
          <p:cNvPr id="3" name="Підзаголовок 2">
            <a:extLst>
              <a:ext uri="{FF2B5EF4-FFF2-40B4-BE49-F238E27FC236}">
                <a16:creationId xmlns:a16="http://schemas.microsoft.com/office/drawing/2014/main" id="{40F9E78E-AA3D-4F49-AE39-F2102EC8DB11}"/>
              </a:ext>
            </a:extLst>
          </p:cNvPr>
          <p:cNvSpPr>
            <a:spLocks noGrp="1"/>
          </p:cNvSpPr>
          <p:nvPr>
            <p:ph type="subTitle" idx="1"/>
          </p:nvPr>
        </p:nvSpPr>
        <p:spPr/>
        <p:txBody>
          <a:bodyPr>
            <a:normAutofit/>
          </a:bodyPr>
          <a:lstStyle/>
          <a:p>
            <a:r>
              <a:rPr lang="en-US" sz="4800" cap="all" dirty="0">
                <a:latin typeface="+mj-lt"/>
              </a:rPr>
              <a:t>The English vocabulary stratification</a:t>
            </a:r>
            <a:endParaRPr lang="uk-UA" sz="4800" cap="all" dirty="0">
              <a:latin typeface="+mj-lt"/>
            </a:endParaRPr>
          </a:p>
        </p:txBody>
      </p:sp>
    </p:spTree>
    <p:extLst>
      <p:ext uri="{BB962C8B-B14F-4D97-AF65-F5344CB8AC3E}">
        <p14:creationId xmlns:p14="http://schemas.microsoft.com/office/powerpoint/2010/main" val="1861423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D674A1C-540C-4419-BA24-8F35CB8D70B3}"/>
              </a:ext>
            </a:extLst>
          </p:cNvPr>
          <p:cNvSpPr>
            <a:spLocks noGrp="1"/>
          </p:cNvSpPr>
          <p:nvPr>
            <p:ph type="title"/>
          </p:nvPr>
        </p:nvSpPr>
        <p:spPr/>
        <p:txBody>
          <a:bodyPr/>
          <a:lstStyle/>
          <a:p>
            <a:r>
              <a:rPr lang="en-US" dirty="0">
                <a:latin typeface="AdonisC"/>
              </a:rPr>
              <a:t>Phraseological antonyms </a:t>
            </a:r>
            <a:endParaRPr lang="uk-UA" dirty="0"/>
          </a:p>
        </p:txBody>
      </p:sp>
      <p:sp>
        <p:nvSpPr>
          <p:cNvPr id="3" name="Місце для вмісту 2">
            <a:extLst>
              <a:ext uri="{FF2B5EF4-FFF2-40B4-BE49-F238E27FC236}">
                <a16:creationId xmlns:a16="http://schemas.microsoft.com/office/drawing/2014/main" id="{71C5C65B-CBCB-4C54-B8A0-A2E17A398BA5}"/>
              </a:ext>
            </a:extLst>
          </p:cNvPr>
          <p:cNvSpPr>
            <a:spLocks noGrp="1"/>
          </p:cNvSpPr>
          <p:nvPr>
            <p:ph idx="1"/>
          </p:nvPr>
        </p:nvSpPr>
        <p:spPr/>
        <p:txBody>
          <a:bodyPr>
            <a:normAutofit fontScale="92500" lnSpcReduction="10000"/>
          </a:bodyPr>
          <a:lstStyle/>
          <a:p>
            <a:r>
              <a:rPr lang="en-US" sz="2400" b="0" i="0" u="none" strike="noStrike" baseline="0" dirty="0">
                <a:latin typeface="AdonisC"/>
              </a:rPr>
              <a:t> phraseological units which are opposed in their meanings, correlated according to the main semantic feature and belonging to one and the same grammatical class: </a:t>
            </a:r>
          </a:p>
          <a:p>
            <a:pPr marL="0" indent="0">
              <a:buNone/>
            </a:pPr>
            <a:r>
              <a:rPr lang="en-US" sz="2400" b="0" i="1" u="none" strike="noStrike" baseline="0" dirty="0">
                <a:latin typeface="AdonisC,Italic"/>
              </a:rPr>
              <a:t>have a (good) head on one’s shoulders – have a head like a sieve;</a:t>
            </a:r>
          </a:p>
          <a:p>
            <a:pPr marL="0" indent="0" algn="l">
              <a:buNone/>
            </a:pPr>
            <a:r>
              <a:rPr lang="en-US" sz="2400" b="0" i="1" u="none" strike="noStrike" baseline="0" dirty="0">
                <a:latin typeface="AdonisC,Italic"/>
              </a:rPr>
              <a:t>hold all the trumps – have no say in the matter.</a:t>
            </a:r>
          </a:p>
          <a:p>
            <a:endParaRPr lang="en-US" sz="2400" b="0" i="0" u="none" strike="noStrike" baseline="0" dirty="0">
              <a:latin typeface="AdonisC"/>
            </a:endParaRPr>
          </a:p>
          <a:p>
            <a:r>
              <a:rPr lang="en-US" sz="2400" b="0" i="0" u="none" strike="noStrike" baseline="0" dirty="0">
                <a:latin typeface="AdonisC"/>
              </a:rPr>
              <a:t>Types of phraseological antonyms :</a:t>
            </a:r>
          </a:p>
          <a:p>
            <a:pPr marL="0" indent="0" algn="l">
              <a:buNone/>
            </a:pPr>
            <a:r>
              <a:rPr lang="en-US" sz="2400" b="0" i="0" u="none" strike="noStrike" baseline="0" dirty="0">
                <a:latin typeface="AdonisC"/>
              </a:rPr>
              <a:t>1) they may coincide partially in their lexical composition, e.g.</a:t>
            </a:r>
          </a:p>
          <a:p>
            <a:pPr marL="0" indent="0" algn="l">
              <a:buNone/>
            </a:pPr>
            <a:r>
              <a:rPr lang="en-US" sz="2400" b="0" i="1" u="none" strike="noStrike" baseline="0" dirty="0">
                <a:latin typeface="AdonisC,Italic"/>
              </a:rPr>
              <a:t>have a thick skin – have a thin skin; have (get, keep) one’s tail up – have (get) one’s tail down;</a:t>
            </a:r>
          </a:p>
          <a:p>
            <a:pPr marL="0" indent="0" algn="l">
              <a:buNone/>
            </a:pPr>
            <a:r>
              <a:rPr lang="en-US" sz="2400" b="0" i="0" u="none" strike="noStrike" baseline="0" dirty="0">
                <a:latin typeface="AdonisC"/>
              </a:rPr>
              <a:t>2) they may have completely different lexical composition: have all buttons on – have slow wits.</a:t>
            </a:r>
            <a:endParaRPr lang="uk-UA" sz="3600" dirty="0"/>
          </a:p>
        </p:txBody>
      </p:sp>
    </p:spTree>
    <p:extLst>
      <p:ext uri="{BB962C8B-B14F-4D97-AF65-F5344CB8AC3E}">
        <p14:creationId xmlns:p14="http://schemas.microsoft.com/office/powerpoint/2010/main" val="666949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3B58B26-29F5-46A5-839A-8D1B479B279E}"/>
              </a:ext>
            </a:extLst>
          </p:cNvPr>
          <p:cNvSpPr>
            <a:spLocks noGrp="1"/>
          </p:cNvSpPr>
          <p:nvPr>
            <p:ph type="title"/>
          </p:nvPr>
        </p:nvSpPr>
        <p:spPr/>
        <p:txBody>
          <a:bodyPr/>
          <a:lstStyle/>
          <a:p>
            <a:r>
              <a:rPr lang="en-US" dirty="0">
                <a:latin typeface="AdonisC"/>
              </a:rPr>
              <a:t>Phraseological homonyms </a:t>
            </a:r>
            <a:endParaRPr lang="uk-UA" dirty="0"/>
          </a:p>
        </p:txBody>
      </p:sp>
      <p:sp>
        <p:nvSpPr>
          <p:cNvPr id="3" name="Місце для вмісту 2">
            <a:extLst>
              <a:ext uri="{FF2B5EF4-FFF2-40B4-BE49-F238E27FC236}">
                <a16:creationId xmlns:a16="http://schemas.microsoft.com/office/drawing/2014/main" id="{9D105687-E243-466D-8999-A3AF30ECF32C}"/>
              </a:ext>
            </a:extLst>
          </p:cNvPr>
          <p:cNvSpPr>
            <a:spLocks noGrp="1"/>
          </p:cNvSpPr>
          <p:nvPr>
            <p:ph idx="1"/>
          </p:nvPr>
        </p:nvSpPr>
        <p:spPr/>
        <p:txBody>
          <a:bodyPr/>
          <a:lstStyle/>
          <a:p>
            <a:pPr algn="l"/>
            <a:r>
              <a:rPr lang="en-US" b="0" i="0" u="none" strike="noStrike" baseline="0" dirty="0">
                <a:latin typeface="AdonisC"/>
              </a:rPr>
              <a:t>should not be confused with numerous </a:t>
            </a:r>
            <a:r>
              <a:rPr lang="en-US" b="0" i="0" u="none" strike="noStrike" baseline="0" dirty="0" err="1">
                <a:latin typeface="AdonisC"/>
              </a:rPr>
              <a:t>homophrases</a:t>
            </a:r>
            <a:r>
              <a:rPr lang="en-US" b="0" i="0" u="none" strike="noStrike" baseline="0" dirty="0">
                <a:latin typeface="AdonisC"/>
              </a:rPr>
              <a:t>, i.e. phrases identical in form but differing in meaning that belong to different classes (free word-groups, phrasal terms), etc.</a:t>
            </a:r>
          </a:p>
          <a:p>
            <a:pPr marL="0" indent="0" algn="l">
              <a:buNone/>
            </a:pPr>
            <a:r>
              <a:rPr lang="en-US" b="0" i="1" u="none" strike="noStrike" baseline="0" dirty="0">
                <a:latin typeface="AdonisC,Italic"/>
              </a:rPr>
              <a:t>            -Trojan horse </a:t>
            </a:r>
            <a:r>
              <a:rPr lang="en-US" b="0" i="0" u="none" strike="noStrike" baseline="0" dirty="0">
                <a:latin typeface="AdonisC"/>
              </a:rPr>
              <a:t>(free word-group) – </a:t>
            </a:r>
            <a:r>
              <a:rPr lang="en-US" b="0" i="0" u="none" strike="noStrike" baseline="0" dirty="0" err="1">
                <a:latin typeface="AdonisC"/>
              </a:rPr>
              <a:t>троянський</a:t>
            </a:r>
            <a:r>
              <a:rPr lang="en-US" b="0" i="0" u="none" strike="noStrike" baseline="0" dirty="0">
                <a:latin typeface="AdonisC"/>
              </a:rPr>
              <a:t> </a:t>
            </a:r>
            <a:r>
              <a:rPr lang="en-US" b="0" i="0" u="none" strike="noStrike" baseline="0" dirty="0" err="1">
                <a:latin typeface="AdonisC"/>
              </a:rPr>
              <a:t>кінь</a:t>
            </a:r>
            <a:r>
              <a:rPr lang="en-US" b="0" i="0" u="none" strike="noStrike" baseline="0" dirty="0">
                <a:latin typeface="AdonisC"/>
              </a:rPr>
              <a:t>,</a:t>
            </a:r>
          </a:p>
          <a:p>
            <a:pPr marL="0" indent="0" algn="l">
              <a:buNone/>
            </a:pPr>
            <a:r>
              <a:rPr lang="en-US" b="0" i="1" u="none" strike="noStrike" baseline="0" dirty="0">
                <a:latin typeface="AdonisC,Italic"/>
              </a:rPr>
              <a:t>            -Trojan horse </a:t>
            </a:r>
            <a:r>
              <a:rPr lang="en-US" b="0" i="0" u="none" strike="noStrike" baseline="0" dirty="0">
                <a:latin typeface="AdonisC"/>
              </a:rPr>
              <a:t>(phraseological unit) – </a:t>
            </a:r>
            <a:r>
              <a:rPr lang="en-US" b="0" i="0" u="none" strike="noStrike" baseline="0" dirty="0" err="1">
                <a:latin typeface="AdonisC"/>
              </a:rPr>
              <a:t>комп’ютерний</a:t>
            </a:r>
            <a:r>
              <a:rPr lang="en-US" b="0" i="0" u="none" strike="noStrike" baseline="0" dirty="0">
                <a:latin typeface="AdonisC"/>
              </a:rPr>
              <a:t> </a:t>
            </a:r>
            <a:r>
              <a:rPr lang="en-US" b="0" i="0" u="none" strike="noStrike" baseline="0" dirty="0" err="1">
                <a:latin typeface="AdonisC"/>
              </a:rPr>
              <a:t>вірус</a:t>
            </a:r>
            <a:r>
              <a:rPr lang="en-US" b="0" i="0" u="none" strike="noStrike" baseline="0" dirty="0">
                <a:latin typeface="AdonisC"/>
              </a:rPr>
              <a:t>;</a:t>
            </a:r>
          </a:p>
          <a:p>
            <a:pPr marL="0" indent="0" algn="l">
              <a:buNone/>
            </a:pPr>
            <a:r>
              <a:rPr lang="en-US" b="0" i="1" u="none" strike="noStrike" baseline="0" dirty="0">
                <a:latin typeface="AdonisC,Italic"/>
              </a:rPr>
              <a:t>           -old salt – </a:t>
            </a:r>
            <a:r>
              <a:rPr lang="en-US" b="0" i="0" u="none" strike="noStrike" baseline="0" dirty="0">
                <a:latin typeface="AdonisC"/>
              </a:rPr>
              <a:t>(free word-group) – </a:t>
            </a:r>
            <a:r>
              <a:rPr lang="en-US" b="0" i="0" u="none" strike="noStrike" baseline="0" dirty="0" err="1">
                <a:latin typeface="AdonisC"/>
              </a:rPr>
              <a:t>стара</a:t>
            </a:r>
            <a:r>
              <a:rPr lang="en-US" b="0" i="0" u="none" strike="noStrike" baseline="0" dirty="0">
                <a:latin typeface="AdonisC"/>
              </a:rPr>
              <a:t> </a:t>
            </a:r>
            <a:r>
              <a:rPr lang="en-US" b="0" i="0" u="none" strike="noStrike" baseline="0" dirty="0" err="1">
                <a:latin typeface="AdonisC"/>
              </a:rPr>
              <a:t>сіль</a:t>
            </a:r>
            <a:r>
              <a:rPr lang="en-US" b="0" i="0" u="none" strike="noStrike" baseline="0" dirty="0">
                <a:latin typeface="AdonisC"/>
              </a:rPr>
              <a:t>,</a:t>
            </a:r>
          </a:p>
          <a:p>
            <a:pPr marL="0" indent="0" algn="l">
              <a:buNone/>
            </a:pPr>
            <a:r>
              <a:rPr lang="en-US" b="0" i="1" u="none" strike="noStrike" baseline="0" dirty="0">
                <a:latin typeface="AdonisC,Italic"/>
              </a:rPr>
              <a:t>           -old salt </a:t>
            </a:r>
            <a:r>
              <a:rPr lang="en-US" b="0" i="0" u="none" strike="noStrike" baseline="0" dirty="0">
                <a:latin typeface="AdonisC"/>
              </a:rPr>
              <a:t>(phraseological unit) – </a:t>
            </a:r>
            <a:r>
              <a:rPr lang="uk-UA" b="0" i="0" u="none" strike="noStrike" baseline="0" dirty="0">
                <a:latin typeface="AdonisC"/>
              </a:rPr>
              <a:t>морський вовк.</a:t>
            </a:r>
            <a:endParaRPr lang="uk-UA" dirty="0"/>
          </a:p>
        </p:txBody>
      </p:sp>
    </p:spTree>
    <p:extLst>
      <p:ext uri="{BB962C8B-B14F-4D97-AF65-F5344CB8AC3E}">
        <p14:creationId xmlns:p14="http://schemas.microsoft.com/office/powerpoint/2010/main" val="2597264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FEFF61-A902-45A2-A482-1A6694269174}"/>
              </a:ext>
            </a:extLst>
          </p:cNvPr>
          <p:cNvSpPr>
            <a:spLocks noGrp="1"/>
          </p:cNvSpPr>
          <p:nvPr>
            <p:ph type="title"/>
          </p:nvPr>
        </p:nvSpPr>
        <p:spPr>
          <a:xfrm>
            <a:off x="838200" y="365125"/>
            <a:ext cx="10515600" cy="859993"/>
          </a:xfrm>
        </p:spPr>
        <p:txBody>
          <a:bodyPr/>
          <a:lstStyle/>
          <a:p>
            <a:r>
              <a:rPr lang="en-US" dirty="0">
                <a:latin typeface="AdonisC"/>
              </a:rPr>
              <a:t>Phraseological synonyms</a:t>
            </a:r>
            <a:endParaRPr lang="uk-UA" dirty="0"/>
          </a:p>
        </p:txBody>
      </p:sp>
      <p:sp>
        <p:nvSpPr>
          <p:cNvPr id="3" name="Місце для вмісту 2">
            <a:extLst>
              <a:ext uri="{FF2B5EF4-FFF2-40B4-BE49-F238E27FC236}">
                <a16:creationId xmlns:a16="http://schemas.microsoft.com/office/drawing/2014/main" id="{CF42AD42-9549-4AB1-B967-D412E310A406}"/>
              </a:ext>
            </a:extLst>
          </p:cNvPr>
          <p:cNvSpPr>
            <a:spLocks noGrp="1"/>
          </p:cNvSpPr>
          <p:nvPr>
            <p:ph idx="1"/>
          </p:nvPr>
        </p:nvSpPr>
        <p:spPr>
          <a:xfrm>
            <a:off x="838200" y="1225118"/>
            <a:ext cx="10515600" cy="5267757"/>
          </a:xfrm>
        </p:spPr>
        <p:txBody>
          <a:bodyPr>
            <a:normAutofit lnSpcReduction="10000"/>
          </a:bodyPr>
          <a:lstStyle/>
          <a:p>
            <a:pPr marL="0" indent="0" algn="l">
              <a:buNone/>
            </a:pPr>
            <a:r>
              <a:rPr lang="en-US" sz="1800" b="0" i="1" u="none" strike="noStrike" baseline="0" dirty="0">
                <a:latin typeface="AdonisC,Italic"/>
              </a:rPr>
              <a:t>-</a:t>
            </a:r>
            <a:r>
              <a:rPr lang="en-US" sz="2000" b="0" i="1" u="none" strike="noStrike" baseline="0" dirty="0">
                <a:latin typeface="AdonisC,Italic"/>
              </a:rPr>
              <a:t>a pretty kettle of fish – a nice pair of shoes;</a:t>
            </a:r>
          </a:p>
          <a:p>
            <a:pPr marL="0" indent="0" algn="l">
              <a:buNone/>
            </a:pPr>
            <a:r>
              <a:rPr lang="en-US" sz="2000" b="0" i="1" u="none" strike="noStrike" baseline="0" dirty="0">
                <a:latin typeface="AdonisC,Italic"/>
              </a:rPr>
              <a:t>-there has been many a peck of salt eaten since that time – much water has flown under the bridges since that time;</a:t>
            </a:r>
          </a:p>
          <a:p>
            <a:pPr marL="0" indent="0" algn="l">
              <a:buNone/>
            </a:pPr>
            <a:r>
              <a:rPr lang="en-US" sz="2000" b="0" i="1" u="none" strike="noStrike" baseline="0" dirty="0">
                <a:latin typeface="AdonisC,Italic"/>
              </a:rPr>
              <a:t>-velvet paws hide sharp claws – honey tongue, a heart of gall </a:t>
            </a:r>
            <a:r>
              <a:rPr lang="en-US" sz="2000" b="0" i="0" u="none" strike="noStrike" baseline="0" dirty="0">
                <a:latin typeface="AdonisC"/>
              </a:rPr>
              <a:t>(</a:t>
            </a:r>
            <a:r>
              <a:rPr lang="en-US" sz="2000" b="0" i="0" u="none" strike="noStrike" baseline="0" dirty="0" err="1">
                <a:latin typeface="AdonisC"/>
              </a:rPr>
              <a:t>на</a:t>
            </a:r>
            <a:r>
              <a:rPr lang="en-US" sz="2000" b="0" i="0" u="none" strike="noStrike" baseline="0" dirty="0">
                <a:latin typeface="AdonisC"/>
              </a:rPr>
              <a:t> </a:t>
            </a:r>
            <a:r>
              <a:rPr lang="ru-RU" sz="2000" b="0" i="0" u="none" strike="noStrike" baseline="0" dirty="0" err="1">
                <a:latin typeface="AdonisC"/>
              </a:rPr>
              <a:t>язиці</a:t>
            </a:r>
            <a:r>
              <a:rPr lang="ru-RU" sz="2000" b="0" i="0" u="none" strike="noStrike" baseline="0" dirty="0">
                <a:latin typeface="AdonisC"/>
              </a:rPr>
              <a:t> мед, а на </a:t>
            </a:r>
            <a:r>
              <a:rPr lang="ru-RU" sz="2000" b="0" i="0" u="none" strike="noStrike" baseline="0" dirty="0" err="1">
                <a:latin typeface="AdonisC"/>
              </a:rPr>
              <a:t>серці</a:t>
            </a:r>
            <a:r>
              <a:rPr lang="ru-RU" sz="2000" b="0" i="0" u="none" strike="noStrike" baseline="0" dirty="0">
                <a:latin typeface="AdonisC"/>
              </a:rPr>
              <a:t> </a:t>
            </a:r>
            <a:r>
              <a:rPr lang="ru-RU" sz="2000" b="0" i="0" u="none" strike="noStrike" baseline="0" dirty="0" err="1">
                <a:latin typeface="AdonisC"/>
              </a:rPr>
              <a:t>отрута</a:t>
            </a:r>
            <a:r>
              <a:rPr lang="ru-RU" sz="2000" b="0" i="0" u="none" strike="noStrike" baseline="0" dirty="0">
                <a:latin typeface="AdonisC"/>
              </a:rPr>
              <a:t>).</a:t>
            </a:r>
            <a:endParaRPr lang="en-US" sz="2000" b="0" i="0" u="none" strike="noStrike" baseline="0" dirty="0">
              <a:latin typeface="AdonisC"/>
            </a:endParaRPr>
          </a:p>
          <a:p>
            <a:pPr marL="0" indent="0" algn="l">
              <a:buNone/>
            </a:pPr>
            <a:endParaRPr lang="en-US" sz="2000" dirty="0">
              <a:latin typeface="AdonisC"/>
            </a:endParaRPr>
          </a:p>
          <a:p>
            <a:pPr algn="l"/>
            <a:r>
              <a:rPr lang="en-US" sz="2000" b="0" i="0" u="none" strike="noStrike" baseline="0" dirty="0">
                <a:latin typeface="AdonisC"/>
              </a:rPr>
              <a:t>Phraseological synonyms may denote different </a:t>
            </a:r>
            <a:r>
              <a:rPr lang="en-US" sz="2000" b="0" i="0" u="sng" strike="noStrike" baseline="0" dirty="0">
                <a:latin typeface="AdonisC"/>
              </a:rPr>
              <a:t>shades of common meaning</a:t>
            </a:r>
            <a:r>
              <a:rPr lang="en-US" sz="2000" b="0" i="0" u="none" strike="noStrike" baseline="0" dirty="0">
                <a:latin typeface="AdonisC"/>
              </a:rPr>
              <a:t>, e.g. t</a:t>
            </a:r>
            <a:r>
              <a:rPr lang="en-US" sz="2000" b="0" i="1" u="none" strike="noStrike" baseline="0" dirty="0">
                <a:latin typeface="AdonisC,Italic"/>
              </a:rPr>
              <a:t>o come to a conclusion – to arrive at a conclusion – to draw a conclusion – to jump at a conclusion – to leap at a conclusion. </a:t>
            </a:r>
            <a:r>
              <a:rPr lang="en-US" sz="2000" i="1" dirty="0">
                <a:latin typeface="AdonisC,Italic"/>
              </a:rPr>
              <a:t> </a:t>
            </a:r>
            <a:r>
              <a:rPr lang="en-US" sz="2000" b="0" i="0" u="none" strike="noStrike" baseline="0" dirty="0">
                <a:latin typeface="AdonisC"/>
              </a:rPr>
              <a:t>All of these express one and </a:t>
            </a:r>
            <a:r>
              <a:rPr lang="en-US" sz="2000" b="0" i="0" u="sng" strike="noStrike" baseline="0" dirty="0">
                <a:latin typeface="AdonisC"/>
              </a:rPr>
              <a:t>the same general notion</a:t>
            </a:r>
            <a:r>
              <a:rPr lang="en-US" sz="2000" b="0" i="0" u="none" strike="noStrike" baseline="0" dirty="0">
                <a:latin typeface="AdonisC"/>
              </a:rPr>
              <a:t>, the last two giving </a:t>
            </a:r>
            <a:r>
              <a:rPr lang="en-US" sz="2000" b="0" i="0" u="sng" strike="noStrike" baseline="0" dirty="0">
                <a:latin typeface="AdonisC"/>
              </a:rPr>
              <a:t>additional indication </a:t>
            </a:r>
            <a:r>
              <a:rPr lang="en-US" sz="2000" b="0" i="0" u="none" strike="noStrike" baseline="0" dirty="0">
                <a:latin typeface="AdonisC"/>
              </a:rPr>
              <a:t>of a hasty conclusion.</a:t>
            </a:r>
          </a:p>
          <a:p>
            <a:pPr algn="l"/>
            <a:r>
              <a:rPr lang="en-US" sz="2000" b="0" i="0" u="none" strike="noStrike" baseline="0" dirty="0">
                <a:latin typeface="AdonisC"/>
              </a:rPr>
              <a:t>A </a:t>
            </a:r>
            <a:r>
              <a:rPr lang="en-US" sz="2000" b="0" i="0" u="sng" strike="noStrike" baseline="0" dirty="0">
                <a:latin typeface="AdonisC"/>
              </a:rPr>
              <a:t>stylistic differentiation </a:t>
            </a:r>
            <a:r>
              <a:rPr lang="en-US" sz="2000" b="0" i="0" u="none" strike="noStrike" baseline="0" dirty="0">
                <a:latin typeface="AdonisC"/>
              </a:rPr>
              <a:t>of phraseological synonyms. Some of them are stylistically </a:t>
            </a:r>
            <a:r>
              <a:rPr lang="en-US" sz="2000" b="0" i="0" u="sng" strike="noStrike" baseline="0" dirty="0">
                <a:latin typeface="AdonisC"/>
              </a:rPr>
              <a:t>neutral</a:t>
            </a:r>
            <a:r>
              <a:rPr lang="en-US" sz="2000" b="0" i="0" u="none" strike="noStrike" baseline="0" dirty="0">
                <a:latin typeface="AdonisC"/>
              </a:rPr>
              <a:t>, others have an </a:t>
            </a:r>
            <a:r>
              <a:rPr lang="en-US" sz="2000" b="0" i="0" u="sng" strike="noStrike" baseline="0" dirty="0">
                <a:latin typeface="AdonisC"/>
              </a:rPr>
              <a:t>emotional connotation </a:t>
            </a:r>
            <a:r>
              <a:rPr lang="en-US" sz="2000" b="0" i="0" u="none" strike="noStrike" baseline="0" dirty="0">
                <a:latin typeface="AdonisC"/>
              </a:rPr>
              <a:t>that makes them more expressive, e.g. </a:t>
            </a:r>
            <a:endParaRPr lang="uk-UA" sz="2000" b="0" i="0" u="none" strike="noStrike" baseline="0" dirty="0">
              <a:latin typeface="AdonisC"/>
            </a:endParaRPr>
          </a:p>
          <a:p>
            <a:pPr marL="0" indent="0" algn="l">
              <a:buNone/>
            </a:pPr>
            <a:r>
              <a:rPr lang="en-US" sz="2000" b="0" i="1" u="none" strike="noStrike" baseline="0" dirty="0">
                <a:latin typeface="AdonisC,Italic"/>
              </a:rPr>
              <a:t>           -to breathe one’s last – to go to glory – to quit the scene – to pass away (poetic or euphemistic) – to kick the bucket – to hop over the perch – to turn up one’s toes (slangy vulgarism)</a:t>
            </a:r>
          </a:p>
          <a:p>
            <a:pPr marL="0" indent="0" algn="l">
              <a:buNone/>
            </a:pPr>
            <a:r>
              <a:rPr lang="en-US" sz="2000" b="0" i="1" u="none" strike="noStrike" baseline="0" dirty="0">
                <a:latin typeface="AdonisC,Italic"/>
              </a:rPr>
              <a:t>           -to do one’s best – to do ones damnedest (slang).</a:t>
            </a:r>
            <a:endParaRPr lang="ru-RU" sz="2000" b="0" i="0" u="none" strike="noStrike" baseline="0" dirty="0">
              <a:latin typeface="AdonisC"/>
            </a:endParaRPr>
          </a:p>
        </p:txBody>
      </p:sp>
    </p:spTree>
    <p:extLst>
      <p:ext uri="{BB962C8B-B14F-4D97-AF65-F5344CB8AC3E}">
        <p14:creationId xmlns:p14="http://schemas.microsoft.com/office/powerpoint/2010/main" val="39961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334FB1-D267-465F-AFD0-C5B774CF7F94}"/>
              </a:ext>
            </a:extLst>
          </p:cNvPr>
          <p:cNvSpPr>
            <a:spLocks noGrp="1"/>
          </p:cNvSpPr>
          <p:nvPr>
            <p:ph type="title"/>
          </p:nvPr>
        </p:nvSpPr>
        <p:spPr/>
        <p:txBody>
          <a:bodyPr/>
          <a:lstStyle/>
          <a:p>
            <a:r>
              <a:rPr lang="en-US" dirty="0">
                <a:latin typeface="AdonisC"/>
              </a:rPr>
              <a:t>The word-stock layers</a:t>
            </a:r>
            <a:endParaRPr lang="uk-UA" dirty="0"/>
          </a:p>
        </p:txBody>
      </p:sp>
      <p:sp>
        <p:nvSpPr>
          <p:cNvPr id="3" name="Місце для вмісту 2">
            <a:extLst>
              <a:ext uri="{FF2B5EF4-FFF2-40B4-BE49-F238E27FC236}">
                <a16:creationId xmlns:a16="http://schemas.microsoft.com/office/drawing/2014/main" id="{63687FF9-C433-48AB-B288-F695837C9BC3}"/>
              </a:ext>
            </a:extLst>
          </p:cNvPr>
          <p:cNvSpPr>
            <a:spLocks noGrp="1"/>
          </p:cNvSpPr>
          <p:nvPr>
            <p:ph idx="1"/>
          </p:nvPr>
        </p:nvSpPr>
        <p:spPr/>
        <p:txBody>
          <a:bodyPr/>
          <a:lstStyle/>
          <a:p>
            <a:pPr algn="l"/>
            <a:r>
              <a:rPr lang="en-US" dirty="0">
                <a:latin typeface="AdonisC"/>
              </a:rPr>
              <a:t>n</a:t>
            </a:r>
            <a:r>
              <a:rPr lang="en-US" b="0" i="0" u="none" strike="noStrike" baseline="0" dirty="0">
                <a:latin typeface="AdonisC"/>
              </a:rPr>
              <a:t>eutral (words are marked by stability, devoid of any emotive coloring, used in language in their denotative meaning, fulfill the function of the synonymic dominant)</a:t>
            </a:r>
          </a:p>
          <a:p>
            <a:pPr algn="l"/>
            <a:r>
              <a:rPr lang="en-US" b="0" i="0" u="none" strike="noStrike" baseline="0" dirty="0">
                <a:latin typeface="AdonisC"/>
              </a:rPr>
              <a:t> literary (contain stylistically marked words, bookish character)</a:t>
            </a:r>
          </a:p>
          <a:p>
            <a:pPr algn="l"/>
            <a:r>
              <a:rPr lang="en-US" dirty="0">
                <a:latin typeface="AdonisC"/>
              </a:rPr>
              <a:t>c</a:t>
            </a:r>
            <a:r>
              <a:rPr lang="en-US" b="0" i="0" u="none" strike="noStrike" baseline="0" dirty="0">
                <a:latin typeface="AdonisC"/>
              </a:rPr>
              <a:t>olloquial (contain stylistically marked words, lively spoken character)</a:t>
            </a:r>
          </a:p>
          <a:p>
            <a:endParaRPr lang="uk-UA" dirty="0"/>
          </a:p>
        </p:txBody>
      </p:sp>
    </p:spTree>
    <p:extLst>
      <p:ext uri="{BB962C8B-B14F-4D97-AF65-F5344CB8AC3E}">
        <p14:creationId xmlns:p14="http://schemas.microsoft.com/office/powerpoint/2010/main" val="1165354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B21D368-0B62-44BF-B71B-29ABF0F140AF}"/>
              </a:ext>
            </a:extLst>
          </p:cNvPr>
          <p:cNvSpPr>
            <a:spLocks noGrp="1"/>
          </p:cNvSpPr>
          <p:nvPr>
            <p:ph type="title"/>
          </p:nvPr>
        </p:nvSpPr>
        <p:spPr/>
        <p:txBody>
          <a:bodyPr/>
          <a:lstStyle/>
          <a:p>
            <a:r>
              <a:rPr lang="en-US" dirty="0">
                <a:latin typeface="AdonisC"/>
              </a:rPr>
              <a:t>The subgroups of the literary vocabulary </a:t>
            </a:r>
            <a:endParaRPr lang="uk-UA" dirty="0"/>
          </a:p>
        </p:txBody>
      </p:sp>
      <p:sp>
        <p:nvSpPr>
          <p:cNvPr id="3" name="Місце для вмісту 2">
            <a:extLst>
              <a:ext uri="{FF2B5EF4-FFF2-40B4-BE49-F238E27FC236}">
                <a16:creationId xmlns:a16="http://schemas.microsoft.com/office/drawing/2014/main" id="{5298EFDE-5F77-4073-BCF2-36E1D4580293}"/>
              </a:ext>
            </a:extLst>
          </p:cNvPr>
          <p:cNvSpPr>
            <a:spLocks noGrp="1"/>
          </p:cNvSpPr>
          <p:nvPr>
            <p:ph idx="1"/>
          </p:nvPr>
        </p:nvSpPr>
        <p:spPr/>
        <p:txBody>
          <a:bodyPr/>
          <a:lstStyle/>
          <a:p>
            <a:pPr algn="l"/>
            <a:r>
              <a:rPr lang="en-US" dirty="0">
                <a:latin typeface="AdonisC"/>
              </a:rPr>
              <a:t>l</a:t>
            </a:r>
            <a:r>
              <a:rPr lang="en-US" b="0" i="0" u="none" strike="noStrike" baseline="0" dirty="0">
                <a:latin typeface="AdonisC"/>
              </a:rPr>
              <a:t>earned words </a:t>
            </a:r>
          </a:p>
          <a:p>
            <a:pPr algn="l"/>
            <a:r>
              <a:rPr lang="en-US" b="0" i="0" u="none" strike="noStrike" baseline="0" dirty="0">
                <a:latin typeface="AdonisC"/>
              </a:rPr>
              <a:t>terms</a:t>
            </a:r>
          </a:p>
          <a:p>
            <a:pPr algn="l"/>
            <a:r>
              <a:rPr lang="en-US" b="0" i="0" u="none" strike="noStrike" baseline="0" dirty="0">
                <a:latin typeface="AdonisC"/>
              </a:rPr>
              <a:t>barbarisms</a:t>
            </a:r>
          </a:p>
          <a:p>
            <a:pPr algn="l"/>
            <a:r>
              <a:rPr lang="en-US" b="0" i="0" u="none" strike="noStrike" baseline="0" dirty="0">
                <a:latin typeface="AdonisC"/>
              </a:rPr>
              <a:t>archaic words</a:t>
            </a:r>
          </a:p>
          <a:p>
            <a:pPr algn="l"/>
            <a:r>
              <a:rPr lang="en-US" b="0" i="0" u="none" strike="noStrike" baseline="0" dirty="0">
                <a:latin typeface="AdonisC"/>
              </a:rPr>
              <a:t>neologisms</a:t>
            </a:r>
            <a:endParaRPr lang="uk-UA" dirty="0"/>
          </a:p>
        </p:txBody>
      </p:sp>
    </p:spTree>
    <p:extLst>
      <p:ext uri="{BB962C8B-B14F-4D97-AF65-F5344CB8AC3E}">
        <p14:creationId xmlns:p14="http://schemas.microsoft.com/office/powerpoint/2010/main" val="6972556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A438E1-50F6-4AAE-BE25-4803B8BD9F2A}"/>
              </a:ext>
            </a:extLst>
          </p:cNvPr>
          <p:cNvSpPr>
            <a:spLocks noGrp="1"/>
          </p:cNvSpPr>
          <p:nvPr>
            <p:ph type="title"/>
          </p:nvPr>
        </p:nvSpPr>
        <p:spPr/>
        <p:txBody>
          <a:bodyPr/>
          <a:lstStyle/>
          <a:p>
            <a:r>
              <a:rPr lang="en-US" dirty="0">
                <a:latin typeface="AdonisC"/>
              </a:rPr>
              <a:t>Learned words include </a:t>
            </a:r>
            <a:endParaRPr lang="uk-UA" dirty="0"/>
          </a:p>
        </p:txBody>
      </p:sp>
      <p:sp>
        <p:nvSpPr>
          <p:cNvPr id="3" name="Місце для вмісту 2">
            <a:extLst>
              <a:ext uri="{FF2B5EF4-FFF2-40B4-BE49-F238E27FC236}">
                <a16:creationId xmlns:a16="http://schemas.microsoft.com/office/drawing/2014/main" id="{081B9251-6133-4323-8E57-ECCC080D5085}"/>
              </a:ext>
            </a:extLst>
          </p:cNvPr>
          <p:cNvSpPr>
            <a:spLocks noGrp="1"/>
          </p:cNvSpPr>
          <p:nvPr>
            <p:ph idx="1"/>
          </p:nvPr>
        </p:nvSpPr>
        <p:spPr/>
        <p:txBody>
          <a:bodyPr>
            <a:normAutofit lnSpcReduction="10000"/>
          </a:bodyPr>
          <a:lstStyle/>
          <a:p>
            <a:pPr algn="l"/>
            <a:r>
              <a:rPr lang="en-US" sz="2400" b="0" i="0" u="none" strike="noStrike" baseline="0" dirty="0">
                <a:latin typeface="AdonisC"/>
              </a:rPr>
              <a:t>a) </a:t>
            </a:r>
            <a:r>
              <a:rPr lang="en-US" sz="2400" b="0" i="0" u="sng" strike="noStrike" baseline="0" dirty="0">
                <a:latin typeface="AdonisC"/>
              </a:rPr>
              <a:t>literary</a:t>
            </a:r>
            <a:r>
              <a:rPr lang="en-US" sz="2400" b="0" i="0" u="none" strike="noStrike" baseline="0" dirty="0">
                <a:latin typeface="AdonisC"/>
              </a:rPr>
              <a:t> or refined words which are mostly of foreign origin : </a:t>
            </a:r>
            <a:r>
              <a:rPr lang="en-US" sz="2400" b="0" i="1" u="none" strike="noStrike" baseline="0" dirty="0">
                <a:latin typeface="AdonisC,Italic"/>
              </a:rPr>
              <a:t>commence, exploration, pertain.</a:t>
            </a:r>
          </a:p>
          <a:p>
            <a:pPr algn="l"/>
            <a:r>
              <a:rPr lang="en-US" sz="2400" b="0" i="0" u="none" strike="noStrike" baseline="0" dirty="0">
                <a:latin typeface="AdonisC"/>
              </a:rPr>
              <a:t>b) </a:t>
            </a:r>
            <a:r>
              <a:rPr lang="en-US" sz="2400" b="0" i="0" u="sng" strike="noStrike" baseline="0" dirty="0">
                <a:latin typeface="AdonisC"/>
              </a:rPr>
              <a:t>poetic</a:t>
            </a:r>
            <a:r>
              <a:rPr lang="en-US" sz="2400" b="0" i="0" u="none" strike="noStrike" baseline="0" dirty="0">
                <a:latin typeface="AdonisC"/>
              </a:rPr>
              <a:t> words (poetic diction), which have a high-flown, archaic coloring, are normally used only in poetry, e.g. </a:t>
            </a:r>
            <a:r>
              <a:rPr lang="en-US" sz="2400" b="0" i="1" u="none" strike="noStrike" baseline="0" dirty="0">
                <a:latin typeface="AdonisC,Italic"/>
              </a:rPr>
              <a:t>oft, alas, betwixt, behold, constancy, Alas!, realm, wroth, eve (for “evening”), welkin (</a:t>
            </a:r>
            <a:r>
              <a:rPr lang="en-US" sz="2400" b="0" i="1" u="none" strike="noStrike" baseline="0" dirty="0" err="1">
                <a:latin typeface="AdonisC,Italic"/>
              </a:rPr>
              <a:t>небосхил</a:t>
            </a:r>
            <a:r>
              <a:rPr lang="en-US" sz="2400" b="0" i="1" u="none" strike="noStrike" baseline="0" dirty="0">
                <a:latin typeface="AdonisC,Italic"/>
              </a:rPr>
              <a:t>). </a:t>
            </a:r>
            <a:r>
              <a:rPr lang="en-US" sz="2400" b="0" i="0" u="none" strike="noStrike" baseline="0" dirty="0">
                <a:latin typeface="AdonisC"/>
              </a:rPr>
              <a:t>Most of them have stylistically neutral synonyms, e.g. </a:t>
            </a:r>
            <a:r>
              <a:rPr lang="en-US" sz="2400" b="0" i="1" u="none" strike="noStrike" baseline="0" dirty="0">
                <a:latin typeface="AdonisC,Italic"/>
              </a:rPr>
              <a:t>save (except), hapless (unlucky), lone (lonely), frail (fragile). </a:t>
            </a:r>
            <a:r>
              <a:rPr lang="en-US" sz="2400" b="0" i="0" u="none" strike="noStrike" baseline="0" dirty="0">
                <a:latin typeface="AdonisC"/>
              </a:rPr>
              <a:t>They are sometimes created by poets and used as words only in that particular piece of poetry.</a:t>
            </a:r>
          </a:p>
          <a:p>
            <a:pPr algn="l"/>
            <a:r>
              <a:rPr lang="en-US" sz="2400" b="0" i="0" u="none" strike="noStrike" baseline="0" dirty="0">
                <a:latin typeface="AdonisC"/>
              </a:rPr>
              <a:t>c) words that are used in </a:t>
            </a:r>
            <a:r>
              <a:rPr lang="en-US" sz="2400" b="0" i="0" u="sng" strike="noStrike" baseline="0" dirty="0">
                <a:latin typeface="AdonisC"/>
              </a:rPr>
              <a:t>scientific prose</a:t>
            </a:r>
            <a:r>
              <a:rPr lang="en-US" sz="2400" b="0" i="0" u="none" strike="noStrike" baseline="0" dirty="0">
                <a:latin typeface="AdonisC"/>
              </a:rPr>
              <a:t>, which may be identified by their dry, matter-of-fact flavor, e.g. </a:t>
            </a:r>
            <a:r>
              <a:rPr lang="en-US" sz="2400" b="0" i="1" u="none" strike="noStrike" baseline="0" dirty="0">
                <a:latin typeface="AdonisC,Italic"/>
              </a:rPr>
              <a:t>homogeneous, compile, experimental.</a:t>
            </a:r>
          </a:p>
          <a:p>
            <a:pPr algn="l"/>
            <a:r>
              <a:rPr lang="en-US" sz="2400" b="0" i="0" u="none" strike="noStrike" baseline="0" dirty="0">
                <a:latin typeface="AdonisC"/>
              </a:rPr>
              <a:t>d) </a:t>
            </a:r>
            <a:r>
              <a:rPr lang="en-US" sz="2400" b="0" i="0" u="sng" strike="noStrike" baseline="0" dirty="0">
                <a:latin typeface="AdonisC"/>
              </a:rPr>
              <a:t>officialese</a:t>
            </a:r>
            <a:r>
              <a:rPr lang="en-US" sz="2400" b="0" i="0" u="none" strike="noStrike" baseline="0" dirty="0">
                <a:latin typeface="AdonisC"/>
              </a:rPr>
              <a:t> are the words of bureaucratic language (</a:t>
            </a:r>
            <a:r>
              <a:rPr lang="en-US" sz="2400" b="0" i="0" u="none" strike="noStrike" baseline="0" dirty="0" err="1">
                <a:latin typeface="AdonisC"/>
              </a:rPr>
              <a:t>штамп</a:t>
            </a:r>
            <a:r>
              <a:rPr lang="en-US" sz="2400" b="0" i="0" u="none" strike="noStrike" baseline="0" dirty="0">
                <a:latin typeface="AdonisC"/>
              </a:rPr>
              <a:t>, </a:t>
            </a:r>
            <a:r>
              <a:rPr lang="ru-RU" sz="2400" b="0" i="0" u="none" strike="noStrike" baseline="0" dirty="0" err="1">
                <a:latin typeface="AdonisC"/>
              </a:rPr>
              <a:t>кліше</a:t>
            </a:r>
            <a:r>
              <a:rPr lang="ru-RU" sz="2400" b="0" i="0" u="none" strike="noStrike" baseline="0" dirty="0">
                <a:latin typeface="AdonisC"/>
              </a:rPr>
              <a:t> (документ</a:t>
            </a:r>
            <a:r>
              <a:rPr lang="uk-UA" sz="2400" dirty="0">
                <a:latin typeface="AdonisC"/>
              </a:rPr>
              <a:t>и</a:t>
            </a:r>
            <a:r>
              <a:rPr lang="ru-RU" sz="2400" b="0" i="0" u="none" strike="noStrike" baseline="0" dirty="0">
                <a:latin typeface="AdonisC"/>
              </a:rPr>
              <a:t> </a:t>
            </a:r>
            <a:r>
              <a:rPr lang="ru-RU" sz="2400" b="0" i="0" u="none" strike="noStrike" baseline="0" dirty="0" err="1">
                <a:latin typeface="AdonisC"/>
              </a:rPr>
              <a:t>офіційно</a:t>
            </a:r>
            <a:r>
              <a:rPr lang="ru-RU" sz="2400" b="0" i="0" u="none" strike="noStrike" baseline="0" dirty="0">
                <a:latin typeface="AdonisC"/>
              </a:rPr>
              <a:t>-</a:t>
            </a:r>
            <a:r>
              <a:rPr lang="en-US" sz="2400" b="0" i="0" u="none" strike="noStrike" baseline="0" dirty="0">
                <a:latin typeface="AdonisC"/>
              </a:rPr>
              <a:t> </a:t>
            </a:r>
            <a:r>
              <a:rPr lang="en-US" sz="2400" b="0" i="0" u="none" strike="noStrike" baseline="0" dirty="0" err="1">
                <a:latin typeface="AdonisC"/>
              </a:rPr>
              <a:t>ділового</a:t>
            </a:r>
            <a:r>
              <a:rPr lang="en-US" sz="2400" b="0" i="0" u="none" strike="noStrike" baseline="0" dirty="0">
                <a:latin typeface="AdonisC"/>
              </a:rPr>
              <a:t> </a:t>
            </a:r>
            <a:r>
              <a:rPr lang="en-US" sz="2400" b="0" i="0" u="none" strike="noStrike" baseline="0" dirty="0" err="1">
                <a:latin typeface="AdonisC"/>
              </a:rPr>
              <a:t>стилю</a:t>
            </a:r>
            <a:r>
              <a:rPr lang="en-US" sz="2400" b="0" i="0" u="none" strike="noStrike" baseline="0" dirty="0">
                <a:latin typeface="AdonisC"/>
              </a:rPr>
              <a:t>)): </a:t>
            </a:r>
            <a:r>
              <a:rPr lang="en-US" sz="2400" b="0" i="1" u="none" strike="noStrike" baseline="0" dirty="0">
                <a:latin typeface="AdonisC,Italic"/>
              </a:rPr>
              <a:t>assist </a:t>
            </a:r>
            <a:r>
              <a:rPr lang="en-US" sz="2400" b="0" i="0" u="none" strike="noStrike" baseline="0" dirty="0">
                <a:latin typeface="AdonisC"/>
              </a:rPr>
              <a:t>(for “help”), </a:t>
            </a:r>
            <a:r>
              <a:rPr lang="en-US" sz="2400" b="0" i="1" u="none" strike="noStrike" baseline="0" dirty="0">
                <a:latin typeface="AdonisC,Italic"/>
              </a:rPr>
              <a:t>proceed </a:t>
            </a:r>
            <a:r>
              <a:rPr lang="en-US" sz="2400" b="0" i="0" u="none" strike="noStrike" baseline="0" dirty="0">
                <a:latin typeface="AdonisC"/>
              </a:rPr>
              <a:t>(for “go on”), </a:t>
            </a:r>
            <a:r>
              <a:rPr lang="en-US" sz="2400" b="0" i="1" u="none" strike="noStrike" baseline="0" dirty="0">
                <a:latin typeface="AdonisC,Italic"/>
              </a:rPr>
              <a:t>inquire </a:t>
            </a:r>
            <a:r>
              <a:rPr lang="en-US" sz="2400" b="0" i="0" u="none" strike="noStrike" baseline="0" dirty="0">
                <a:latin typeface="AdonisC"/>
              </a:rPr>
              <a:t>(for “ask”), </a:t>
            </a:r>
            <a:r>
              <a:rPr lang="en-US" sz="2400" b="0" i="1" u="none" strike="noStrike" baseline="0" dirty="0">
                <a:latin typeface="AdonisC,Italic"/>
              </a:rPr>
              <a:t>approximately </a:t>
            </a:r>
            <a:r>
              <a:rPr lang="en-US" sz="2400" b="0" i="0" u="none" strike="noStrike" baseline="0" dirty="0">
                <a:latin typeface="AdonisC"/>
              </a:rPr>
              <a:t>(for “about”).</a:t>
            </a:r>
            <a:endParaRPr lang="uk-UA" sz="3600" dirty="0"/>
          </a:p>
        </p:txBody>
      </p:sp>
    </p:spTree>
    <p:extLst>
      <p:ext uri="{BB962C8B-B14F-4D97-AF65-F5344CB8AC3E}">
        <p14:creationId xmlns:p14="http://schemas.microsoft.com/office/powerpoint/2010/main" val="41427172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E5B6F4-2FB3-4FD3-AA6E-CDE5BC04DF54}"/>
              </a:ext>
            </a:extLst>
          </p:cNvPr>
          <p:cNvSpPr>
            <a:spLocks noGrp="1"/>
          </p:cNvSpPr>
          <p:nvPr>
            <p:ph type="title"/>
          </p:nvPr>
        </p:nvSpPr>
        <p:spPr>
          <a:xfrm>
            <a:off x="838200" y="365126"/>
            <a:ext cx="10515600" cy="851116"/>
          </a:xfrm>
        </p:spPr>
        <p:txBody>
          <a:bodyPr/>
          <a:lstStyle/>
          <a:p>
            <a:r>
              <a:rPr lang="en-US" dirty="0">
                <a:latin typeface="AdonisC"/>
              </a:rPr>
              <a:t>Terms or technical vocabulary </a:t>
            </a:r>
            <a:endParaRPr lang="uk-UA" dirty="0"/>
          </a:p>
        </p:txBody>
      </p:sp>
      <p:sp>
        <p:nvSpPr>
          <p:cNvPr id="3" name="Місце для вмісту 2">
            <a:extLst>
              <a:ext uri="{FF2B5EF4-FFF2-40B4-BE49-F238E27FC236}">
                <a16:creationId xmlns:a16="http://schemas.microsoft.com/office/drawing/2014/main" id="{7BF9EB26-18F9-43D4-8295-4007D9407D41}"/>
              </a:ext>
            </a:extLst>
          </p:cNvPr>
          <p:cNvSpPr>
            <a:spLocks noGrp="1"/>
          </p:cNvSpPr>
          <p:nvPr>
            <p:ph idx="1"/>
          </p:nvPr>
        </p:nvSpPr>
        <p:spPr>
          <a:xfrm>
            <a:off x="838200" y="1429305"/>
            <a:ext cx="10515600" cy="4747658"/>
          </a:xfrm>
        </p:spPr>
        <p:txBody>
          <a:bodyPr>
            <a:normAutofit fontScale="92500" lnSpcReduction="20000"/>
          </a:bodyPr>
          <a:lstStyle/>
          <a:p>
            <a:pPr algn="l"/>
            <a:r>
              <a:rPr lang="en-US" sz="2400" b="0" i="0" u="none" strike="noStrike" baseline="0" dirty="0">
                <a:latin typeface="AdonisC"/>
              </a:rPr>
              <a:t>express certain concepts of science, engineering, politics, diplomacy, linguistics, etc.</a:t>
            </a:r>
          </a:p>
          <a:p>
            <a:pPr algn="l"/>
            <a:r>
              <a:rPr lang="en-US" sz="2400" b="0" i="0" u="none" strike="noStrike" baseline="0" dirty="0">
                <a:latin typeface="AdonisC"/>
              </a:rPr>
              <a:t>They distinguish between:</a:t>
            </a:r>
          </a:p>
          <a:p>
            <a:pPr algn="l"/>
            <a:r>
              <a:rPr lang="en-US" sz="2400" b="0" i="0" u="none" strike="noStrike" baseline="0" dirty="0">
                <a:latin typeface="AdonisC"/>
              </a:rPr>
              <a:t>1) terms which exist as terms only and function within the limits of certain terminology only </a:t>
            </a:r>
            <a:r>
              <a:rPr lang="en-US" sz="2400" b="0" i="1" u="none" strike="noStrike" baseline="0" dirty="0">
                <a:latin typeface="AdonisC,Italic"/>
              </a:rPr>
              <a:t>(</a:t>
            </a:r>
            <a:r>
              <a:rPr lang="en-US" sz="2400" b="0" i="1" u="none" strike="noStrike" baseline="0" dirty="0" err="1">
                <a:latin typeface="AdonisC,Italic"/>
              </a:rPr>
              <a:t>videosystem</a:t>
            </a:r>
            <a:r>
              <a:rPr lang="en-US" sz="2400" b="0" i="1" u="none" strike="noStrike" baseline="0" dirty="0">
                <a:latin typeface="AdonisC,Italic"/>
              </a:rPr>
              <a:t>, satellite, orbit);</a:t>
            </a:r>
          </a:p>
          <a:p>
            <a:pPr algn="l"/>
            <a:r>
              <a:rPr lang="en-US" sz="2400" b="0" i="0" u="none" strike="noStrike" baseline="0" dirty="0">
                <a:latin typeface="AdonisC"/>
              </a:rPr>
              <a:t>2) terms which may be used in several systems of terms with different specialized meanings </a:t>
            </a:r>
            <a:r>
              <a:rPr lang="en-US" sz="2400" b="0" i="1" u="none" strike="noStrike" baseline="0" dirty="0">
                <a:latin typeface="AdonisC,Italic"/>
              </a:rPr>
              <a:t>(experiment, analysis, framework);</a:t>
            </a:r>
          </a:p>
          <a:p>
            <a:pPr algn="l"/>
            <a:r>
              <a:rPr lang="en-US" sz="2400" b="0" i="0" u="none" strike="noStrike" baseline="0" dirty="0">
                <a:latin typeface="AdonisC"/>
              </a:rPr>
              <a:t>3) those which may function as terms and ordinary words , e. g. </a:t>
            </a:r>
            <a:r>
              <a:rPr lang="en-US" sz="2400" b="0" i="1" u="none" strike="noStrike" baseline="0" dirty="0">
                <a:latin typeface="AdonisC,Italic"/>
              </a:rPr>
              <a:t>nut </a:t>
            </a:r>
            <a:r>
              <a:rPr lang="en-US" sz="2400" b="0" i="0" u="none" strike="noStrike" baseline="0" dirty="0">
                <a:latin typeface="AdonisC"/>
              </a:rPr>
              <a:t>– fruit of a nut-tree; small block usually of metal pierced with a hole-screw for securing a bolt) and have homonyms in different systems of terms, e.g. </a:t>
            </a:r>
            <a:r>
              <a:rPr lang="en-US" sz="2400" b="0" i="1" u="none" strike="noStrike" baseline="0" dirty="0">
                <a:latin typeface="AdonisC,Italic"/>
              </a:rPr>
              <a:t>to dress </a:t>
            </a:r>
            <a:r>
              <a:rPr lang="en-US" sz="2400" b="0" i="0" u="none" strike="noStrike" baseline="0" dirty="0">
                <a:latin typeface="AdonisC"/>
              </a:rPr>
              <a:t>– to bandage; to prepare earth for sowing).</a:t>
            </a:r>
          </a:p>
          <a:p>
            <a:r>
              <a:rPr lang="en-US" sz="2400" b="0" i="0" u="none" strike="noStrike" baseline="0" dirty="0">
                <a:latin typeface="AdonisC"/>
              </a:rPr>
              <a:t>Coined and borrowed terms, e.g. English terms of sports </a:t>
            </a:r>
            <a:r>
              <a:rPr lang="en-US" sz="2400" b="0" i="1" u="none" strike="noStrike" baseline="0" dirty="0">
                <a:latin typeface="AdonisC,Italic"/>
              </a:rPr>
              <a:t>start, finish, forward, goal</a:t>
            </a:r>
            <a:r>
              <a:rPr lang="en-US" sz="2400" b="0" i="1" u="none" strike="noStrike" baseline="0" dirty="0">
                <a:latin typeface="AdonisC"/>
              </a:rPr>
              <a:t>; </a:t>
            </a:r>
            <a:r>
              <a:rPr lang="en-US" sz="2400" b="0" i="0" u="none" strike="noStrike" baseline="0" dirty="0">
                <a:latin typeface="AdonisC"/>
              </a:rPr>
              <a:t>Italian artistic and musical terms,  French political terms.</a:t>
            </a:r>
          </a:p>
          <a:p>
            <a:r>
              <a:rPr lang="en-US" sz="2400" b="0" i="0" u="none" strike="noStrike" baseline="0" dirty="0">
                <a:latin typeface="AdonisC"/>
              </a:rPr>
              <a:t>Word-terms and word combination terms, e.g. </a:t>
            </a:r>
            <a:r>
              <a:rPr lang="en-US" sz="2400" b="0" i="1" u="none" strike="noStrike" baseline="0" dirty="0">
                <a:latin typeface="AdonisC,Italic"/>
              </a:rPr>
              <a:t>heat, vapor, compressor, oil separator, fiber filter</a:t>
            </a:r>
            <a:endParaRPr lang="en-US" sz="2400" b="0" i="0" u="none" strike="noStrike" baseline="0" dirty="0">
              <a:latin typeface="AdonisC"/>
            </a:endParaRPr>
          </a:p>
        </p:txBody>
      </p:sp>
    </p:spTree>
    <p:extLst>
      <p:ext uri="{BB962C8B-B14F-4D97-AF65-F5344CB8AC3E}">
        <p14:creationId xmlns:p14="http://schemas.microsoft.com/office/powerpoint/2010/main" val="632493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93C03F-4C02-4EC8-9171-80C2023D62A0}"/>
              </a:ext>
            </a:extLst>
          </p:cNvPr>
          <p:cNvSpPr>
            <a:spLocks noGrp="1"/>
          </p:cNvSpPr>
          <p:nvPr>
            <p:ph type="title"/>
          </p:nvPr>
        </p:nvSpPr>
        <p:spPr/>
        <p:txBody>
          <a:bodyPr/>
          <a:lstStyle/>
          <a:p>
            <a:r>
              <a:rPr lang="en-US" dirty="0"/>
              <a:t>Barbarisms, archaic words </a:t>
            </a:r>
            <a:endParaRPr lang="uk-UA" dirty="0"/>
          </a:p>
        </p:txBody>
      </p:sp>
      <p:sp>
        <p:nvSpPr>
          <p:cNvPr id="3" name="Місце для вмісту 2">
            <a:extLst>
              <a:ext uri="{FF2B5EF4-FFF2-40B4-BE49-F238E27FC236}">
                <a16:creationId xmlns:a16="http://schemas.microsoft.com/office/drawing/2014/main" id="{776336E3-286F-4F61-B3D4-7E20FC973FE2}"/>
              </a:ext>
            </a:extLst>
          </p:cNvPr>
          <p:cNvSpPr>
            <a:spLocks noGrp="1"/>
          </p:cNvSpPr>
          <p:nvPr>
            <p:ph idx="1"/>
          </p:nvPr>
        </p:nvSpPr>
        <p:spPr>
          <a:xfrm>
            <a:off x="838200" y="1597981"/>
            <a:ext cx="10515600" cy="4578982"/>
          </a:xfrm>
        </p:spPr>
        <p:txBody>
          <a:bodyPr>
            <a:normAutofit lnSpcReduction="10000"/>
          </a:bodyPr>
          <a:lstStyle/>
          <a:p>
            <a:r>
              <a:rPr lang="en-US" sz="2400" b="0" i="0" u="sng" strike="noStrike" baseline="0" dirty="0">
                <a:latin typeface="AdonisC"/>
              </a:rPr>
              <a:t>Barbarisms</a:t>
            </a:r>
            <a:r>
              <a:rPr lang="en-US" sz="2400" b="0" i="0" u="none" strike="noStrike" baseline="0" dirty="0">
                <a:latin typeface="AdonisC"/>
              </a:rPr>
              <a:t> (unassimilated borrowed words and phrases) are words or expressions borrowed without (or almost without) any change in form and not accepted by native speakers. Etymologically they are often Latin, Greek and French: </a:t>
            </a:r>
            <a:r>
              <a:rPr lang="en-US" sz="2400" b="0" i="1" u="none" strike="noStrike" baseline="0" dirty="0">
                <a:latin typeface="AdonisC,Italic"/>
              </a:rPr>
              <a:t>tete-a-tete, de facto, </a:t>
            </a:r>
            <a:r>
              <a:rPr lang="en-US" sz="2400" b="0" i="1" u="none" strike="noStrike" baseline="0" dirty="0" err="1">
                <a:latin typeface="AdonisC,Italic"/>
              </a:rPr>
              <a:t>dej</a:t>
            </a:r>
            <a:r>
              <a:rPr lang="uk-UA" sz="2400" b="0" i="1" u="none" strike="noStrike" baseline="0" dirty="0">
                <a:latin typeface="AdonisC,Italic"/>
              </a:rPr>
              <a:t>а </a:t>
            </a:r>
            <a:r>
              <a:rPr lang="en-US" sz="2400" b="0" i="1" u="none" strike="noStrike" baseline="0" dirty="0">
                <a:latin typeface="AdonisC,Italic"/>
              </a:rPr>
              <a:t>vu, </a:t>
            </a:r>
            <a:r>
              <a:rPr lang="en-US" sz="2400" b="0" i="0" u="none" strike="noStrike" baseline="0" dirty="0">
                <a:latin typeface="AdonisC"/>
              </a:rPr>
              <a:t>etc.</a:t>
            </a:r>
          </a:p>
          <a:p>
            <a:pPr algn="l"/>
            <a:r>
              <a:rPr lang="en-US" sz="2400" b="0" i="0" u="sng" strike="noStrike" baseline="0" dirty="0">
                <a:latin typeface="AdonisC"/>
              </a:rPr>
              <a:t>Archaic and obsolete </a:t>
            </a:r>
            <a:r>
              <a:rPr lang="en-US" sz="2400" b="0" i="0" u="none" strike="noStrike" baseline="0" dirty="0">
                <a:latin typeface="AdonisC"/>
              </a:rPr>
              <a:t>words are partially or fully out of circulation and can be found in books only: </a:t>
            </a:r>
            <a:r>
              <a:rPr lang="en-US" sz="2400" b="0" i="1" u="none" strike="noStrike" baseline="0" dirty="0">
                <a:latin typeface="AdonisC,Italic"/>
              </a:rPr>
              <a:t>damsel </a:t>
            </a:r>
            <a:r>
              <a:rPr lang="en-US" sz="2400" b="0" i="0" u="none" strike="noStrike" baseline="0" dirty="0">
                <a:latin typeface="AdonisC"/>
              </a:rPr>
              <a:t>(for “girl”), </a:t>
            </a:r>
            <a:r>
              <a:rPr lang="en-US" sz="2400" b="0" i="1" u="none" strike="noStrike" baseline="0" dirty="0">
                <a:latin typeface="AdonisC,Italic"/>
              </a:rPr>
              <a:t>foe </a:t>
            </a:r>
            <a:r>
              <a:rPr lang="en-US" sz="2400" b="0" i="0" u="none" strike="noStrike" baseline="0" dirty="0">
                <a:latin typeface="AdonisC"/>
              </a:rPr>
              <a:t>(</a:t>
            </a:r>
            <a:r>
              <a:rPr lang="en-US" sz="2400" b="0" i="0" u="none" strike="noStrike" baseline="0" dirty="0" err="1">
                <a:latin typeface="AdonisC"/>
              </a:rPr>
              <a:t>ворог</a:t>
            </a:r>
            <a:r>
              <a:rPr lang="en-US" sz="2400" b="0" i="0" u="none" strike="noStrike" baseline="0" dirty="0">
                <a:latin typeface="AdonisC"/>
              </a:rPr>
              <a:t>), </a:t>
            </a:r>
            <a:r>
              <a:rPr lang="en-US" sz="2400" b="0" i="1" u="none" strike="noStrike" baseline="0" dirty="0">
                <a:latin typeface="AdonisC,Italic"/>
              </a:rPr>
              <a:t>chop-house </a:t>
            </a:r>
            <a:r>
              <a:rPr lang="en-US" sz="2400" b="0" i="0" u="none" strike="noStrike" baseline="0" dirty="0">
                <a:latin typeface="AdonisC"/>
              </a:rPr>
              <a:t>(</a:t>
            </a:r>
            <a:r>
              <a:rPr lang="uk-UA" sz="2400" b="0" i="0" u="none" strike="noStrike" baseline="0" dirty="0">
                <a:latin typeface="AdonisC"/>
              </a:rPr>
              <a:t>харчевня, трактир) – </a:t>
            </a:r>
            <a:r>
              <a:rPr lang="en-US" sz="2400" b="0" i="0" u="none" strike="noStrike" baseline="0" dirty="0">
                <a:latin typeface="AdonisC"/>
              </a:rPr>
              <a:t>lexical archaisms, </a:t>
            </a:r>
            <a:r>
              <a:rPr lang="en-US" sz="2400" b="0" i="1" u="none" strike="noStrike" baseline="0" dirty="0">
                <a:latin typeface="AdonisC,Italic"/>
              </a:rPr>
              <a:t>thou </a:t>
            </a:r>
            <a:r>
              <a:rPr lang="en-US" sz="2400" b="0" i="0" u="none" strike="noStrike" baseline="0" dirty="0">
                <a:latin typeface="AdonisC"/>
              </a:rPr>
              <a:t>(</a:t>
            </a:r>
            <a:r>
              <a:rPr lang="en-US" sz="2400" b="0" i="0" u="none" strike="noStrike" baseline="0" dirty="0" err="1">
                <a:latin typeface="AdonisC"/>
              </a:rPr>
              <a:t>ти</a:t>
            </a:r>
            <a:r>
              <a:rPr lang="en-US" sz="2400" b="0" i="0" u="none" strike="noStrike" baseline="0" dirty="0">
                <a:latin typeface="AdonisC"/>
              </a:rPr>
              <a:t>), </a:t>
            </a:r>
            <a:r>
              <a:rPr lang="en-US" sz="2400" b="0" i="1" u="none" strike="noStrike" baseline="0" dirty="0">
                <a:latin typeface="AdonisC,Italic"/>
              </a:rPr>
              <a:t>thy, thine </a:t>
            </a:r>
            <a:r>
              <a:rPr lang="en-US" sz="2400" b="0" i="0" u="none" strike="noStrike" baseline="0" dirty="0">
                <a:latin typeface="AdonisC"/>
              </a:rPr>
              <a:t>(</a:t>
            </a:r>
            <a:r>
              <a:rPr lang="en-US" sz="2400" b="0" i="0" u="none" strike="noStrike" baseline="0" dirty="0" err="1">
                <a:latin typeface="AdonisC"/>
              </a:rPr>
              <a:t>твій</a:t>
            </a:r>
            <a:r>
              <a:rPr lang="en-US" sz="2400" b="0" i="0" u="none" strike="noStrike" baseline="0" dirty="0">
                <a:latin typeface="AdonisC"/>
              </a:rPr>
              <a:t>), </a:t>
            </a:r>
            <a:r>
              <a:rPr lang="en-US" sz="2400" b="0" i="1" u="none" strike="noStrike" baseline="0" dirty="0" err="1">
                <a:latin typeface="AdonisC,Italic"/>
              </a:rPr>
              <a:t>speaketh</a:t>
            </a:r>
            <a:r>
              <a:rPr lang="en-US" sz="2400" b="0" i="1" u="none" strike="noStrike" baseline="0" dirty="0">
                <a:latin typeface="AdonisC,Italic"/>
              </a:rPr>
              <a:t> </a:t>
            </a:r>
            <a:r>
              <a:rPr lang="en-US" sz="2400" b="0" i="0" u="none" strike="noStrike" baseline="0" dirty="0">
                <a:latin typeface="AdonisC"/>
              </a:rPr>
              <a:t>(for “you speak”) – grammatical archaisms. Some linguists use the terms “obsolete” and “archaic” as synonyms. Others believe that </a:t>
            </a:r>
            <a:r>
              <a:rPr lang="en-US" sz="2400" b="0" i="0" u="sng" strike="noStrike" baseline="0" dirty="0">
                <a:latin typeface="AdonisC"/>
              </a:rPr>
              <a:t>obsolete</a:t>
            </a:r>
            <a:r>
              <a:rPr lang="en-US" sz="2400" b="0" i="0" u="none" strike="noStrike" baseline="0" dirty="0">
                <a:latin typeface="AdonisC"/>
              </a:rPr>
              <a:t> words are words which have completely fallen out of use, while </a:t>
            </a:r>
            <a:r>
              <a:rPr lang="en-US" sz="2400" b="0" i="0" u="sng" strike="noStrike" baseline="0" dirty="0">
                <a:latin typeface="AdonisC"/>
              </a:rPr>
              <a:t>archaisms</a:t>
            </a:r>
            <a:r>
              <a:rPr lang="en-US" sz="2400" b="0" i="0" u="none" strike="noStrike" baseline="0" dirty="0">
                <a:latin typeface="AdonisC"/>
              </a:rPr>
              <a:t> are words which are rare in present usage. Anyway, the borderline between “obsolete” and “archaic” is uncertain. Besides, words very rarely drop out of use forever, the majority of them are found at the </a:t>
            </a:r>
            <a:r>
              <a:rPr lang="en-US" sz="2400" b="0" i="0" u="sng" strike="noStrike" baseline="0" dirty="0">
                <a:latin typeface="AdonisC"/>
              </a:rPr>
              <a:t>periphery</a:t>
            </a:r>
            <a:r>
              <a:rPr lang="en-US" sz="2400" b="0" i="0" u="none" strike="noStrike" baseline="0" dirty="0">
                <a:latin typeface="AdonisC"/>
              </a:rPr>
              <a:t> of the lexicon.</a:t>
            </a:r>
            <a:endParaRPr lang="uk-UA" sz="3600" dirty="0"/>
          </a:p>
        </p:txBody>
      </p:sp>
    </p:spTree>
    <p:extLst>
      <p:ext uri="{BB962C8B-B14F-4D97-AF65-F5344CB8AC3E}">
        <p14:creationId xmlns:p14="http://schemas.microsoft.com/office/powerpoint/2010/main" val="17648394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D8907B-627A-4BC9-BD7B-7963E900E714}"/>
              </a:ext>
            </a:extLst>
          </p:cNvPr>
          <p:cNvSpPr>
            <a:spLocks noGrp="1"/>
          </p:cNvSpPr>
          <p:nvPr>
            <p:ph type="title"/>
          </p:nvPr>
        </p:nvSpPr>
        <p:spPr>
          <a:xfrm>
            <a:off x="838200" y="365125"/>
            <a:ext cx="10515600" cy="913259"/>
          </a:xfrm>
        </p:spPr>
        <p:txBody>
          <a:bodyPr/>
          <a:lstStyle/>
          <a:p>
            <a:r>
              <a:rPr lang="en-US" dirty="0" err="1"/>
              <a:t>Historisms</a:t>
            </a:r>
            <a:r>
              <a:rPr lang="en-US" dirty="0"/>
              <a:t>, neologisms</a:t>
            </a:r>
            <a:endParaRPr lang="uk-UA" dirty="0"/>
          </a:p>
        </p:txBody>
      </p:sp>
      <p:sp>
        <p:nvSpPr>
          <p:cNvPr id="3" name="Місце для вмісту 2">
            <a:extLst>
              <a:ext uri="{FF2B5EF4-FFF2-40B4-BE49-F238E27FC236}">
                <a16:creationId xmlns:a16="http://schemas.microsoft.com/office/drawing/2014/main" id="{BBA0EF33-0C57-4ED6-A42A-EA42C9970080}"/>
              </a:ext>
            </a:extLst>
          </p:cNvPr>
          <p:cNvSpPr>
            <a:spLocks noGrp="1"/>
          </p:cNvSpPr>
          <p:nvPr>
            <p:ph idx="1"/>
          </p:nvPr>
        </p:nvSpPr>
        <p:spPr>
          <a:xfrm>
            <a:off x="838200" y="1253330"/>
            <a:ext cx="10515600" cy="5147469"/>
          </a:xfrm>
        </p:spPr>
        <p:txBody>
          <a:bodyPr>
            <a:normAutofit fontScale="85000" lnSpcReduction="10000"/>
          </a:bodyPr>
          <a:lstStyle/>
          <a:p>
            <a:r>
              <a:rPr lang="en-US" sz="2400" u="sng" dirty="0" err="1">
                <a:latin typeface="AdonisC"/>
              </a:rPr>
              <a:t>H</a:t>
            </a:r>
            <a:r>
              <a:rPr lang="en-US" sz="2400" b="0" i="0" u="sng" strike="noStrike" baseline="0" dirty="0" err="1">
                <a:latin typeface="AdonisC"/>
              </a:rPr>
              <a:t>istorisms</a:t>
            </a:r>
            <a:r>
              <a:rPr lang="en-US" sz="2400" b="0" i="0" u="none" strike="noStrike" baseline="0" dirty="0">
                <a:latin typeface="AdonisC"/>
              </a:rPr>
              <a:t> denote social relations, institutions, objects of material culture and phenomena of the past which no longer exist, e.g. </a:t>
            </a:r>
            <a:r>
              <a:rPr lang="en-US" sz="2400" b="0" i="1" u="none" strike="noStrike" baseline="0" dirty="0">
                <a:latin typeface="AdonisC,Italic"/>
              </a:rPr>
              <a:t>goblet (</a:t>
            </a:r>
            <a:r>
              <a:rPr lang="uk-UA" sz="2400" b="0" i="1" u="none" strike="noStrike" baseline="0" dirty="0">
                <a:latin typeface="AdonisC,Italic"/>
              </a:rPr>
              <a:t>келих), </a:t>
            </a:r>
            <a:r>
              <a:rPr lang="en-US" sz="2400" b="0" i="1" u="none" strike="noStrike" baseline="0" dirty="0">
                <a:latin typeface="AdonisC,Italic"/>
              </a:rPr>
              <a:t>lute (</a:t>
            </a:r>
            <a:r>
              <a:rPr lang="uk-UA" sz="2400" b="0" i="1" u="none" strike="noStrike" baseline="0" dirty="0">
                <a:latin typeface="AdonisC,Italic"/>
              </a:rPr>
              <a:t>лютня), </a:t>
            </a:r>
            <a:r>
              <a:rPr lang="en-US" sz="2400" b="0" i="1" u="none" strike="noStrike" baseline="0" dirty="0">
                <a:latin typeface="AdonisC,Italic"/>
              </a:rPr>
              <a:t>cataphract (</a:t>
            </a:r>
            <a:r>
              <a:rPr lang="uk-UA" sz="2400" b="0" i="1" u="none" strike="noStrike" baseline="0" dirty="0">
                <a:latin typeface="AdonisC,Italic"/>
              </a:rPr>
              <a:t>кольчуга)</a:t>
            </a:r>
            <a:r>
              <a:rPr lang="en-US" sz="2400" i="1" dirty="0">
                <a:latin typeface="AdonisC,Italic"/>
              </a:rPr>
              <a:t>;</a:t>
            </a:r>
            <a:r>
              <a:rPr lang="en-US" sz="2400" b="0" i="1" u="none" strike="noStrike" baseline="0" dirty="0">
                <a:latin typeface="AdonisC,Italic"/>
              </a:rPr>
              <a:t> </a:t>
            </a:r>
          </a:p>
          <a:p>
            <a:pPr algn="l"/>
            <a:r>
              <a:rPr lang="en-US" sz="2400" b="0" i="0" u="sng" strike="noStrike" baseline="0" dirty="0">
                <a:latin typeface="AdonisC"/>
              </a:rPr>
              <a:t>Neologisms</a:t>
            </a:r>
            <a:r>
              <a:rPr lang="en-US" sz="2400" b="0" i="0" u="none" strike="noStrike" baseline="0" dirty="0">
                <a:latin typeface="AdonisC"/>
              </a:rPr>
              <a:t> are newly coined terms, words or phrases that may be in the process of entering common use, but have not yet been accepted into mainstream language; formed according to the productive structural patterns or borrowed from another language, e.g. </a:t>
            </a:r>
            <a:r>
              <a:rPr lang="en-US" sz="2400" b="0" i="1" u="none" strike="noStrike" baseline="0" dirty="0">
                <a:latin typeface="AdonisC,Italic"/>
              </a:rPr>
              <a:t>corporatocracy </a:t>
            </a:r>
            <a:r>
              <a:rPr lang="en-US" sz="2400" b="0" i="0" u="none" strike="noStrike" baseline="0" dirty="0">
                <a:latin typeface="AdonisC"/>
              </a:rPr>
              <a:t>(2000s), </a:t>
            </a:r>
            <a:r>
              <a:rPr lang="en-US" sz="2400" b="0" i="1" u="none" strike="noStrike" baseline="0" dirty="0">
                <a:latin typeface="AdonisC,Italic"/>
              </a:rPr>
              <a:t>Islamofascism </a:t>
            </a:r>
            <a:r>
              <a:rPr lang="en-US" sz="2400" b="0" i="0" u="none" strike="noStrike" baseline="0" dirty="0">
                <a:latin typeface="AdonisC"/>
              </a:rPr>
              <a:t>(2001), </a:t>
            </a:r>
            <a:r>
              <a:rPr lang="en-US" sz="2400" b="0" i="1" u="none" strike="noStrike" baseline="0" dirty="0" err="1">
                <a:latin typeface="AdonisC,Italic"/>
              </a:rPr>
              <a:t>Chindia</a:t>
            </a:r>
            <a:r>
              <a:rPr lang="en-US" sz="2400" b="0" i="1" u="none" strike="noStrike" baseline="0" dirty="0">
                <a:latin typeface="AdonisC,Italic"/>
              </a:rPr>
              <a:t> </a:t>
            </a:r>
            <a:r>
              <a:rPr lang="en-US" sz="2400" b="0" i="0" u="none" strike="noStrike" baseline="0" dirty="0">
                <a:latin typeface="AdonisC"/>
              </a:rPr>
              <a:t>(2004), </a:t>
            </a:r>
            <a:r>
              <a:rPr lang="en-US" sz="2400" b="0" i="1" u="none" strike="noStrike" baseline="0" dirty="0">
                <a:latin typeface="AdonisC,Italic"/>
              </a:rPr>
              <a:t>laundromat, blog </a:t>
            </a:r>
            <a:r>
              <a:rPr lang="en-US" sz="2400" b="0" i="0" u="none" strike="noStrike" baseline="0" dirty="0">
                <a:latin typeface="AdonisC"/>
              </a:rPr>
              <a:t>(late 1990s)</a:t>
            </a:r>
            <a:r>
              <a:rPr lang="en-US" sz="2400" b="0" i="1" u="none" strike="noStrike" baseline="0" dirty="0">
                <a:latin typeface="AdonisC,Italic"/>
              </a:rPr>
              <a:t>, PowerPoint presentation, webinar </a:t>
            </a:r>
            <a:r>
              <a:rPr lang="en-US" sz="2400" b="0" i="0" u="none" strike="noStrike" baseline="0" dirty="0">
                <a:latin typeface="AdonisC"/>
              </a:rPr>
              <a:t>(early 2000s), </a:t>
            </a:r>
            <a:r>
              <a:rPr lang="en-US" sz="2400" b="0" i="0" u="none" strike="noStrike" baseline="0" dirty="0" err="1">
                <a:latin typeface="AdonisC"/>
              </a:rPr>
              <a:t>Brangelina</a:t>
            </a:r>
            <a:r>
              <a:rPr lang="en-US" sz="2400" b="0" i="0" u="none" strike="noStrike" baseline="0" dirty="0">
                <a:latin typeface="AdonisC"/>
              </a:rPr>
              <a:t> (2005) – used to refer to supercouple Brad Pitt and Angelina Jolie; </a:t>
            </a:r>
            <a:r>
              <a:rPr lang="en-US" sz="2400" b="0" i="1" u="none" strike="noStrike" baseline="0" dirty="0">
                <a:latin typeface="AdonisC,Italic"/>
              </a:rPr>
              <a:t>photoshop, </a:t>
            </a:r>
            <a:r>
              <a:rPr lang="en-US" sz="2400" b="0" i="0" u="none" strike="noStrike" baseline="0" dirty="0">
                <a:latin typeface="AdonisC"/>
              </a:rPr>
              <a:t>a verb meaning digital photo manipulation; </a:t>
            </a:r>
            <a:r>
              <a:rPr lang="en-US" sz="2400" b="0" i="1" u="none" strike="noStrike" baseline="0" dirty="0">
                <a:latin typeface="AdonisC,Italic"/>
              </a:rPr>
              <a:t>Google </a:t>
            </a:r>
            <a:r>
              <a:rPr lang="en-US" sz="2400" b="0" i="0" u="none" strike="noStrike" baseline="0" dirty="0">
                <a:latin typeface="AdonisC"/>
              </a:rPr>
              <a:t>often used as verb for searching on internet, primarily through Google Search Engine.</a:t>
            </a:r>
          </a:p>
          <a:p>
            <a:pPr algn="l"/>
            <a:r>
              <a:rPr lang="en-US" sz="2400" b="0" i="0" u="none" strike="noStrike" baseline="0" dirty="0">
                <a:latin typeface="AdonisC"/>
              </a:rPr>
              <a:t>A neologism may also be a new usage of an existing word, sometimes called a semantic extension, e.g. </a:t>
            </a:r>
            <a:r>
              <a:rPr lang="en-US" sz="2400" b="0" i="1" u="none" strike="noStrike" baseline="0" dirty="0">
                <a:latin typeface="AdonisC,Italic"/>
              </a:rPr>
              <a:t>friend</a:t>
            </a:r>
            <a:r>
              <a:rPr lang="en-US" sz="2400" b="0" i="0" u="none" strike="noStrike" baseline="0" dirty="0">
                <a:latin typeface="AdonisC"/>
              </a:rPr>
              <a:t>, a verb meaning to add another user as a friend on a social networking service like </a:t>
            </a:r>
            <a:r>
              <a:rPr lang="en-US" sz="2400" b="0" i="1" u="none" strike="noStrike" baseline="0" dirty="0">
                <a:latin typeface="AdonisC,Italic"/>
              </a:rPr>
              <a:t>Facebook. </a:t>
            </a:r>
          </a:p>
          <a:p>
            <a:pPr algn="l"/>
            <a:r>
              <a:rPr lang="en-US" sz="2400" b="0" i="0" u="none" strike="noStrike" baseline="0" dirty="0">
                <a:latin typeface="AdonisC"/>
              </a:rPr>
              <a:t>Among neologisms one can find </a:t>
            </a:r>
            <a:r>
              <a:rPr lang="en-US" sz="2400" b="0" i="0" u="sng" strike="noStrike" baseline="0" dirty="0">
                <a:latin typeface="AdonisC"/>
              </a:rPr>
              <a:t>occasional words (or nonce-words</a:t>
            </a:r>
            <a:r>
              <a:rPr lang="en-US" sz="2400" b="0" i="0" u="none" strike="noStrike" baseline="0" dirty="0">
                <a:latin typeface="AdonisC"/>
              </a:rPr>
              <a:t>) coined for a particular situation or context and aimed at a certain stylistic effect, e.g. </a:t>
            </a:r>
            <a:r>
              <a:rPr lang="en-US" sz="2400" b="0" i="1" u="none" strike="noStrike" baseline="0" dirty="0">
                <a:latin typeface="AdonisC,Italic"/>
              </a:rPr>
              <a:t>“A what?” “Coffeeholic. A word I’ve just made up to describe someone with an addiction to coffee”. </a:t>
            </a:r>
            <a:r>
              <a:rPr lang="en-US" sz="2400" b="0" i="0" u="none" strike="noStrike" baseline="0" dirty="0">
                <a:latin typeface="AdonisC"/>
              </a:rPr>
              <a:t>Nonce-words are often created as part of pop culture and advertising campaigns.</a:t>
            </a:r>
            <a:endParaRPr lang="uk-UA" sz="3600" dirty="0"/>
          </a:p>
        </p:txBody>
      </p:sp>
    </p:spTree>
    <p:extLst>
      <p:ext uri="{BB962C8B-B14F-4D97-AF65-F5344CB8AC3E}">
        <p14:creationId xmlns:p14="http://schemas.microsoft.com/office/powerpoint/2010/main" val="8270779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A8BCB0-0AA5-4ADB-8BDD-3897080E4807}"/>
              </a:ext>
            </a:extLst>
          </p:cNvPr>
          <p:cNvSpPr>
            <a:spLocks noGrp="1"/>
          </p:cNvSpPr>
          <p:nvPr>
            <p:ph type="title"/>
          </p:nvPr>
        </p:nvSpPr>
        <p:spPr/>
        <p:txBody>
          <a:bodyPr/>
          <a:lstStyle/>
          <a:p>
            <a:r>
              <a:rPr lang="en-US" dirty="0">
                <a:latin typeface="AdonisC"/>
              </a:rPr>
              <a:t>The subgroups of colloquial layer </a:t>
            </a:r>
            <a:endParaRPr lang="uk-UA" dirty="0"/>
          </a:p>
        </p:txBody>
      </p:sp>
      <p:sp>
        <p:nvSpPr>
          <p:cNvPr id="3" name="Місце для вмісту 2">
            <a:extLst>
              <a:ext uri="{FF2B5EF4-FFF2-40B4-BE49-F238E27FC236}">
                <a16:creationId xmlns:a16="http://schemas.microsoft.com/office/drawing/2014/main" id="{56CF98B0-0F9C-48FC-ABEC-7F8EFA1F87D2}"/>
              </a:ext>
            </a:extLst>
          </p:cNvPr>
          <p:cNvSpPr>
            <a:spLocks noGrp="1"/>
          </p:cNvSpPr>
          <p:nvPr>
            <p:ph idx="1"/>
          </p:nvPr>
        </p:nvSpPr>
        <p:spPr/>
        <p:txBody>
          <a:bodyPr/>
          <a:lstStyle/>
          <a:p>
            <a:r>
              <a:rPr lang="en-US" b="0" i="0" u="none" strike="noStrike" baseline="0" dirty="0">
                <a:latin typeface="AdonisC"/>
              </a:rPr>
              <a:t>colloquial words</a:t>
            </a:r>
          </a:p>
          <a:p>
            <a:pPr algn="l"/>
            <a:r>
              <a:rPr lang="en-US" b="0" i="0" u="none" strike="noStrike" baseline="0" dirty="0">
                <a:latin typeface="AdonisC"/>
              </a:rPr>
              <a:t>dialectical words</a:t>
            </a:r>
          </a:p>
          <a:p>
            <a:pPr algn="l"/>
            <a:r>
              <a:rPr lang="en-US" dirty="0">
                <a:latin typeface="AdonisC"/>
              </a:rPr>
              <a:t>s</a:t>
            </a:r>
            <a:r>
              <a:rPr lang="en-US" b="0" i="0" u="none" strike="noStrike" baseline="0" dirty="0">
                <a:latin typeface="AdonisC"/>
              </a:rPr>
              <a:t>lang</a:t>
            </a:r>
          </a:p>
          <a:p>
            <a:pPr algn="l"/>
            <a:r>
              <a:rPr lang="en-US" dirty="0">
                <a:latin typeface="AdonisC"/>
              </a:rPr>
              <a:t>j</a:t>
            </a:r>
            <a:r>
              <a:rPr lang="en-US" b="0" i="0" u="none" strike="noStrike" baseline="0" dirty="0">
                <a:latin typeface="AdonisC"/>
              </a:rPr>
              <a:t>argon</a:t>
            </a:r>
          </a:p>
          <a:p>
            <a:pPr algn="l"/>
            <a:r>
              <a:rPr lang="en-US" dirty="0">
                <a:latin typeface="AdonisC"/>
              </a:rPr>
              <a:t>p</a:t>
            </a:r>
            <a:r>
              <a:rPr lang="en-US" b="0" i="0" u="none" strike="noStrike" baseline="0" dirty="0">
                <a:latin typeface="AdonisC"/>
              </a:rPr>
              <a:t>rofessionalisms</a:t>
            </a:r>
          </a:p>
          <a:p>
            <a:pPr algn="l"/>
            <a:r>
              <a:rPr lang="en-US" b="0" i="0" u="none" strike="noStrike" baseline="0" dirty="0">
                <a:latin typeface="AdonisC"/>
              </a:rPr>
              <a:t>vulgarisms</a:t>
            </a:r>
            <a:endParaRPr lang="uk-UA" dirty="0"/>
          </a:p>
        </p:txBody>
      </p:sp>
    </p:spTree>
    <p:extLst>
      <p:ext uri="{BB962C8B-B14F-4D97-AF65-F5344CB8AC3E}">
        <p14:creationId xmlns:p14="http://schemas.microsoft.com/office/powerpoint/2010/main" val="1720220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27424A-8CAB-44E0-9635-A04F06BBD06D}"/>
              </a:ext>
            </a:extLst>
          </p:cNvPr>
          <p:cNvSpPr>
            <a:spLocks noGrp="1"/>
          </p:cNvSpPr>
          <p:nvPr>
            <p:ph type="title"/>
          </p:nvPr>
        </p:nvSpPr>
        <p:spPr/>
        <p:txBody>
          <a:bodyPr/>
          <a:lstStyle/>
          <a:p>
            <a:r>
              <a:rPr lang="en-US" dirty="0"/>
              <a:t>Outline </a:t>
            </a:r>
            <a:endParaRPr lang="uk-UA" dirty="0"/>
          </a:p>
        </p:txBody>
      </p:sp>
      <p:sp>
        <p:nvSpPr>
          <p:cNvPr id="3" name="Місце для вмісту 2">
            <a:extLst>
              <a:ext uri="{FF2B5EF4-FFF2-40B4-BE49-F238E27FC236}">
                <a16:creationId xmlns:a16="http://schemas.microsoft.com/office/drawing/2014/main" id="{2C6FECAA-78FE-44C7-A62F-A5DB402B3CC6}"/>
              </a:ext>
            </a:extLst>
          </p:cNvPr>
          <p:cNvSpPr>
            <a:spLocks noGrp="1"/>
          </p:cNvSpPr>
          <p:nvPr>
            <p:ph idx="1"/>
          </p:nvPr>
        </p:nvSpPr>
        <p:spPr/>
        <p:txBody>
          <a:bodyPr/>
          <a:lstStyle/>
          <a:p>
            <a:pPr marL="0" indent="0" algn="l">
              <a:buNone/>
            </a:pPr>
            <a:r>
              <a:rPr lang="en-US" sz="1800" b="0" i="0" u="none" strike="noStrike" baseline="0" dirty="0">
                <a:latin typeface="AdonisC"/>
              </a:rPr>
              <a:t>1. </a:t>
            </a:r>
            <a:r>
              <a:rPr lang="en-US" sz="2400" b="0" i="0" u="none" strike="noStrike" baseline="0" dirty="0">
                <a:latin typeface="AdonisC"/>
              </a:rPr>
              <a:t>The Concept of Phraseological Units.</a:t>
            </a:r>
          </a:p>
          <a:p>
            <a:pPr marL="0" indent="0" algn="l">
              <a:buNone/>
            </a:pPr>
            <a:r>
              <a:rPr lang="en-US" sz="2400" b="0" i="0" u="none" strike="noStrike" baseline="0" dirty="0">
                <a:latin typeface="AdonisC"/>
              </a:rPr>
              <a:t>2. Various Classifications of Phraseological Units.</a:t>
            </a:r>
          </a:p>
          <a:p>
            <a:pPr marL="0" indent="0" algn="l">
              <a:buNone/>
            </a:pPr>
            <a:r>
              <a:rPr lang="en-US" sz="2400" b="0" i="0" u="none" strike="noStrike" baseline="0" dirty="0">
                <a:latin typeface="AdonisC"/>
              </a:rPr>
              <a:t>3. Categorial Features of Phraseological Units.</a:t>
            </a:r>
          </a:p>
          <a:p>
            <a:pPr marL="0" indent="0" algn="l">
              <a:buNone/>
            </a:pPr>
            <a:r>
              <a:rPr lang="en-US" sz="2400" b="0" i="0" u="none" strike="noStrike" baseline="0" dirty="0">
                <a:latin typeface="AdonisC"/>
              </a:rPr>
              <a:t>4. Semantic Relations in Phraseology.</a:t>
            </a:r>
          </a:p>
          <a:p>
            <a:pPr marL="0" indent="0" algn="l">
              <a:buNone/>
            </a:pPr>
            <a:r>
              <a:rPr lang="en-US" sz="2400" b="0" i="0" u="none" strike="noStrike" baseline="0" dirty="0">
                <a:latin typeface="AdonisC"/>
              </a:rPr>
              <a:t>5. Stylistic Stratification of the English Vocabulary.</a:t>
            </a:r>
          </a:p>
          <a:p>
            <a:pPr marL="0" indent="0" algn="l">
              <a:buNone/>
            </a:pPr>
            <a:r>
              <a:rPr lang="en-US" sz="2400" dirty="0">
                <a:latin typeface="AdonisC"/>
              </a:rPr>
              <a:t>6.</a:t>
            </a:r>
            <a:r>
              <a:rPr lang="en-US" sz="2400" b="0" i="0" u="none" strike="noStrike" baseline="0" dirty="0">
                <a:latin typeface="AdonisC"/>
              </a:rPr>
              <a:t> Stylistically Neutral Vocabulary.</a:t>
            </a:r>
          </a:p>
          <a:p>
            <a:pPr marL="0" indent="0" algn="l">
              <a:buNone/>
            </a:pPr>
            <a:r>
              <a:rPr lang="en-US" sz="2400" dirty="0">
                <a:latin typeface="AdonisC"/>
              </a:rPr>
              <a:t>7</a:t>
            </a:r>
            <a:r>
              <a:rPr lang="en-US" sz="2400" b="0" i="0" u="none" strike="noStrike" baseline="0" dirty="0">
                <a:latin typeface="AdonisC"/>
              </a:rPr>
              <a:t>. Literary Words. Their Subdivisions.</a:t>
            </a:r>
          </a:p>
          <a:p>
            <a:pPr marL="0" indent="0" algn="l">
              <a:buNone/>
            </a:pPr>
            <a:r>
              <a:rPr lang="en-US" sz="2400" dirty="0">
                <a:latin typeface="AdonisC"/>
              </a:rPr>
              <a:t>8</a:t>
            </a:r>
            <a:r>
              <a:rPr lang="en-US" sz="2400" b="0" i="0" u="none" strike="noStrike" baseline="0" dirty="0">
                <a:latin typeface="AdonisC"/>
              </a:rPr>
              <a:t>. Colloquial Words. Their Subdivisions.</a:t>
            </a:r>
            <a:endParaRPr lang="uk-UA" dirty="0"/>
          </a:p>
        </p:txBody>
      </p:sp>
    </p:spTree>
    <p:extLst>
      <p:ext uri="{BB962C8B-B14F-4D97-AF65-F5344CB8AC3E}">
        <p14:creationId xmlns:p14="http://schemas.microsoft.com/office/powerpoint/2010/main" val="1369534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8E40F1-4C75-465A-BF0A-24C7DEA58C14}"/>
              </a:ext>
            </a:extLst>
          </p:cNvPr>
          <p:cNvSpPr>
            <a:spLocks noGrp="1"/>
          </p:cNvSpPr>
          <p:nvPr>
            <p:ph type="title"/>
          </p:nvPr>
        </p:nvSpPr>
        <p:spPr>
          <a:xfrm>
            <a:off x="838200" y="365125"/>
            <a:ext cx="10515600" cy="859993"/>
          </a:xfrm>
        </p:spPr>
        <p:txBody>
          <a:bodyPr/>
          <a:lstStyle/>
          <a:p>
            <a:r>
              <a:rPr lang="en-US" sz="4400" b="0" i="0" u="none" strike="noStrike" baseline="0" dirty="0">
                <a:latin typeface="AdonisC"/>
              </a:rPr>
              <a:t>Literary and non-literary colloquialisms </a:t>
            </a:r>
            <a:endParaRPr lang="uk-UA" dirty="0"/>
          </a:p>
        </p:txBody>
      </p:sp>
      <p:sp>
        <p:nvSpPr>
          <p:cNvPr id="3" name="Місце для вмісту 2">
            <a:extLst>
              <a:ext uri="{FF2B5EF4-FFF2-40B4-BE49-F238E27FC236}">
                <a16:creationId xmlns:a16="http://schemas.microsoft.com/office/drawing/2014/main" id="{1221614E-39B2-48ED-BA52-B04B1900D8E6}"/>
              </a:ext>
            </a:extLst>
          </p:cNvPr>
          <p:cNvSpPr>
            <a:spLocks noGrp="1"/>
          </p:cNvSpPr>
          <p:nvPr>
            <p:ph idx="1"/>
          </p:nvPr>
        </p:nvSpPr>
        <p:spPr>
          <a:xfrm>
            <a:off x="838200" y="1225118"/>
            <a:ext cx="10515600" cy="4951845"/>
          </a:xfrm>
        </p:spPr>
        <p:txBody>
          <a:bodyPr>
            <a:normAutofit fontScale="92500" lnSpcReduction="10000"/>
          </a:bodyPr>
          <a:lstStyle/>
          <a:p>
            <a:r>
              <a:rPr lang="en-US" sz="2400" b="0" i="0" u="sng" strike="noStrike" baseline="0" dirty="0">
                <a:latin typeface="AdonisC"/>
              </a:rPr>
              <a:t>literary</a:t>
            </a:r>
            <a:r>
              <a:rPr lang="en-US" sz="2400" b="0" i="0" u="none" strike="noStrike" baseline="0" dirty="0">
                <a:latin typeface="AdonisC"/>
              </a:rPr>
              <a:t> (standard) </a:t>
            </a:r>
            <a:r>
              <a:rPr lang="en-US" sz="2400" b="0" i="0" u="sng" strike="noStrike" baseline="0" dirty="0">
                <a:latin typeface="AdonisC"/>
              </a:rPr>
              <a:t>colloquial words </a:t>
            </a:r>
            <a:r>
              <a:rPr lang="en-US" sz="2400" b="0" i="0" u="none" strike="noStrike" baseline="0" dirty="0">
                <a:latin typeface="AdonisC"/>
              </a:rPr>
              <a:t>(units of standard English vocabulary; used in everyday conversational speech both by educated and uneducated people: </a:t>
            </a:r>
            <a:r>
              <a:rPr lang="en-US" sz="2400" b="0" i="1" u="none" strike="noStrike" baseline="0" dirty="0">
                <a:latin typeface="AdonisC,Italic"/>
              </a:rPr>
              <a:t>kid </a:t>
            </a:r>
            <a:r>
              <a:rPr lang="en-US" sz="2400" b="0" i="0" u="none" strike="noStrike" baseline="0" dirty="0">
                <a:latin typeface="AdonisC"/>
              </a:rPr>
              <a:t>(for “child”), </a:t>
            </a:r>
            <a:r>
              <a:rPr lang="en-US" sz="2400" b="0" i="1" u="none" strike="noStrike" baseline="0" dirty="0">
                <a:latin typeface="AdonisC,Italic"/>
              </a:rPr>
              <a:t>pal, chum </a:t>
            </a:r>
            <a:r>
              <a:rPr lang="en-US" sz="2400" b="0" i="0" u="none" strike="noStrike" baseline="0" dirty="0">
                <a:latin typeface="AdonisC"/>
              </a:rPr>
              <a:t>(for “friend”), </a:t>
            </a:r>
            <a:r>
              <a:rPr lang="en-US" sz="2400" b="0" i="1" u="none" strike="noStrike" baseline="0" dirty="0">
                <a:latin typeface="AdonisC,Italic"/>
              </a:rPr>
              <a:t>hi, hello, zip </a:t>
            </a:r>
            <a:r>
              <a:rPr lang="en-US" sz="2400" b="0" i="0" u="none" strike="noStrike" baseline="0" dirty="0">
                <a:latin typeface="AdonisC"/>
              </a:rPr>
              <a:t>(for “zip fastener”), </a:t>
            </a:r>
            <a:r>
              <a:rPr lang="en-US" sz="2400" b="0" i="1" u="none" strike="noStrike" baseline="0" dirty="0">
                <a:latin typeface="AdonisC,Italic"/>
              </a:rPr>
              <a:t>exam, fridge, flu, doc</a:t>
            </a:r>
            <a:r>
              <a:rPr lang="en-US" sz="2400" dirty="0">
                <a:latin typeface="AdonisC"/>
              </a:rPr>
              <a:t>;</a:t>
            </a:r>
            <a:r>
              <a:rPr lang="en-US" sz="2400" b="0" i="0" u="none" strike="noStrike" baseline="0" dirty="0">
                <a:latin typeface="AdonisC"/>
              </a:rPr>
              <a:t> have stronger emotional </a:t>
            </a:r>
            <a:r>
              <a:rPr lang="en-US" sz="2400" b="0" i="0" u="none" strike="noStrike" baseline="0" dirty="0" err="1">
                <a:latin typeface="AdonisC"/>
              </a:rPr>
              <a:t>colouring</a:t>
            </a:r>
            <a:r>
              <a:rPr lang="en-US" sz="2400" b="0" i="0" u="none" strike="noStrike" baseline="0" dirty="0">
                <a:latin typeface="AdonisC"/>
              </a:rPr>
              <a:t>.</a:t>
            </a:r>
          </a:p>
          <a:p>
            <a:pPr algn="l"/>
            <a:r>
              <a:rPr lang="en-US" sz="2400" b="0" i="0" u="sng" strike="noStrike" baseline="0" dirty="0">
                <a:latin typeface="AdonisC"/>
              </a:rPr>
              <a:t>Dialect words  </a:t>
            </a:r>
            <a:r>
              <a:rPr lang="en-US" sz="2400" b="0" i="0" u="none" strike="noStrike" baseline="0" dirty="0">
                <a:latin typeface="AdonisC"/>
              </a:rPr>
              <a:t>are used in a variety of a language which prevails in a district, e.g. the Lancashire, Dorsetshire, Yorkshire, Norfolk dialects in Britain, etc. Dialectal words can migrate: dialect -  everyday colloquial speech or slang - the common stock (words which are not stylistically marked) - the literary language.</a:t>
            </a:r>
          </a:p>
          <a:p>
            <a:pPr algn="l"/>
            <a:r>
              <a:rPr lang="en-US" sz="2400" b="0" i="0" u="none" strike="noStrike" baseline="0" dirty="0">
                <a:latin typeface="AdonisC"/>
              </a:rPr>
              <a:t> </a:t>
            </a:r>
            <a:r>
              <a:rPr lang="en-US" sz="2400" b="0" i="0" u="sng" strike="noStrike" baseline="0" dirty="0">
                <a:latin typeface="AdonisC"/>
              </a:rPr>
              <a:t>non-literary colloquialisms </a:t>
            </a:r>
            <a:r>
              <a:rPr lang="en-US" sz="2400" b="0" i="0" u="none" strike="noStrike" baseline="0" dirty="0">
                <a:latin typeface="AdonisC"/>
              </a:rPr>
              <a:t>(sub-standard English vocabulary) (slang, </a:t>
            </a:r>
            <a:r>
              <a:rPr lang="en-US" sz="2400" b="0" i="0" u="none" strike="noStrike" baseline="0" dirty="0" err="1">
                <a:latin typeface="AdonisC"/>
              </a:rPr>
              <a:t>jargonisms</a:t>
            </a:r>
            <a:r>
              <a:rPr lang="en-US" sz="2400" b="0" i="0" u="none" strike="noStrike" baseline="0" dirty="0">
                <a:latin typeface="AdonisC"/>
              </a:rPr>
              <a:t>, professionalisms, vulgarisms)</a:t>
            </a:r>
          </a:p>
          <a:p>
            <a:pPr algn="l"/>
            <a:r>
              <a:rPr lang="en-US" sz="2400" b="0" i="0" u="sng" strike="noStrike" baseline="0" dirty="0">
                <a:latin typeface="AdonisC"/>
              </a:rPr>
              <a:t>Slang</a:t>
            </a:r>
            <a:r>
              <a:rPr lang="en-US" sz="2400" b="0" i="0" u="none" strike="noStrike" baseline="0" dirty="0">
                <a:latin typeface="AdonisC"/>
              </a:rPr>
              <a:t> is a type of language that consists of words and phrases that are regarded as very </a:t>
            </a:r>
            <a:r>
              <a:rPr lang="en-US" sz="2400" b="0" i="0" u="sng" strike="noStrike" baseline="0" dirty="0">
                <a:latin typeface="AdonisC"/>
              </a:rPr>
              <a:t>informal</a:t>
            </a:r>
            <a:r>
              <a:rPr lang="en-US" sz="2400" b="0" i="0" u="none" strike="noStrike" baseline="0" dirty="0">
                <a:latin typeface="AdonisC"/>
              </a:rPr>
              <a:t>, are more common in </a:t>
            </a:r>
            <a:r>
              <a:rPr lang="en-US" sz="2400" b="0" i="0" u="sng" strike="noStrike" baseline="0" dirty="0">
                <a:latin typeface="AdonisC"/>
              </a:rPr>
              <a:t>speech</a:t>
            </a:r>
            <a:r>
              <a:rPr lang="en-US" sz="2400" b="0" i="0" u="none" strike="noStrike" baseline="0" dirty="0">
                <a:latin typeface="AdonisC"/>
              </a:rPr>
              <a:t> than writing, and are typically </a:t>
            </a:r>
            <a:r>
              <a:rPr lang="en-US" sz="2400" b="0" i="0" u="sng" strike="noStrike" baseline="0" dirty="0">
                <a:latin typeface="AdonisC"/>
              </a:rPr>
              <a:t>restricted</a:t>
            </a:r>
            <a:r>
              <a:rPr lang="en-US" sz="2400" b="0" i="0" u="none" strike="noStrike" baseline="0" dirty="0">
                <a:latin typeface="AdonisC"/>
              </a:rPr>
              <a:t> </a:t>
            </a:r>
            <a:r>
              <a:rPr lang="en-US" sz="2400" b="0" i="0" u="sng" strike="noStrike" baseline="0" dirty="0">
                <a:latin typeface="AdonisC"/>
              </a:rPr>
              <a:t>to</a:t>
            </a:r>
            <a:r>
              <a:rPr lang="en-US" sz="2400" b="0" i="0" u="none" strike="noStrike" baseline="0" dirty="0">
                <a:latin typeface="AdonisC"/>
              </a:rPr>
              <a:t> a particular </a:t>
            </a:r>
            <a:r>
              <a:rPr lang="en-US" sz="2400" b="0" i="0" u="sng" strike="noStrike" baseline="0" dirty="0">
                <a:latin typeface="AdonisC"/>
              </a:rPr>
              <a:t>context</a:t>
            </a:r>
            <a:r>
              <a:rPr lang="en-US" sz="2400" b="0" i="0" u="none" strike="noStrike" baseline="0" dirty="0">
                <a:latin typeface="AdonisC"/>
              </a:rPr>
              <a:t> or </a:t>
            </a:r>
            <a:r>
              <a:rPr lang="en-US" sz="2400" b="0" i="0" u="sng" strike="noStrike" baseline="0" dirty="0">
                <a:latin typeface="AdonisC"/>
              </a:rPr>
              <a:t>group</a:t>
            </a:r>
            <a:r>
              <a:rPr lang="en-US" sz="2400" b="0" i="0" u="none" strike="noStrike" baseline="0" dirty="0">
                <a:latin typeface="AdonisC"/>
              </a:rPr>
              <a:t> of people, e.g. </a:t>
            </a:r>
            <a:r>
              <a:rPr lang="en-US" sz="2400" b="0" i="1" u="none" strike="noStrike" baseline="0" dirty="0">
                <a:latin typeface="AdonisC,Italic"/>
              </a:rPr>
              <a:t>attic (head), beans (money), dough (money), soaked (drunk). </a:t>
            </a:r>
            <a:r>
              <a:rPr lang="en-US" sz="2400" b="0" i="0" u="none" strike="noStrike" baseline="0" dirty="0">
                <a:latin typeface="AdonisC"/>
              </a:rPr>
              <a:t>Slang words are </a:t>
            </a:r>
            <a:r>
              <a:rPr lang="en-US" sz="2400" b="0" i="0" u="sng" strike="noStrike" baseline="0" dirty="0">
                <a:latin typeface="AdonisC"/>
              </a:rPr>
              <a:t>easily understood </a:t>
            </a:r>
            <a:r>
              <a:rPr lang="en-US" sz="2400" b="0" i="0" u="none" strike="noStrike" baseline="0" dirty="0">
                <a:latin typeface="AdonisC"/>
              </a:rPr>
              <a:t>by all </a:t>
            </a:r>
            <a:r>
              <a:rPr lang="en-US" sz="2400" b="0" i="0" u="sng" strike="noStrike" baseline="0" dirty="0">
                <a:latin typeface="AdonisC"/>
              </a:rPr>
              <a:t>native</a:t>
            </a:r>
            <a:r>
              <a:rPr lang="en-US" sz="2400" b="0" i="0" u="none" strike="noStrike" baseline="0" dirty="0">
                <a:latin typeface="AdonisC"/>
              </a:rPr>
              <a:t> speakers as they are not specific for any social or professional group.</a:t>
            </a:r>
          </a:p>
          <a:p>
            <a:pPr algn="l"/>
            <a:endParaRPr lang="uk-UA" dirty="0"/>
          </a:p>
        </p:txBody>
      </p:sp>
    </p:spTree>
    <p:extLst>
      <p:ext uri="{BB962C8B-B14F-4D97-AF65-F5344CB8AC3E}">
        <p14:creationId xmlns:p14="http://schemas.microsoft.com/office/powerpoint/2010/main" val="14633407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A30CC4-48D2-4D0B-BBA9-05FF6B091E59}"/>
              </a:ext>
            </a:extLst>
          </p:cNvPr>
          <p:cNvSpPr>
            <a:spLocks noGrp="1"/>
          </p:cNvSpPr>
          <p:nvPr>
            <p:ph type="title"/>
          </p:nvPr>
        </p:nvSpPr>
        <p:spPr>
          <a:xfrm>
            <a:off x="838200" y="365125"/>
            <a:ext cx="10515600" cy="762339"/>
          </a:xfrm>
        </p:spPr>
        <p:txBody>
          <a:bodyPr/>
          <a:lstStyle/>
          <a:p>
            <a:r>
              <a:rPr lang="en-US" sz="4400" b="0" i="0" u="none" strike="noStrike" baseline="0" dirty="0">
                <a:latin typeface="AdonisC"/>
              </a:rPr>
              <a:t>Jargonisms, professionalisms, vulgarisms</a:t>
            </a:r>
            <a:endParaRPr lang="uk-UA" dirty="0"/>
          </a:p>
        </p:txBody>
      </p:sp>
      <p:sp>
        <p:nvSpPr>
          <p:cNvPr id="3" name="Місце для вмісту 2">
            <a:extLst>
              <a:ext uri="{FF2B5EF4-FFF2-40B4-BE49-F238E27FC236}">
                <a16:creationId xmlns:a16="http://schemas.microsoft.com/office/drawing/2014/main" id="{F6334A48-CDB3-478E-A4FC-539E5DD2ECF6}"/>
              </a:ext>
            </a:extLst>
          </p:cNvPr>
          <p:cNvSpPr>
            <a:spLocks noGrp="1"/>
          </p:cNvSpPr>
          <p:nvPr>
            <p:ph idx="1"/>
          </p:nvPr>
        </p:nvSpPr>
        <p:spPr>
          <a:xfrm>
            <a:off x="838200" y="1127464"/>
            <a:ext cx="10515600" cy="5273336"/>
          </a:xfrm>
        </p:spPr>
        <p:txBody>
          <a:bodyPr>
            <a:normAutofit fontScale="92500" lnSpcReduction="10000"/>
          </a:bodyPr>
          <a:lstStyle/>
          <a:p>
            <a:pPr algn="l"/>
            <a:r>
              <a:rPr lang="en-US" sz="2400" b="0" i="0" u="sng" strike="noStrike" baseline="0" dirty="0">
                <a:latin typeface="AdonisC"/>
              </a:rPr>
              <a:t>Jargonisms</a:t>
            </a:r>
            <a:r>
              <a:rPr lang="en-US" sz="2400" b="0" i="0" u="none" strike="noStrike" baseline="0" dirty="0">
                <a:latin typeface="AdonisC"/>
              </a:rPr>
              <a:t> are special words or expressions used by a </a:t>
            </a:r>
            <a:r>
              <a:rPr lang="en-US" sz="2400" b="0" i="0" u="sng" strike="noStrike" baseline="0" dirty="0">
                <a:latin typeface="AdonisC"/>
              </a:rPr>
              <a:t>profession</a:t>
            </a:r>
            <a:r>
              <a:rPr lang="en-US" sz="2400" b="0" i="0" u="none" strike="noStrike" baseline="0" dirty="0">
                <a:latin typeface="AdonisC"/>
              </a:rPr>
              <a:t> or group that are </a:t>
            </a:r>
            <a:r>
              <a:rPr lang="en-US" sz="2400" b="0" i="0" u="sng" strike="noStrike" baseline="0" dirty="0">
                <a:latin typeface="AdonisC"/>
              </a:rPr>
              <a:t>difficult</a:t>
            </a:r>
            <a:r>
              <a:rPr lang="en-US" sz="2400" b="0" i="0" u="none" strike="noStrike" baseline="0" dirty="0">
                <a:latin typeface="AdonisC"/>
              </a:rPr>
              <a:t> for others to </a:t>
            </a:r>
            <a:r>
              <a:rPr lang="en-US" sz="2400" b="0" i="0" u="sng" strike="noStrike" baseline="0" dirty="0">
                <a:latin typeface="AdonisC"/>
              </a:rPr>
              <a:t>understand</a:t>
            </a:r>
            <a:r>
              <a:rPr lang="en-US" sz="2400" b="0" i="0" u="none" strike="noStrike" baseline="0" dirty="0">
                <a:latin typeface="AdonisC"/>
              </a:rPr>
              <a:t>. Such words are usually motivated and have </a:t>
            </a:r>
            <a:r>
              <a:rPr lang="en-US" sz="2400" b="0" i="0" u="sng" strike="noStrike" baseline="0" dirty="0">
                <a:latin typeface="AdonisC"/>
              </a:rPr>
              <a:t>metaphoric character </a:t>
            </a:r>
            <a:r>
              <a:rPr lang="en-US" sz="2400" b="0" i="0" u="none" strike="noStrike" baseline="0" dirty="0">
                <a:latin typeface="AdonisC"/>
              </a:rPr>
              <a:t>(like slang words), e.g. </a:t>
            </a:r>
            <a:r>
              <a:rPr lang="en-US" sz="2400" b="0" i="1" u="none" strike="noStrike" baseline="0" dirty="0" err="1">
                <a:latin typeface="AdonisC,Italic"/>
              </a:rPr>
              <a:t>spiv</a:t>
            </a:r>
            <a:r>
              <a:rPr lang="en-US" sz="2400" b="0" i="1" u="none" strike="noStrike" baseline="0" dirty="0">
                <a:latin typeface="AdonisC,Italic"/>
              </a:rPr>
              <a:t> </a:t>
            </a:r>
            <a:r>
              <a:rPr lang="en-US" sz="2400" b="0" i="0" u="none" strike="noStrike" baseline="0" dirty="0">
                <a:latin typeface="AdonisC"/>
              </a:rPr>
              <a:t>(a person who makes a living by underhand dealings or swindling; black marketer); </a:t>
            </a:r>
            <a:r>
              <a:rPr lang="en-US" sz="2400" b="0" i="1" u="none" strike="noStrike" baseline="0" dirty="0">
                <a:latin typeface="AdonisC,Italic"/>
              </a:rPr>
              <a:t>getting on a soapbox </a:t>
            </a:r>
            <a:r>
              <a:rPr lang="en-US" sz="2400" b="0" i="0" u="none" strike="noStrike" baseline="0" dirty="0">
                <a:latin typeface="AdonisC"/>
              </a:rPr>
              <a:t>(making a speech in public) – political jargon, </a:t>
            </a:r>
            <a:r>
              <a:rPr lang="en-US" sz="2400" b="0" i="1" u="none" strike="noStrike" baseline="0" dirty="0">
                <a:latin typeface="AdonisC,Italic"/>
              </a:rPr>
              <a:t>grass, tea </a:t>
            </a:r>
            <a:r>
              <a:rPr lang="en-US" sz="2400" b="0" i="0" u="none" strike="noStrike" baseline="0" dirty="0">
                <a:latin typeface="AdonisC"/>
              </a:rPr>
              <a:t>(narcotic) – drug addicts’ jargon.</a:t>
            </a:r>
          </a:p>
          <a:p>
            <a:pPr algn="l"/>
            <a:r>
              <a:rPr lang="en-US" sz="2400" b="0" i="0" u="sng" strike="noStrike" baseline="0" dirty="0">
                <a:latin typeface="AdonisC"/>
              </a:rPr>
              <a:t>Professionalisms</a:t>
            </a:r>
            <a:r>
              <a:rPr lang="en-US" sz="2400" b="0" i="0" u="none" strike="noStrike" baseline="0" dirty="0">
                <a:latin typeface="AdonisC"/>
              </a:rPr>
              <a:t> are sub-standard colloquial words connected with the productive </a:t>
            </a:r>
            <a:r>
              <a:rPr lang="en-US" sz="2400" b="0" i="0" strike="noStrike" baseline="0" dirty="0">
                <a:latin typeface="AdonisC"/>
              </a:rPr>
              <a:t>activities of people </a:t>
            </a:r>
            <a:r>
              <a:rPr lang="en-US" sz="2400" b="0" i="0" u="none" strike="noStrike" baseline="0" dirty="0">
                <a:latin typeface="AdonisC"/>
              </a:rPr>
              <a:t>united by a common </a:t>
            </a:r>
            <a:r>
              <a:rPr lang="en-US" sz="2400" b="0" i="0" u="sng" strike="noStrike" baseline="0" dirty="0">
                <a:latin typeface="AdonisC"/>
              </a:rPr>
              <a:t>occupation or profession</a:t>
            </a:r>
            <a:r>
              <a:rPr lang="en-US" sz="2400" b="0" i="0" u="none" strike="noStrike" baseline="0" dirty="0">
                <a:latin typeface="AdonisC"/>
              </a:rPr>
              <a:t>. Professionalisms are </a:t>
            </a:r>
            <a:r>
              <a:rPr lang="en-US" sz="2400" b="0" i="0" u="sng" strike="noStrike" baseline="0" dirty="0">
                <a:latin typeface="AdonisC"/>
              </a:rPr>
              <a:t>understood</a:t>
            </a:r>
            <a:r>
              <a:rPr lang="en-US" sz="2400" b="0" i="0" u="none" strike="noStrike" baseline="0" dirty="0">
                <a:latin typeface="AdonisC"/>
              </a:rPr>
              <a:t> only by the members of a certain </a:t>
            </a:r>
            <a:r>
              <a:rPr lang="en-US" sz="2400" b="0" i="0" u="sng" strike="noStrike" baseline="0" dirty="0">
                <a:latin typeface="AdonisC"/>
              </a:rPr>
              <a:t>professional group</a:t>
            </a:r>
            <a:r>
              <a:rPr lang="en-US" sz="2400" b="0" i="0" u="none" strike="noStrike" baseline="0" dirty="0">
                <a:latin typeface="AdonisC"/>
              </a:rPr>
              <a:t>. Such words are informal substitutes for corresponding terms, e. g. </a:t>
            </a:r>
            <a:r>
              <a:rPr lang="en-US" sz="2400" b="0" i="1" u="none" strike="noStrike" baseline="0" dirty="0">
                <a:latin typeface="AdonisC,Italic"/>
              </a:rPr>
              <a:t>to shoot holes through </a:t>
            </a:r>
            <a:r>
              <a:rPr lang="en-US" sz="2400" b="0" i="0" u="none" strike="noStrike" baseline="0" dirty="0">
                <a:latin typeface="AdonisC"/>
              </a:rPr>
              <a:t>(to find drawbacks in the instalment), </a:t>
            </a:r>
            <a:r>
              <a:rPr lang="en-US" sz="2400" b="0" i="1" u="none" strike="noStrike" baseline="0" dirty="0">
                <a:latin typeface="AdonisC,Italic"/>
              </a:rPr>
              <a:t>a run </a:t>
            </a:r>
            <a:r>
              <a:rPr lang="en-US" sz="2400" b="0" i="0" u="none" strike="noStrike" baseline="0" dirty="0">
                <a:latin typeface="AdonisC"/>
              </a:rPr>
              <a:t>(an experiment), </a:t>
            </a:r>
            <a:r>
              <a:rPr lang="en-US" sz="2400" b="0" i="1" u="none" strike="noStrike" baseline="0" dirty="0">
                <a:latin typeface="AdonisC,Italic"/>
              </a:rPr>
              <a:t>a circuit </a:t>
            </a:r>
            <a:r>
              <a:rPr lang="en-US" sz="2400" b="0" i="0" u="none" strike="noStrike" baseline="0" dirty="0">
                <a:latin typeface="AdonisC"/>
              </a:rPr>
              <a:t>(a scheme), </a:t>
            </a:r>
            <a:r>
              <a:rPr lang="en-US" sz="2400" b="0" i="1" u="none" strike="noStrike" baseline="0" dirty="0">
                <a:latin typeface="AdonisC,Italic"/>
              </a:rPr>
              <a:t>to let hot air out </a:t>
            </a:r>
            <a:r>
              <a:rPr lang="en-US" sz="2400" b="0" i="0" u="none" strike="noStrike" baseline="0" dirty="0">
                <a:latin typeface="AdonisC"/>
              </a:rPr>
              <a:t>(to remove drawbacks) – </a:t>
            </a:r>
            <a:r>
              <a:rPr lang="en-US" sz="2400" b="0" i="1" u="none" strike="noStrike" baseline="0" dirty="0">
                <a:latin typeface="AdonisC,Italic"/>
              </a:rPr>
              <a:t>conversational expressions peculiar to physicists</a:t>
            </a:r>
          </a:p>
          <a:p>
            <a:pPr algn="l"/>
            <a:r>
              <a:rPr lang="en-US" sz="2400" b="0" i="0" u="sng" strike="noStrike" baseline="0" dirty="0">
                <a:latin typeface="AdonisC"/>
              </a:rPr>
              <a:t>Vulgarisms</a:t>
            </a:r>
            <a:r>
              <a:rPr lang="en-US" sz="2400" b="0" i="0" u="none" strike="noStrike" baseline="0" dirty="0">
                <a:latin typeface="AdonisC"/>
              </a:rPr>
              <a:t> are words or expressions that are considered </a:t>
            </a:r>
            <a:r>
              <a:rPr lang="en-US" sz="2400" b="0" i="0" u="sng" strike="noStrike" baseline="0" dirty="0">
                <a:latin typeface="AdonisC"/>
              </a:rPr>
              <a:t>inelegant</a:t>
            </a:r>
            <a:r>
              <a:rPr lang="en-US" sz="2400" b="0" i="0" u="none" strike="noStrike" baseline="0" dirty="0">
                <a:latin typeface="AdonisC"/>
              </a:rPr>
              <a:t>, especially those that make explicit and </a:t>
            </a:r>
            <a:r>
              <a:rPr lang="en-US" sz="2400" b="0" i="0" u="sng" strike="noStrike" baseline="0" dirty="0">
                <a:latin typeface="AdonisC"/>
              </a:rPr>
              <a:t>offensive</a:t>
            </a:r>
            <a:r>
              <a:rPr lang="en-US" sz="2400" b="0" i="0" u="none" strike="noStrike" baseline="0" dirty="0">
                <a:latin typeface="AdonisC"/>
              </a:rPr>
              <a:t> reference to sex or bodily functions, include swear words, e.g. </a:t>
            </a:r>
            <a:r>
              <a:rPr lang="en-US" sz="2400" b="0" i="1" u="none" strike="noStrike" baseline="0" dirty="0">
                <a:latin typeface="AdonisC,Italic"/>
              </a:rPr>
              <a:t>the devil, goddam, bloody, </a:t>
            </a:r>
            <a:r>
              <a:rPr lang="en-US" sz="2400" b="0" i="0" u="none" strike="noStrike" baseline="0" dirty="0">
                <a:latin typeface="AdonisC"/>
              </a:rPr>
              <a:t>as well as obscene words (or taboo, four-letter words) which are highly </a:t>
            </a:r>
            <a:r>
              <a:rPr lang="en-US" sz="2400" b="0" i="0" u="sng" strike="noStrike" baseline="0" dirty="0">
                <a:latin typeface="AdonisC"/>
              </a:rPr>
              <a:t>indecent</a:t>
            </a:r>
            <a:r>
              <a:rPr lang="en-US" sz="2400" b="0" i="0" u="none" strike="noStrike" baseline="0" dirty="0">
                <a:latin typeface="AdonisC"/>
              </a:rPr>
              <a:t>.</a:t>
            </a:r>
            <a:endParaRPr lang="uk-UA" sz="3600" dirty="0"/>
          </a:p>
        </p:txBody>
      </p:sp>
    </p:spTree>
    <p:extLst>
      <p:ext uri="{BB962C8B-B14F-4D97-AF65-F5344CB8AC3E}">
        <p14:creationId xmlns:p14="http://schemas.microsoft.com/office/powerpoint/2010/main" val="2229857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FFE246-1193-46F1-B2D3-5BA8D7D0EE93}"/>
              </a:ext>
            </a:extLst>
          </p:cNvPr>
          <p:cNvSpPr>
            <a:spLocks noGrp="1"/>
          </p:cNvSpPr>
          <p:nvPr>
            <p:ph type="title"/>
          </p:nvPr>
        </p:nvSpPr>
        <p:spPr>
          <a:xfrm>
            <a:off x="838200" y="365125"/>
            <a:ext cx="10515600" cy="558153"/>
          </a:xfrm>
        </p:spPr>
        <p:txBody>
          <a:bodyPr>
            <a:normAutofit fontScale="90000"/>
          </a:bodyPr>
          <a:lstStyle/>
          <a:p>
            <a:r>
              <a:rPr lang="en-US" dirty="0"/>
              <a:t>Reference literature</a:t>
            </a:r>
            <a:endParaRPr lang="uk-UA" dirty="0"/>
          </a:p>
        </p:txBody>
      </p:sp>
      <p:sp>
        <p:nvSpPr>
          <p:cNvPr id="3" name="Місце для вмісту 2">
            <a:extLst>
              <a:ext uri="{FF2B5EF4-FFF2-40B4-BE49-F238E27FC236}">
                <a16:creationId xmlns:a16="http://schemas.microsoft.com/office/drawing/2014/main" id="{D9DBB460-1856-4391-97BB-21881C5C46B3}"/>
              </a:ext>
            </a:extLst>
          </p:cNvPr>
          <p:cNvSpPr>
            <a:spLocks noGrp="1"/>
          </p:cNvSpPr>
          <p:nvPr>
            <p:ph idx="1"/>
          </p:nvPr>
        </p:nvSpPr>
        <p:spPr>
          <a:xfrm>
            <a:off x="838200" y="1198484"/>
            <a:ext cx="10515600" cy="5406501"/>
          </a:xfrm>
        </p:spPr>
        <p:txBody>
          <a:bodyPr>
            <a:normAutofit/>
          </a:bodyPr>
          <a:lstStyle/>
          <a:p>
            <a:pPr marL="514350" indent="-514350">
              <a:buFont typeface="+mj-lt"/>
              <a:buAutoNum type="arabicPeriod"/>
            </a:pPr>
            <a:r>
              <a:rPr lang="ru-RU" sz="2400" dirty="0"/>
              <a:t>Верба Л.Г. </a:t>
            </a:r>
            <a:r>
              <a:rPr lang="ru-RU" sz="2400" dirty="0" err="1"/>
              <a:t>Порівняльна</a:t>
            </a:r>
            <a:r>
              <a:rPr lang="ru-RU" sz="2400" dirty="0"/>
              <a:t> </a:t>
            </a:r>
            <a:r>
              <a:rPr lang="ru-RU" sz="2400" dirty="0" err="1"/>
              <a:t>лексикологія</a:t>
            </a:r>
            <a:r>
              <a:rPr lang="ru-RU" sz="2400" dirty="0"/>
              <a:t> </a:t>
            </a:r>
            <a:r>
              <a:rPr lang="ru-RU" sz="2400" dirty="0" err="1"/>
              <a:t>англійської</a:t>
            </a:r>
            <a:r>
              <a:rPr lang="ru-RU" sz="2400" dirty="0"/>
              <a:t> та</a:t>
            </a:r>
            <a:r>
              <a:rPr lang="en-US" sz="2400" dirty="0"/>
              <a:t> </a:t>
            </a:r>
            <a:r>
              <a:rPr lang="ru-RU" sz="2400" dirty="0" err="1"/>
              <a:t>української</a:t>
            </a:r>
            <a:r>
              <a:rPr lang="ru-RU" sz="2400" dirty="0"/>
              <a:t> </a:t>
            </a:r>
            <a:r>
              <a:rPr lang="ru-RU" sz="2400" dirty="0" err="1"/>
              <a:t>мов</a:t>
            </a:r>
            <a:r>
              <a:rPr lang="ru-RU" sz="2400" dirty="0"/>
              <a:t>. – </a:t>
            </a:r>
            <a:r>
              <a:rPr lang="ru-RU" sz="2400" dirty="0" err="1"/>
              <a:t>Вінниця</a:t>
            </a:r>
            <a:r>
              <a:rPr lang="ru-RU" sz="2400" dirty="0"/>
              <a:t>: Нова книга, 2003. – 160 c.</a:t>
            </a:r>
            <a:endParaRPr lang="en-US" sz="2400" dirty="0"/>
          </a:p>
          <a:p>
            <a:pPr marL="514350" indent="-514350">
              <a:buFont typeface="+mj-lt"/>
              <a:buAutoNum type="arabicPeriod"/>
            </a:pPr>
            <a:r>
              <a:rPr lang="uk-UA" sz="2400" dirty="0" err="1"/>
              <a:t>Домброван</a:t>
            </a:r>
            <a:r>
              <a:rPr lang="uk-UA" sz="2400" dirty="0"/>
              <a:t> Т.І. Загальнотеоретичний курс англійської мови як другої іноземної. – Вінниця: Нова Книга, 2009. – 128 с.</a:t>
            </a:r>
            <a:endParaRPr lang="en-US" sz="2400" dirty="0"/>
          </a:p>
          <a:p>
            <a:pPr marL="514350" indent="-514350">
              <a:buFont typeface="+mj-lt"/>
              <a:buAutoNum type="arabicPeriod"/>
            </a:pPr>
            <a:r>
              <a:rPr lang="uk-UA" sz="2400" dirty="0"/>
              <a:t>Соловйова Л. Ф., </a:t>
            </a:r>
            <a:r>
              <a:rPr lang="uk-UA" sz="2400" dirty="0" err="1"/>
              <a:t>Сніховська</a:t>
            </a:r>
            <a:r>
              <a:rPr lang="uk-UA" sz="2400" dirty="0"/>
              <a:t> І.Е. Лексикологія англійської мови: навчальний посібник. – Житомир: ПП «Рута», 2021. – 144 с.</a:t>
            </a:r>
            <a:endParaRPr lang="ru-RU" sz="2400" dirty="0"/>
          </a:p>
          <a:p>
            <a:pPr marL="514350" indent="-514350">
              <a:buFont typeface="+mj-lt"/>
              <a:buAutoNum type="arabicPeriod"/>
            </a:pPr>
            <a:r>
              <a:rPr lang="en-US" sz="2400" dirty="0" smtClean="0"/>
              <a:t>Crystal </a:t>
            </a:r>
            <a:r>
              <a:rPr lang="en-US" sz="2400" dirty="0"/>
              <a:t>D. The Cambridge Encyclopedia of the English Language. – Cambridge University Press, 1995. – 498 p.</a:t>
            </a:r>
          </a:p>
          <a:p>
            <a:pPr marL="514350" indent="-514350">
              <a:buFont typeface="+mj-lt"/>
              <a:buAutoNum type="arabicPeriod"/>
            </a:pPr>
            <a:r>
              <a:rPr lang="en-US" sz="2400" dirty="0" err="1" smtClean="0"/>
              <a:t>Kveselevich</a:t>
            </a:r>
            <a:r>
              <a:rPr lang="en-US" sz="2400" dirty="0" smtClean="0"/>
              <a:t> </a:t>
            </a:r>
            <a:r>
              <a:rPr lang="en-US" sz="2400" dirty="0"/>
              <a:t>D.I., </a:t>
            </a:r>
            <a:r>
              <a:rPr lang="en-US" sz="2400" dirty="0" err="1"/>
              <a:t>Sasina</a:t>
            </a:r>
            <a:r>
              <a:rPr lang="en-US" sz="2400" dirty="0"/>
              <a:t> V.P. Modern English Lexicology in </a:t>
            </a:r>
            <a:r>
              <a:rPr lang="ru-RU" sz="2400" dirty="0" err="1"/>
              <a:t>Practice</a:t>
            </a:r>
            <a:r>
              <a:rPr lang="ru-RU" sz="2400" dirty="0"/>
              <a:t>. – Житомир: Вид-во ЖДУ </a:t>
            </a:r>
            <a:r>
              <a:rPr lang="ru-RU" sz="2400" dirty="0" err="1"/>
              <a:t>ім</a:t>
            </a:r>
            <a:r>
              <a:rPr lang="ru-RU" sz="2400" dirty="0"/>
              <a:t>. </a:t>
            </a:r>
            <a:r>
              <a:rPr lang="ru-RU" sz="2400" dirty="0" err="1"/>
              <a:t>І.Франка</a:t>
            </a:r>
            <a:r>
              <a:rPr lang="ru-RU" sz="2400" dirty="0"/>
              <a:t>, 2000. – 117 p.</a:t>
            </a:r>
          </a:p>
          <a:p>
            <a:pPr marL="514350" indent="-514350">
              <a:buFont typeface="+mj-lt"/>
              <a:buAutoNum type="arabicPeriod"/>
            </a:pPr>
            <a:r>
              <a:rPr lang="en-US" sz="2400" dirty="0" err="1"/>
              <a:t>Kvetko</a:t>
            </a:r>
            <a:r>
              <a:rPr lang="en-US" sz="2400" dirty="0"/>
              <a:t> P. English Lexicology in Theory and Practice. – </a:t>
            </a:r>
            <a:r>
              <a:rPr lang="en-US" sz="2400" dirty="0" err="1"/>
              <a:t>Trnava</a:t>
            </a:r>
            <a:r>
              <a:rPr lang="en-US" sz="2400" dirty="0"/>
              <a:t>, 2005. – 203 p.</a:t>
            </a:r>
            <a:endParaRPr lang="ru-RU" sz="2400" dirty="0"/>
          </a:p>
          <a:p>
            <a:pPr marL="514350" indent="-514350">
              <a:buFont typeface="+mj-lt"/>
              <a:buAutoNum type="arabicPeriod"/>
            </a:pPr>
            <a:r>
              <a:rPr lang="en-US" sz="2400" dirty="0"/>
              <a:t> </a:t>
            </a:r>
            <a:r>
              <a:rPr lang="en-US" sz="2400" dirty="0" err="1"/>
              <a:t>Nikolenko</a:t>
            </a:r>
            <a:r>
              <a:rPr lang="en-US" sz="2400" dirty="0"/>
              <a:t> A.G. English Lexicology. – Theory and Practice. – </a:t>
            </a:r>
            <a:r>
              <a:rPr lang="en-US" sz="2400" dirty="0" err="1"/>
              <a:t>Vinnytsya</a:t>
            </a:r>
            <a:r>
              <a:rPr lang="en-US" sz="2400" dirty="0"/>
              <a:t>: Nova </a:t>
            </a:r>
            <a:r>
              <a:rPr lang="en-US" sz="2400" dirty="0" err="1"/>
              <a:t>Knyha</a:t>
            </a:r>
            <a:r>
              <a:rPr lang="en-US" sz="2400" dirty="0"/>
              <a:t>, 2007. – 528 </a:t>
            </a:r>
            <a:r>
              <a:rPr lang="ru-RU" sz="2400" dirty="0"/>
              <a:t>р.</a:t>
            </a:r>
          </a:p>
          <a:p>
            <a:pPr marL="514350" indent="-514350">
              <a:buFont typeface="+mj-lt"/>
              <a:buAutoNum type="arabicPeriod"/>
            </a:pPr>
            <a:endParaRPr lang="uk-UA" dirty="0"/>
          </a:p>
        </p:txBody>
      </p:sp>
    </p:spTree>
    <p:extLst>
      <p:ext uri="{BB962C8B-B14F-4D97-AF65-F5344CB8AC3E}">
        <p14:creationId xmlns:p14="http://schemas.microsoft.com/office/powerpoint/2010/main" val="3979694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87B127-E6BA-4090-9AF9-5810F6872AEB}"/>
              </a:ext>
            </a:extLst>
          </p:cNvPr>
          <p:cNvSpPr>
            <a:spLocks noGrp="1"/>
          </p:cNvSpPr>
          <p:nvPr>
            <p:ph type="title"/>
          </p:nvPr>
        </p:nvSpPr>
        <p:spPr/>
        <p:txBody>
          <a:bodyPr/>
          <a:lstStyle/>
          <a:p>
            <a:r>
              <a:rPr lang="en-US" dirty="0"/>
              <a:t>Types of word combinations </a:t>
            </a:r>
            <a:endParaRPr lang="uk-UA" dirty="0"/>
          </a:p>
        </p:txBody>
      </p:sp>
      <p:sp>
        <p:nvSpPr>
          <p:cNvPr id="3" name="Місце для вмісту 2">
            <a:extLst>
              <a:ext uri="{FF2B5EF4-FFF2-40B4-BE49-F238E27FC236}">
                <a16:creationId xmlns:a16="http://schemas.microsoft.com/office/drawing/2014/main" id="{DEB18482-10AC-4824-907C-0165EC56BA1C}"/>
              </a:ext>
            </a:extLst>
          </p:cNvPr>
          <p:cNvSpPr>
            <a:spLocks noGrp="1"/>
          </p:cNvSpPr>
          <p:nvPr>
            <p:ph idx="1"/>
          </p:nvPr>
        </p:nvSpPr>
        <p:spPr/>
        <p:txBody>
          <a:bodyPr>
            <a:normAutofit/>
          </a:bodyPr>
          <a:lstStyle/>
          <a:p>
            <a:pPr algn="l"/>
            <a:r>
              <a:rPr lang="en-US" dirty="0">
                <a:latin typeface="AdonisC"/>
              </a:rPr>
              <a:t>o</a:t>
            </a:r>
            <a:r>
              <a:rPr lang="en-US" b="0" i="0" u="none" strike="noStrike" baseline="0" dirty="0">
                <a:latin typeface="AdonisC"/>
              </a:rPr>
              <a:t>rdinary / free word-combinations (any element can be substituted by another) </a:t>
            </a:r>
          </a:p>
          <a:p>
            <a:pPr algn="l"/>
            <a:r>
              <a:rPr lang="en-US" b="0" i="0" u="none" strike="noStrike" baseline="0" dirty="0">
                <a:latin typeface="AdonisC"/>
              </a:rPr>
              <a:t>semi-free word combinations (the substitution is possible but limited, e.g. </a:t>
            </a:r>
            <a:r>
              <a:rPr lang="en-US" b="0" i="1" u="none" strike="noStrike" baseline="0" dirty="0">
                <a:latin typeface="AdonisC,Italic"/>
              </a:rPr>
              <a:t>to cut a poor/funny/strange figure</a:t>
            </a:r>
            <a:r>
              <a:rPr lang="en-US" b="0" i="0" u="none" strike="noStrike" baseline="0" dirty="0">
                <a:latin typeface="AdonisC"/>
              </a:rPr>
              <a:t>)</a:t>
            </a:r>
          </a:p>
          <a:p>
            <a:pPr algn="l"/>
            <a:r>
              <a:rPr lang="en-US" dirty="0">
                <a:latin typeface="AdonisC"/>
              </a:rPr>
              <a:t>n</a:t>
            </a:r>
            <a:r>
              <a:rPr lang="en-US" b="0" i="0" u="none" strike="noStrike" baseline="0" dirty="0">
                <a:latin typeface="AdonisC"/>
              </a:rPr>
              <a:t>on-free word combinations (the substitution is impossible, e.g. </a:t>
            </a:r>
            <a:r>
              <a:rPr lang="en-US" b="0" i="1" u="none" strike="noStrike" baseline="0" dirty="0">
                <a:latin typeface="AdonisC,Italic"/>
              </a:rPr>
              <a:t>to be in low water</a:t>
            </a:r>
            <a:r>
              <a:rPr lang="en-US" b="0" i="0" u="none" strike="noStrike" baseline="0" dirty="0">
                <a:latin typeface="AdonisC"/>
              </a:rPr>
              <a:t>)</a:t>
            </a:r>
          </a:p>
          <a:p>
            <a:pPr algn="l"/>
            <a:r>
              <a:rPr lang="en-US" dirty="0">
                <a:latin typeface="AdonisC"/>
              </a:rPr>
              <a:t>stable word combinations (</a:t>
            </a:r>
            <a:r>
              <a:rPr lang="en-US" b="0" i="0" u="none" strike="noStrike" baseline="0" dirty="0">
                <a:latin typeface="AdonisC"/>
              </a:rPr>
              <a:t>means of expression of certain notions, e.g. </a:t>
            </a:r>
            <a:r>
              <a:rPr lang="en-US" b="0" i="1" u="none" strike="noStrike" baseline="0" dirty="0">
                <a:latin typeface="AdonisC,Italic"/>
              </a:rPr>
              <a:t>sunny smile, black ingratitude, a pretty kettle of fish</a:t>
            </a:r>
            <a:r>
              <a:rPr lang="en-US" dirty="0">
                <a:latin typeface="AdonisC"/>
              </a:rPr>
              <a:t>)</a:t>
            </a:r>
            <a:endParaRPr lang="uk-UA" sz="4000" dirty="0"/>
          </a:p>
        </p:txBody>
      </p:sp>
    </p:spTree>
    <p:extLst>
      <p:ext uri="{BB962C8B-B14F-4D97-AF65-F5344CB8AC3E}">
        <p14:creationId xmlns:p14="http://schemas.microsoft.com/office/powerpoint/2010/main" val="2005908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0FD637-4A35-4097-ADB2-78716FD10C5A}"/>
              </a:ext>
            </a:extLst>
          </p:cNvPr>
          <p:cNvSpPr>
            <a:spLocks noGrp="1"/>
          </p:cNvSpPr>
          <p:nvPr>
            <p:ph type="title"/>
          </p:nvPr>
        </p:nvSpPr>
        <p:spPr/>
        <p:txBody>
          <a:bodyPr>
            <a:normAutofit/>
          </a:bodyPr>
          <a:lstStyle/>
          <a:p>
            <a:r>
              <a:rPr lang="en-US" sz="4800" b="0" i="0" u="none" strike="noStrike" baseline="0" dirty="0">
                <a:latin typeface="AdonisC"/>
              </a:rPr>
              <a:t>Phraseological units</a:t>
            </a:r>
            <a:endParaRPr lang="uk-UA" sz="9600" dirty="0"/>
          </a:p>
        </p:txBody>
      </p:sp>
      <p:sp>
        <p:nvSpPr>
          <p:cNvPr id="3" name="Місце для вмісту 2">
            <a:extLst>
              <a:ext uri="{FF2B5EF4-FFF2-40B4-BE49-F238E27FC236}">
                <a16:creationId xmlns:a16="http://schemas.microsoft.com/office/drawing/2014/main" id="{A9FDF32F-E1C7-4FD4-A7BF-3DEC1302DA78}"/>
              </a:ext>
            </a:extLst>
          </p:cNvPr>
          <p:cNvSpPr>
            <a:spLocks noGrp="1"/>
          </p:cNvSpPr>
          <p:nvPr>
            <p:ph idx="1"/>
          </p:nvPr>
        </p:nvSpPr>
        <p:spPr/>
        <p:txBody>
          <a:bodyPr/>
          <a:lstStyle/>
          <a:p>
            <a:pPr algn="l"/>
            <a:r>
              <a:rPr lang="en-US" b="0" i="0" u="none" strike="noStrike" baseline="0" dirty="0">
                <a:latin typeface="AdonisC"/>
              </a:rPr>
              <a:t>differ from free word-groups semantically and structurally:</a:t>
            </a:r>
          </a:p>
          <a:p>
            <a:pPr marL="0" indent="0" algn="l">
              <a:buNone/>
            </a:pPr>
            <a:r>
              <a:rPr lang="en-US" dirty="0">
                <a:latin typeface="AdonisC"/>
              </a:rPr>
              <a:t>       - </a:t>
            </a:r>
            <a:r>
              <a:rPr lang="en-US" b="0" i="0" u="none" strike="noStrike" baseline="0" dirty="0">
                <a:latin typeface="AdonisC"/>
              </a:rPr>
              <a:t>single concept</a:t>
            </a:r>
          </a:p>
          <a:p>
            <a:pPr marL="0" indent="0" algn="l">
              <a:buNone/>
            </a:pPr>
            <a:r>
              <a:rPr lang="en-US" dirty="0">
                <a:latin typeface="AdonisC"/>
              </a:rPr>
              <a:t>       - </a:t>
            </a:r>
            <a:r>
              <a:rPr lang="en-US" b="0" i="0" u="none" strike="noStrike" baseline="0" dirty="0">
                <a:latin typeface="AdonisC"/>
              </a:rPr>
              <a:t>structural invariability</a:t>
            </a:r>
            <a:endParaRPr lang="en-US" dirty="0">
              <a:latin typeface="AdonisC"/>
            </a:endParaRPr>
          </a:p>
          <a:p>
            <a:pPr marL="0" indent="0" algn="l">
              <a:buNone/>
            </a:pPr>
            <a:r>
              <a:rPr lang="en-US" b="0" i="0" u="none" strike="noStrike" baseline="0" dirty="0">
                <a:latin typeface="AdonisC"/>
              </a:rPr>
              <a:t>       - ready-made units</a:t>
            </a:r>
          </a:p>
          <a:p>
            <a:pPr marL="0" indent="0" algn="l">
              <a:buNone/>
            </a:pPr>
            <a:r>
              <a:rPr lang="en-US" dirty="0">
                <a:latin typeface="AdonisC"/>
              </a:rPr>
              <a:t>       - </a:t>
            </a:r>
            <a:r>
              <a:rPr lang="en-US" b="0" i="0" u="none" strike="noStrike" baseline="0" dirty="0">
                <a:latin typeface="AdonisC"/>
              </a:rPr>
              <a:t>completely or partially transferred meaning</a:t>
            </a:r>
          </a:p>
          <a:p>
            <a:pPr marL="0" indent="0" algn="l">
              <a:buNone/>
            </a:pPr>
            <a:endParaRPr lang="en-US" b="0" i="0" u="none" strike="noStrike" baseline="0" dirty="0">
              <a:latin typeface="AdonisC"/>
            </a:endParaRPr>
          </a:p>
          <a:p>
            <a:pPr algn="l"/>
            <a:endParaRPr lang="uk-UA" dirty="0"/>
          </a:p>
        </p:txBody>
      </p:sp>
    </p:spTree>
    <p:extLst>
      <p:ext uri="{BB962C8B-B14F-4D97-AF65-F5344CB8AC3E}">
        <p14:creationId xmlns:p14="http://schemas.microsoft.com/office/powerpoint/2010/main" val="1601435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C44D75-5095-4E7E-BBCD-4179CBC39241}"/>
              </a:ext>
            </a:extLst>
          </p:cNvPr>
          <p:cNvSpPr>
            <a:spLocks noGrp="1"/>
          </p:cNvSpPr>
          <p:nvPr>
            <p:ph type="title"/>
          </p:nvPr>
        </p:nvSpPr>
        <p:spPr>
          <a:xfrm>
            <a:off x="838200" y="365126"/>
            <a:ext cx="10515600" cy="1064180"/>
          </a:xfrm>
        </p:spPr>
        <p:txBody>
          <a:bodyPr>
            <a:normAutofit/>
          </a:bodyPr>
          <a:lstStyle/>
          <a:p>
            <a:r>
              <a:rPr lang="en-US" b="0" i="0" u="none" strike="noStrike" baseline="0" dirty="0">
                <a:latin typeface="AdonisC"/>
              </a:rPr>
              <a:t>Classifications of phraseological units</a:t>
            </a:r>
            <a:endParaRPr lang="uk-UA" sz="8800" dirty="0"/>
          </a:p>
        </p:txBody>
      </p:sp>
      <p:sp>
        <p:nvSpPr>
          <p:cNvPr id="3" name="Місце для вмісту 2">
            <a:extLst>
              <a:ext uri="{FF2B5EF4-FFF2-40B4-BE49-F238E27FC236}">
                <a16:creationId xmlns:a16="http://schemas.microsoft.com/office/drawing/2014/main" id="{128DDDAF-84D9-4A77-8891-83664A0996F4}"/>
              </a:ext>
            </a:extLst>
          </p:cNvPr>
          <p:cNvSpPr>
            <a:spLocks noGrp="1"/>
          </p:cNvSpPr>
          <p:nvPr>
            <p:ph idx="1"/>
          </p:nvPr>
        </p:nvSpPr>
        <p:spPr>
          <a:xfrm>
            <a:off x="838200" y="1429306"/>
            <a:ext cx="10515600" cy="4900473"/>
          </a:xfrm>
        </p:spPr>
        <p:txBody>
          <a:bodyPr>
            <a:normAutofit fontScale="92500" lnSpcReduction="10000"/>
          </a:bodyPr>
          <a:lstStyle/>
          <a:p>
            <a:pPr algn="l"/>
            <a:r>
              <a:rPr lang="en-US" sz="2400" b="0" i="0" u="none" strike="noStrike" baseline="0" dirty="0">
                <a:latin typeface="AdonisC"/>
              </a:rPr>
              <a:t>According to V. V. </a:t>
            </a:r>
            <a:r>
              <a:rPr lang="en-US" sz="2400" b="0" i="0" u="none" strike="noStrike" baseline="0" dirty="0" err="1">
                <a:latin typeface="AdonisC"/>
              </a:rPr>
              <a:t>Vinogradov’s</a:t>
            </a:r>
            <a:r>
              <a:rPr lang="en-US" sz="2400" b="0" i="0" u="none" strike="noStrike" baseline="0" dirty="0">
                <a:latin typeface="AdonisC"/>
              </a:rPr>
              <a:t> </a:t>
            </a:r>
            <a:r>
              <a:rPr lang="en-US" sz="2400" b="1" i="0" u="none" strike="noStrike" baseline="0" dirty="0">
                <a:latin typeface="AdonisC"/>
              </a:rPr>
              <a:t>semantic</a:t>
            </a:r>
            <a:r>
              <a:rPr lang="en-US" sz="2400" b="0" i="0" u="none" strike="noStrike" baseline="0" dirty="0">
                <a:latin typeface="AdonisC"/>
              </a:rPr>
              <a:t> (degree of motivation of meaning) criterion:</a:t>
            </a:r>
          </a:p>
          <a:p>
            <a:pPr marL="0" indent="0" algn="l">
              <a:buNone/>
            </a:pPr>
            <a:r>
              <a:rPr lang="en-US" sz="2400" b="0" i="0" u="none" strike="noStrike" baseline="0" dirty="0">
                <a:latin typeface="AdonisC"/>
              </a:rPr>
              <a:t>        - phraseological fusions, e.g. </a:t>
            </a:r>
            <a:r>
              <a:rPr lang="en-US" sz="2400" b="0" i="1" u="none" strike="noStrike" baseline="0" dirty="0">
                <a:latin typeface="AdonisC,Italic"/>
              </a:rPr>
              <a:t>the king’s picture </a:t>
            </a:r>
            <a:r>
              <a:rPr lang="uk-UA" sz="2400" b="0" i="0" u="none" strike="noStrike" baseline="0" dirty="0">
                <a:latin typeface="AdonisC"/>
              </a:rPr>
              <a:t>(фальшива монета), </a:t>
            </a:r>
            <a:r>
              <a:rPr lang="en-US" sz="2400" b="0" i="1" u="none" strike="noStrike" baseline="0" dirty="0">
                <a:latin typeface="AdonisC,Italic"/>
              </a:rPr>
              <a:t>to kiss the hare’s foot </a:t>
            </a:r>
            <a:r>
              <a:rPr lang="en-US" sz="2400" b="0" i="0" u="none" strike="noStrike" baseline="0" dirty="0">
                <a:latin typeface="AdonisC"/>
              </a:rPr>
              <a:t>(</a:t>
            </a:r>
            <a:r>
              <a:rPr lang="uk-UA" sz="2400" b="0" i="0" u="none" strike="noStrike" baseline="0" dirty="0">
                <a:latin typeface="AdonisC"/>
              </a:rPr>
              <a:t>запізнюватися)</a:t>
            </a:r>
            <a:endParaRPr lang="en-US" sz="2400" b="0" i="0" u="none" strike="noStrike" baseline="0" dirty="0">
              <a:latin typeface="AdonisC"/>
            </a:endParaRPr>
          </a:p>
          <a:p>
            <a:pPr marL="0" indent="0" algn="l">
              <a:buNone/>
            </a:pPr>
            <a:r>
              <a:rPr lang="en-US" sz="2400" dirty="0">
                <a:latin typeface="AdonisC"/>
              </a:rPr>
              <a:t>        - </a:t>
            </a:r>
            <a:r>
              <a:rPr lang="en-US" sz="2400" b="0" i="0" u="none" strike="noStrike" baseline="0" dirty="0">
                <a:latin typeface="AdonisC"/>
              </a:rPr>
              <a:t>phraseological unities</a:t>
            </a:r>
            <a:r>
              <a:rPr lang="en-US" sz="2400" dirty="0">
                <a:latin typeface="AdonisC"/>
              </a:rPr>
              <a:t>, e.g. </a:t>
            </a:r>
            <a:r>
              <a:rPr lang="en-US" sz="2400" b="0" i="1" u="none" strike="noStrike" baseline="0" dirty="0">
                <a:latin typeface="AdonisC,Italic"/>
              </a:rPr>
              <a:t>to turn over a new leaf </a:t>
            </a:r>
            <a:r>
              <a:rPr lang="en-US" sz="2400" b="0" i="0" u="none" strike="noStrike" baseline="0" dirty="0">
                <a:latin typeface="AdonisC"/>
              </a:rPr>
              <a:t>(</a:t>
            </a:r>
            <a:r>
              <a:rPr lang="en-US" sz="2400" b="0" i="0" u="none" strike="noStrike" baseline="0" dirty="0" err="1">
                <a:latin typeface="AdonisC"/>
              </a:rPr>
              <a:t>почати</a:t>
            </a:r>
            <a:r>
              <a:rPr lang="en-US" sz="2400" b="0" i="0" u="none" strike="noStrike" baseline="0" dirty="0">
                <a:latin typeface="AdonisC"/>
              </a:rPr>
              <a:t> </a:t>
            </a:r>
            <a:r>
              <a:rPr lang="en-US" sz="2400" b="0" i="0" u="none" strike="noStrike" baseline="0" dirty="0" err="1">
                <a:latin typeface="AdonisC"/>
              </a:rPr>
              <a:t>нове</a:t>
            </a:r>
            <a:r>
              <a:rPr lang="en-US" sz="2400" b="0" i="0" u="none" strike="noStrike" baseline="0" dirty="0">
                <a:latin typeface="AdonisC"/>
              </a:rPr>
              <a:t> </a:t>
            </a:r>
            <a:r>
              <a:rPr lang="en-US" sz="2400" b="0" i="0" u="none" strike="noStrike" baseline="0" dirty="0" err="1">
                <a:latin typeface="AdonisC"/>
              </a:rPr>
              <a:t>життя</a:t>
            </a:r>
            <a:r>
              <a:rPr lang="en-US" sz="2400" b="0" i="0" u="none" strike="noStrike" baseline="0" dirty="0">
                <a:latin typeface="AdonisC"/>
              </a:rPr>
              <a:t>), </a:t>
            </a:r>
            <a:r>
              <a:rPr lang="en-US" sz="2400" b="0" i="1" u="none" strike="noStrike" baseline="0" dirty="0">
                <a:latin typeface="AdonisC,Italic"/>
              </a:rPr>
              <a:t>to make a mountain out of a molehill </a:t>
            </a:r>
            <a:r>
              <a:rPr lang="en-US" sz="2400" b="0" i="0" u="none" strike="noStrike" baseline="0" dirty="0">
                <a:latin typeface="AdonisC"/>
              </a:rPr>
              <a:t>(</a:t>
            </a:r>
            <a:r>
              <a:rPr lang="en-US" sz="2400" b="0" i="0" u="none" strike="noStrike" baseline="0" dirty="0" err="1">
                <a:latin typeface="AdonisC"/>
              </a:rPr>
              <a:t>робити</a:t>
            </a:r>
            <a:r>
              <a:rPr lang="en-US" sz="2400" b="0" i="0" u="none" strike="noStrike" baseline="0" dirty="0">
                <a:latin typeface="AdonisC"/>
              </a:rPr>
              <a:t> з </a:t>
            </a:r>
            <a:r>
              <a:rPr lang="en-US" sz="2400" b="0" i="0" u="none" strike="noStrike" baseline="0" dirty="0" err="1">
                <a:latin typeface="AdonisC"/>
              </a:rPr>
              <a:t>мухи</a:t>
            </a:r>
            <a:r>
              <a:rPr lang="en-US" sz="2400" b="0" i="0" u="none" strike="noStrike" baseline="0" dirty="0">
                <a:latin typeface="AdonisC"/>
              </a:rPr>
              <a:t> </a:t>
            </a:r>
            <a:r>
              <a:rPr lang="en-US" sz="2400" b="0" i="0" u="none" strike="noStrike" baseline="0" dirty="0" err="1">
                <a:latin typeface="AdonisC"/>
              </a:rPr>
              <a:t>слона</a:t>
            </a:r>
            <a:r>
              <a:rPr lang="en-US" sz="2400" b="0" i="0" u="none" strike="noStrike" baseline="0" dirty="0">
                <a:latin typeface="AdonisC"/>
              </a:rPr>
              <a:t>)</a:t>
            </a:r>
          </a:p>
          <a:p>
            <a:pPr marL="0" indent="0" algn="l">
              <a:buNone/>
            </a:pPr>
            <a:r>
              <a:rPr lang="en-US" sz="2400" dirty="0">
                <a:latin typeface="AdonisC"/>
              </a:rPr>
              <a:t>        - </a:t>
            </a:r>
            <a:r>
              <a:rPr lang="en-US" sz="2400" b="0" i="0" u="none" strike="noStrike" baseline="0" dirty="0">
                <a:latin typeface="AdonisC"/>
              </a:rPr>
              <a:t>phraseological collocations</a:t>
            </a:r>
            <a:r>
              <a:rPr lang="en-US" sz="2400" dirty="0">
                <a:latin typeface="AdonisC"/>
              </a:rPr>
              <a:t>, e.g. </a:t>
            </a:r>
            <a:r>
              <a:rPr lang="en-US" sz="2400" b="0" i="1" u="none" strike="noStrike" baseline="0" dirty="0">
                <a:latin typeface="AdonisC,Italic"/>
              </a:rPr>
              <a:t>to be </a:t>
            </a:r>
            <a:r>
              <a:rPr lang="ru-RU" sz="2400" b="0" i="1" u="none" strike="noStrike" baseline="0" dirty="0" err="1">
                <a:latin typeface="AdonisC,Italic"/>
              </a:rPr>
              <a:t>at</a:t>
            </a:r>
            <a:r>
              <a:rPr lang="ru-RU" sz="2400" b="0" i="1" u="none" strike="noStrike" baseline="0" dirty="0">
                <a:latin typeface="AdonisC,Italic"/>
              </a:rPr>
              <a:t> </a:t>
            </a:r>
            <a:r>
              <a:rPr lang="ru-RU" sz="2400" b="0" i="1" u="none" strike="noStrike" baseline="0" dirty="0" err="1">
                <a:latin typeface="AdonisC,Italic"/>
              </a:rPr>
              <a:t>one’s</a:t>
            </a:r>
            <a:r>
              <a:rPr lang="ru-RU" sz="2400" b="0" i="1" u="none" strike="noStrike" baseline="0" dirty="0">
                <a:latin typeface="AdonisC,Italic"/>
              </a:rPr>
              <a:t> </a:t>
            </a:r>
            <a:r>
              <a:rPr lang="ru-RU" sz="2400" b="0" i="1" u="none" strike="noStrike" baseline="0" dirty="0" err="1">
                <a:latin typeface="AdonisC,Italic"/>
              </a:rPr>
              <a:t>wits</a:t>
            </a:r>
            <a:r>
              <a:rPr lang="ru-RU" sz="2400" b="0" i="1" u="none" strike="noStrike" baseline="0" dirty="0">
                <a:latin typeface="AdonisC,Italic"/>
              </a:rPr>
              <a:t>’ </a:t>
            </a:r>
            <a:r>
              <a:rPr lang="ru-RU" sz="2400" b="0" i="1" u="none" strike="noStrike" baseline="0" dirty="0" err="1">
                <a:latin typeface="AdonisC,Italic"/>
              </a:rPr>
              <a:t>end</a:t>
            </a:r>
            <a:r>
              <a:rPr lang="ru-RU" sz="2400" b="0" i="1" u="none" strike="noStrike" baseline="0" dirty="0">
                <a:latin typeface="AdonisC,Italic"/>
              </a:rPr>
              <a:t> </a:t>
            </a:r>
            <a:r>
              <a:rPr lang="ru-RU" sz="2400" b="0" i="0" u="none" strike="noStrike" baseline="0" dirty="0">
                <a:latin typeface="AdonisC"/>
              </a:rPr>
              <a:t>(стати в </a:t>
            </a:r>
            <a:r>
              <a:rPr lang="ru-RU" sz="2400" b="0" i="0" u="none" strike="noStrike" baseline="0" dirty="0" err="1">
                <a:latin typeface="AdonisC"/>
              </a:rPr>
              <a:t>глухий</a:t>
            </a:r>
            <a:r>
              <a:rPr lang="ru-RU" sz="2400" b="0" i="0" u="none" strike="noStrike" baseline="0" dirty="0">
                <a:latin typeface="AdonisC"/>
              </a:rPr>
              <a:t> кут, не знати, </a:t>
            </a:r>
            <a:r>
              <a:rPr lang="ru-RU" sz="2400" b="0" i="0" u="none" strike="noStrike" baseline="0" dirty="0" err="1">
                <a:latin typeface="AdonisC"/>
              </a:rPr>
              <a:t>що</a:t>
            </a:r>
            <a:r>
              <a:rPr lang="ru-RU" sz="2400" b="0" i="0" u="none" strike="noStrike" baseline="0" dirty="0">
                <a:latin typeface="AdonisC"/>
              </a:rPr>
              <a:t> </a:t>
            </a:r>
            <a:r>
              <a:rPr lang="ru-RU" sz="2400" b="0" i="0" u="none" strike="noStrike" baseline="0" dirty="0" err="1">
                <a:latin typeface="AdonisC"/>
              </a:rPr>
              <a:t>робити</a:t>
            </a:r>
            <a:r>
              <a:rPr lang="ru-RU" sz="2400" b="0" i="0" u="none" strike="noStrike" baseline="0" dirty="0">
                <a:latin typeface="AdonisC"/>
              </a:rPr>
              <a:t>), </a:t>
            </a:r>
            <a:r>
              <a:rPr lang="ru-RU" sz="2400" b="0" i="1" u="none" strike="noStrike" baseline="0" dirty="0" err="1">
                <a:latin typeface="AdonisC,Italic"/>
              </a:rPr>
              <a:t>to</a:t>
            </a:r>
            <a:r>
              <a:rPr lang="en-US" sz="2400" b="0" i="1" u="none" strike="noStrike" baseline="0" dirty="0">
                <a:latin typeface="AdonisC,Italic"/>
              </a:rPr>
              <a:t> make friends </a:t>
            </a:r>
            <a:r>
              <a:rPr lang="en-US" sz="2400" b="0" i="0" u="none" strike="noStrike" baseline="0" dirty="0">
                <a:latin typeface="AdonisC"/>
              </a:rPr>
              <a:t>(</a:t>
            </a:r>
            <a:r>
              <a:rPr lang="uk-UA" sz="2400" b="0" i="0" u="none" strike="noStrike" baseline="0" dirty="0">
                <a:latin typeface="AdonisC"/>
              </a:rPr>
              <a:t>потоваришувати), </a:t>
            </a:r>
            <a:r>
              <a:rPr lang="en-US" sz="2400" b="0" i="1" u="none" strike="noStrike" baseline="0" dirty="0">
                <a:latin typeface="AdonisC,Italic"/>
              </a:rPr>
              <a:t>to make sure </a:t>
            </a:r>
            <a:r>
              <a:rPr lang="en-US" sz="2400" b="0" i="0" u="none" strike="noStrike" baseline="0" dirty="0">
                <a:latin typeface="AdonisC"/>
              </a:rPr>
              <a:t>(</a:t>
            </a:r>
            <a:r>
              <a:rPr lang="uk-UA" sz="2400" b="0" i="0" u="none" strike="noStrike" baseline="0" dirty="0">
                <a:latin typeface="AdonisC"/>
              </a:rPr>
              <a:t>пересвідчитися)</a:t>
            </a:r>
            <a:endParaRPr lang="en-US" sz="2400" b="0" i="0" u="none" strike="noStrike" baseline="0" dirty="0">
              <a:latin typeface="AdonisC"/>
            </a:endParaRPr>
          </a:p>
          <a:p>
            <a:pPr marL="0" indent="0" algn="l">
              <a:buNone/>
            </a:pPr>
            <a:endParaRPr lang="en-US" sz="2400" dirty="0">
              <a:latin typeface="AdonisC"/>
            </a:endParaRPr>
          </a:p>
          <a:p>
            <a:r>
              <a:rPr lang="en-US" sz="2400" dirty="0">
                <a:latin typeface="AdonisC"/>
              </a:rPr>
              <a:t>A</a:t>
            </a:r>
            <a:r>
              <a:rPr lang="en-US" sz="2400" b="0" i="0" u="none" strike="noStrike" baseline="0" dirty="0">
                <a:latin typeface="AdonisC"/>
              </a:rPr>
              <a:t>ccording to prof. O. I. </a:t>
            </a:r>
            <a:r>
              <a:rPr lang="en-US" sz="2400" b="0" i="0" u="none" strike="noStrike" baseline="0" dirty="0" err="1">
                <a:latin typeface="AdonisC"/>
              </a:rPr>
              <a:t>Smirnitsky’s</a:t>
            </a:r>
            <a:r>
              <a:rPr lang="en-US" sz="2400" b="0" i="0" u="none" strike="noStrike" baseline="0" dirty="0">
                <a:latin typeface="AdonisC"/>
              </a:rPr>
              <a:t> </a:t>
            </a:r>
            <a:r>
              <a:rPr lang="en-US" sz="2400" b="1" i="0" u="none" strike="noStrike" baseline="0" dirty="0">
                <a:latin typeface="AdonisC"/>
              </a:rPr>
              <a:t>functional</a:t>
            </a:r>
            <a:r>
              <a:rPr lang="en-US" sz="2400" b="0" i="0" u="none" strike="noStrike" baseline="0" dirty="0">
                <a:latin typeface="AdonisC"/>
              </a:rPr>
              <a:t> classification: </a:t>
            </a:r>
          </a:p>
          <a:p>
            <a:pPr marL="0" indent="0">
              <a:buNone/>
            </a:pPr>
            <a:r>
              <a:rPr lang="en-US" sz="2400" b="0" i="0" u="none" strike="noStrike" baseline="0" dirty="0">
                <a:latin typeface="AdonisC"/>
              </a:rPr>
              <a:t>        - phraseological units, e.g. </a:t>
            </a:r>
            <a:r>
              <a:rPr lang="en-US" sz="2400" b="0" i="1" u="none" strike="noStrike" baseline="0" dirty="0">
                <a:latin typeface="AdonisC,Italic"/>
              </a:rPr>
              <a:t>to bring up, to catch a cold, to take to somebody</a:t>
            </a:r>
            <a:endParaRPr lang="en-US" sz="2400" b="0" i="0" u="none" strike="noStrike" baseline="0" dirty="0">
              <a:latin typeface="AdonisC"/>
            </a:endParaRPr>
          </a:p>
          <a:p>
            <a:pPr marL="0" indent="0">
              <a:buNone/>
            </a:pPr>
            <a:r>
              <a:rPr lang="en-US" sz="2400" b="0" i="0" u="none" strike="noStrike" baseline="0" dirty="0">
                <a:latin typeface="AdonisC"/>
              </a:rPr>
              <a:t>        - idioms, e.g. </a:t>
            </a:r>
            <a:r>
              <a:rPr lang="en-US" sz="2400" b="0" i="1" u="none" strike="noStrike" baseline="0" dirty="0">
                <a:latin typeface="AdonisC,Italic"/>
              </a:rPr>
              <a:t>to beat about the bush, to bark up the wrong tree</a:t>
            </a:r>
            <a:endParaRPr lang="uk-UA" sz="3600" dirty="0"/>
          </a:p>
        </p:txBody>
      </p:sp>
    </p:spTree>
    <p:extLst>
      <p:ext uri="{BB962C8B-B14F-4D97-AF65-F5344CB8AC3E}">
        <p14:creationId xmlns:p14="http://schemas.microsoft.com/office/powerpoint/2010/main" val="708180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46A238-C539-4782-AABB-F44A53C7D898}"/>
              </a:ext>
            </a:extLst>
          </p:cNvPr>
          <p:cNvSpPr>
            <a:spLocks noGrp="1"/>
          </p:cNvSpPr>
          <p:nvPr>
            <p:ph type="title"/>
          </p:nvPr>
        </p:nvSpPr>
        <p:spPr>
          <a:xfrm>
            <a:off x="838200" y="365126"/>
            <a:ext cx="10515600" cy="842238"/>
          </a:xfrm>
        </p:spPr>
        <p:txBody>
          <a:bodyPr/>
          <a:lstStyle/>
          <a:p>
            <a:r>
              <a:rPr lang="en-US" sz="4400" b="0" i="0" u="none" strike="noStrike" baseline="0" dirty="0">
                <a:latin typeface="AdonisC"/>
              </a:rPr>
              <a:t>Classifications of phraseological units</a:t>
            </a:r>
            <a:endParaRPr lang="uk-UA" dirty="0"/>
          </a:p>
        </p:txBody>
      </p:sp>
      <p:sp>
        <p:nvSpPr>
          <p:cNvPr id="3" name="Місце для вмісту 2">
            <a:extLst>
              <a:ext uri="{FF2B5EF4-FFF2-40B4-BE49-F238E27FC236}">
                <a16:creationId xmlns:a16="http://schemas.microsoft.com/office/drawing/2014/main" id="{E770569A-98AF-42BF-AB8A-B87A01CE407F}"/>
              </a:ext>
            </a:extLst>
          </p:cNvPr>
          <p:cNvSpPr>
            <a:spLocks noGrp="1"/>
          </p:cNvSpPr>
          <p:nvPr>
            <p:ph idx="1"/>
          </p:nvPr>
        </p:nvSpPr>
        <p:spPr>
          <a:xfrm>
            <a:off x="838200" y="1136342"/>
            <a:ext cx="10515600" cy="5356532"/>
          </a:xfrm>
        </p:spPr>
        <p:txBody>
          <a:bodyPr>
            <a:normAutofit fontScale="77500" lnSpcReduction="20000"/>
          </a:bodyPr>
          <a:lstStyle/>
          <a:p>
            <a:r>
              <a:rPr lang="en-US" sz="3400" dirty="0">
                <a:latin typeface="AdonisC"/>
              </a:rPr>
              <a:t>A</a:t>
            </a:r>
            <a:r>
              <a:rPr lang="en-US" sz="3400" b="0" i="0" u="none" strike="noStrike" baseline="0" dirty="0">
                <a:latin typeface="AdonisC"/>
              </a:rPr>
              <a:t>ccording to prof. O. V. </a:t>
            </a:r>
            <a:r>
              <a:rPr lang="en-US" sz="3400" b="0" i="0" u="none" strike="noStrike" baseline="0" dirty="0" err="1">
                <a:latin typeface="AdonisC"/>
              </a:rPr>
              <a:t>Koonin’s</a:t>
            </a:r>
            <a:r>
              <a:rPr lang="en-US" sz="3400" b="0" i="0" u="none" strike="noStrike" baseline="0" dirty="0">
                <a:latin typeface="AdonisC"/>
              </a:rPr>
              <a:t> </a:t>
            </a:r>
            <a:r>
              <a:rPr lang="en-US" sz="3400" b="1" i="0" u="none" strike="noStrike" baseline="0" dirty="0">
                <a:latin typeface="AdonisC"/>
              </a:rPr>
              <a:t>functional</a:t>
            </a:r>
            <a:r>
              <a:rPr lang="en-US" sz="3400" b="0" i="0" u="none" strike="noStrike" baseline="0" dirty="0">
                <a:latin typeface="AdonisC"/>
              </a:rPr>
              <a:t> classification: </a:t>
            </a:r>
          </a:p>
          <a:p>
            <a:pPr marL="0" indent="0" algn="l">
              <a:buNone/>
            </a:pPr>
            <a:r>
              <a:rPr lang="en-US" sz="3400" dirty="0">
                <a:latin typeface="AdonisC"/>
              </a:rPr>
              <a:t>      - </a:t>
            </a:r>
            <a:r>
              <a:rPr lang="en-US" sz="3400" b="0" i="0" u="none" strike="noStrike" baseline="0" dirty="0">
                <a:latin typeface="AdonisC"/>
              </a:rPr>
              <a:t>nominative, e.g. </a:t>
            </a:r>
            <a:r>
              <a:rPr lang="en-US" sz="3400" b="0" i="1" u="none" strike="noStrike" baseline="0" dirty="0">
                <a:latin typeface="AdonisC,Italic"/>
              </a:rPr>
              <a:t>out of sight, as the crow flies.</a:t>
            </a:r>
            <a:endParaRPr lang="en-US" sz="3400" b="0" i="0" u="none" strike="noStrike" baseline="0" dirty="0">
              <a:latin typeface="AdonisC"/>
            </a:endParaRPr>
          </a:p>
          <a:p>
            <a:pPr marL="0" indent="0" algn="l">
              <a:buNone/>
            </a:pPr>
            <a:r>
              <a:rPr lang="en-US" sz="3400" dirty="0">
                <a:latin typeface="AdonisC"/>
              </a:rPr>
              <a:t>      - </a:t>
            </a:r>
            <a:r>
              <a:rPr lang="en-US" sz="3400" b="0" i="0" u="none" strike="noStrike" baseline="0" dirty="0">
                <a:latin typeface="AdonisC"/>
              </a:rPr>
              <a:t>nominative-communicative, e.g. </a:t>
            </a:r>
            <a:r>
              <a:rPr lang="en-US" sz="3400" b="0" i="1" u="none" strike="noStrike" baseline="0" dirty="0">
                <a:latin typeface="AdonisC,Italic"/>
              </a:rPr>
              <a:t>to set the Thames on fire – the Thames was set on fire, to break the ice – the ice was broken.</a:t>
            </a:r>
            <a:r>
              <a:rPr lang="en-US" sz="3400" b="0" i="0" u="none" strike="noStrike" baseline="0" dirty="0">
                <a:latin typeface="AdonisC"/>
              </a:rPr>
              <a:t> </a:t>
            </a:r>
          </a:p>
          <a:p>
            <a:pPr marL="0" indent="0" algn="l">
              <a:buNone/>
            </a:pPr>
            <a:r>
              <a:rPr lang="en-US" sz="3400" dirty="0">
                <a:latin typeface="AdonisC"/>
              </a:rPr>
              <a:t>      - </a:t>
            </a:r>
            <a:r>
              <a:rPr lang="en-US" sz="3400" b="0" i="0" u="none" strike="noStrike" baseline="0" dirty="0">
                <a:latin typeface="AdonisC"/>
              </a:rPr>
              <a:t>interjectional, e.g. </a:t>
            </a:r>
            <a:r>
              <a:rPr lang="en-US" sz="3400" b="0" i="1" u="none" strike="noStrike" baseline="0" dirty="0">
                <a:latin typeface="AdonisC,Italic"/>
              </a:rPr>
              <a:t>A pretty kettle of fish! Hear, hear! Good God! My aunt!</a:t>
            </a:r>
            <a:endParaRPr lang="en-US" sz="3400" b="0" i="0" u="none" strike="noStrike" baseline="0" dirty="0">
              <a:latin typeface="AdonisC"/>
            </a:endParaRPr>
          </a:p>
          <a:p>
            <a:pPr marL="0" indent="0" algn="l">
              <a:buNone/>
            </a:pPr>
            <a:r>
              <a:rPr lang="en-US" sz="3400" dirty="0">
                <a:latin typeface="AdonisC"/>
              </a:rPr>
              <a:t>      - </a:t>
            </a:r>
            <a:r>
              <a:rPr lang="en-US" sz="3400" b="0" i="0" u="none" strike="noStrike" baseline="0" dirty="0">
                <a:latin typeface="AdonisC"/>
              </a:rPr>
              <a:t>communicative, e.g. </a:t>
            </a:r>
            <a:r>
              <a:rPr lang="en-US" sz="3400" b="0" i="1" u="none" strike="noStrike" baseline="0" dirty="0">
                <a:latin typeface="AdonisC,Italic"/>
              </a:rPr>
              <a:t>An early bird catches the worm; East or West, home is the best; Honesty is the best policy :: That’s another pair of shoes! It’s a small world.</a:t>
            </a:r>
          </a:p>
          <a:p>
            <a:pPr marL="0" indent="0" algn="l">
              <a:buNone/>
            </a:pPr>
            <a:endParaRPr lang="en-US" sz="3400" i="1" dirty="0">
              <a:latin typeface="AdonisC,Italic"/>
            </a:endParaRPr>
          </a:p>
          <a:p>
            <a:r>
              <a:rPr lang="en-US" sz="3400" dirty="0">
                <a:latin typeface="AdonisC"/>
              </a:rPr>
              <a:t>A</a:t>
            </a:r>
            <a:r>
              <a:rPr lang="en-US" sz="3400" b="0" i="0" u="none" strike="noStrike" baseline="0" dirty="0">
                <a:latin typeface="AdonisC"/>
              </a:rPr>
              <a:t>ccording to N. N. </a:t>
            </a:r>
            <a:r>
              <a:rPr lang="en-US" sz="3400" b="0" i="0" u="none" strike="noStrike" baseline="0" dirty="0" err="1">
                <a:latin typeface="AdonisC"/>
              </a:rPr>
              <a:t>Amosova’s</a:t>
            </a:r>
            <a:r>
              <a:rPr lang="en-US" sz="3400" b="0" i="0" u="none" strike="noStrike" baseline="0" dirty="0">
                <a:latin typeface="AdonisC"/>
              </a:rPr>
              <a:t> </a:t>
            </a:r>
            <a:r>
              <a:rPr lang="en-US" sz="3400" b="1" i="0" u="none" strike="noStrike" baseline="0" dirty="0">
                <a:latin typeface="AdonisC"/>
              </a:rPr>
              <a:t>type of context </a:t>
            </a:r>
            <a:r>
              <a:rPr lang="en-US" sz="3400" b="0" i="0" u="none" strike="noStrike" baseline="0" dirty="0">
                <a:latin typeface="AdonisC"/>
              </a:rPr>
              <a:t>classification:</a:t>
            </a:r>
          </a:p>
          <a:p>
            <a:pPr marL="0" indent="0" algn="l">
              <a:buNone/>
            </a:pPr>
            <a:r>
              <a:rPr lang="en-US" sz="3400" dirty="0">
                <a:latin typeface="AdonisC"/>
              </a:rPr>
              <a:t>          - </a:t>
            </a:r>
            <a:r>
              <a:rPr lang="en-US" sz="3400" b="0" i="0" u="none" strike="noStrike" baseline="0" dirty="0">
                <a:latin typeface="AdonisC"/>
              </a:rPr>
              <a:t>phrasemes, e.g. </a:t>
            </a:r>
            <a:r>
              <a:rPr lang="en-US" sz="3400" b="0" i="1" u="none" strike="noStrike" baseline="0" dirty="0">
                <a:latin typeface="AdonisC,Italic"/>
              </a:rPr>
              <a:t>green </a:t>
            </a:r>
            <a:r>
              <a:rPr lang="ru-RU" sz="3400" b="0" i="1" u="none" strike="noStrike" baseline="0" dirty="0" err="1">
                <a:latin typeface="AdonisC,Italic"/>
              </a:rPr>
              <a:t>hand</a:t>
            </a:r>
            <a:r>
              <a:rPr lang="ru-RU" sz="3400" b="0" i="1" u="none" strike="noStrike" baseline="0" dirty="0">
                <a:latin typeface="AdonisC,Italic"/>
              </a:rPr>
              <a:t> </a:t>
            </a:r>
            <a:r>
              <a:rPr lang="ru-RU" sz="3400" b="0" i="0" u="none" strike="noStrike" baseline="0" dirty="0">
                <a:latin typeface="AdonisC"/>
              </a:rPr>
              <a:t>(</a:t>
            </a:r>
            <a:r>
              <a:rPr lang="ru-RU" sz="3400" b="0" i="0" u="none" strike="noStrike" baseline="0" dirty="0" err="1">
                <a:latin typeface="AdonisC"/>
              </a:rPr>
              <a:t>недосвічений</a:t>
            </a:r>
            <a:r>
              <a:rPr lang="ru-RU" sz="3400" b="0" i="0" u="none" strike="noStrike" baseline="0" dirty="0">
                <a:latin typeface="AdonisC"/>
              </a:rPr>
              <a:t> </a:t>
            </a:r>
            <a:r>
              <a:rPr lang="ru-RU" sz="3400" b="0" i="0" u="none" strike="noStrike" baseline="0" dirty="0" err="1">
                <a:latin typeface="AdonisC"/>
              </a:rPr>
              <a:t>працівник</a:t>
            </a:r>
            <a:r>
              <a:rPr lang="ru-RU" sz="3400" b="0" i="0" u="none" strike="noStrike" baseline="0" dirty="0">
                <a:latin typeface="AdonisC"/>
              </a:rPr>
              <a:t>), </a:t>
            </a:r>
            <a:r>
              <a:rPr lang="ru-RU" sz="3400" b="0" i="1" u="none" strike="noStrike" baseline="0" dirty="0" err="1">
                <a:latin typeface="AdonisC,Italic"/>
              </a:rPr>
              <a:t>bitter</a:t>
            </a:r>
            <a:r>
              <a:rPr lang="ru-RU" sz="3400" b="0" i="1" u="none" strike="noStrike" baseline="0" dirty="0">
                <a:latin typeface="AdonisC,Italic"/>
              </a:rPr>
              <a:t> </a:t>
            </a:r>
            <a:r>
              <a:rPr lang="ru-RU" sz="3400" b="0" i="1" u="none" strike="noStrike" baseline="0" dirty="0" err="1">
                <a:latin typeface="AdonisC,Italic"/>
              </a:rPr>
              <a:t>enemy</a:t>
            </a:r>
            <a:r>
              <a:rPr lang="ru-RU" sz="3400" b="0" i="1" u="none" strike="noStrike" baseline="0" dirty="0">
                <a:latin typeface="AdonisC,Italic"/>
              </a:rPr>
              <a:t> </a:t>
            </a:r>
            <a:r>
              <a:rPr lang="ru-RU" sz="3400" b="0" i="0" u="none" strike="noStrike" baseline="0" dirty="0">
                <a:latin typeface="AdonisC"/>
              </a:rPr>
              <a:t>(</a:t>
            </a:r>
            <a:r>
              <a:rPr lang="ru-RU" sz="3400" b="0" i="0" u="none" strike="noStrike" baseline="0" dirty="0" err="1">
                <a:latin typeface="AdonisC"/>
              </a:rPr>
              <a:t>запеклий</a:t>
            </a:r>
            <a:r>
              <a:rPr lang="ru-RU" sz="3400" b="0" i="0" u="none" strike="noStrike" baseline="0" dirty="0">
                <a:latin typeface="AdonisC"/>
              </a:rPr>
              <a:t> ворог);</a:t>
            </a:r>
          </a:p>
          <a:p>
            <a:pPr marL="0" indent="0" algn="l">
              <a:buNone/>
            </a:pPr>
            <a:r>
              <a:rPr lang="en-US" sz="3400" dirty="0">
                <a:latin typeface="AdonisC"/>
              </a:rPr>
              <a:t>         </a:t>
            </a:r>
            <a:r>
              <a:rPr lang="en-US" sz="3400" b="0" i="0" u="none" strike="noStrike" baseline="0" dirty="0">
                <a:latin typeface="AdonisC"/>
              </a:rPr>
              <a:t> - idioms, </a:t>
            </a:r>
            <a:r>
              <a:rPr lang="en-US" sz="3400" b="0" i="0" u="none" strike="noStrike" baseline="0" dirty="0" err="1">
                <a:latin typeface="AdonisC"/>
              </a:rPr>
              <a:t>eg.</a:t>
            </a:r>
            <a:r>
              <a:rPr lang="en-US" sz="3400" b="0" i="0" u="none" strike="noStrike" baseline="0" dirty="0">
                <a:latin typeface="AdonisC"/>
              </a:rPr>
              <a:t>: </a:t>
            </a:r>
            <a:r>
              <a:rPr lang="en-US" sz="3400" b="0" i="1" u="none" strike="noStrike" baseline="0" dirty="0">
                <a:latin typeface="AdonisC,Italic"/>
              </a:rPr>
              <a:t>red tape (</a:t>
            </a:r>
            <a:r>
              <a:rPr lang="en-US" sz="3400" b="0" i="1" u="none" strike="noStrike" baseline="0" dirty="0" err="1">
                <a:latin typeface="AdonisC,Italic"/>
              </a:rPr>
              <a:t>бюрократична</a:t>
            </a:r>
            <a:r>
              <a:rPr lang="en-US" sz="3400" b="0" i="1" u="none" strike="noStrike" baseline="0" dirty="0">
                <a:latin typeface="AdonisC,Italic"/>
              </a:rPr>
              <a:t> </a:t>
            </a:r>
            <a:r>
              <a:rPr lang="uk-UA" sz="3400" b="0" i="1" u="none" strike="noStrike" baseline="0" dirty="0">
                <a:latin typeface="AdonisC,Italic"/>
              </a:rPr>
              <a:t>тяганина); </a:t>
            </a:r>
            <a:r>
              <a:rPr lang="en-US" sz="3400" b="0" i="1" u="none" strike="noStrike" baseline="0" dirty="0">
                <a:latin typeface="AdonisC,Italic"/>
              </a:rPr>
              <a:t>mare’s nest (</a:t>
            </a:r>
            <a:r>
              <a:rPr lang="uk-UA" sz="3400" b="0" i="1" u="none" strike="noStrike" baseline="0" dirty="0">
                <a:latin typeface="AdonisC,Italic"/>
              </a:rPr>
              <a:t>нонсенс).</a:t>
            </a:r>
            <a:endParaRPr lang="uk-UA" sz="3400" dirty="0"/>
          </a:p>
          <a:p>
            <a:pPr marL="0" indent="0" algn="l">
              <a:buNone/>
            </a:pPr>
            <a:endParaRPr lang="en-US" i="1" dirty="0">
              <a:latin typeface="AdonisC,Italic"/>
            </a:endParaRPr>
          </a:p>
          <a:p>
            <a:pPr marL="0" indent="0" algn="l">
              <a:buNone/>
            </a:pPr>
            <a:endParaRPr lang="en-US" sz="1800" b="0" i="0" u="none" strike="noStrike" baseline="0" dirty="0">
              <a:latin typeface="AdonisC"/>
            </a:endParaRPr>
          </a:p>
          <a:p>
            <a:endParaRPr lang="en-US" sz="1800" b="0" i="0" u="none" strike="noStrike" baseline="0" dirty="0">
              <a:latin typeface="AdonisC"/>
            </a:endParaRPr>
          </a:p>
          <a:p>
            <a:endParaRPr lang="uk-UA" dirty="0"/>
          </a:p>
        </p:txBody>
      </p:sp>
    </p:spTree>
    <p:extLst>
      <p:ext uri="{BB962C8B-B14F-4D97-AF65-F5344CB8AC3E}">
        <p14:creationId xmlns:p14="http://schemas.microsoft.com/office/powerpoint/2010/main" val="2265962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9EED1E-C9C7-4A28-98F9-AE2CE7EBB364}"/>
              </a:ext>
            </a:extLst>
          </p:cNvPr>
          <p:cNvSpPr>
            <a:spLocks noGrp="1"/>
          </p:cNvSpPr>
          <p:nvPr>
            <p:ph type="title"/>
          </p:nvPr>
        </p:nvSpPr>
        <p:spPr/>
        <p:txBody>
          <a:bodyPr/>
          <a:lstStyle/>
          <a:p>
            <a:r>
              <a:rPr lang="en-US" sz="4400" b="0" i="0" u="none" strike="noStrike" baseline="0" dirty="0">
                <a:latin typeface="AdonisC"/>
              </a:rPr>
              <a:t>Classifications of phraseological units</a:t>
            </a:r>
            <a:endParaRPr lang="uk-UA" dirty="0"/>
          </a:p>
        </p:txBody>
      </p:sp>
      <p:sp>
        <p:nvSpPr>
          <p:cNvPr id="3" name="Місце для вмісту 2">
            <a:extLst>
              <a:ext uri="{FF2B5EF4-FFF2-40B4-BE49-F238E27FC236}">
                <a16:creationId xmlns:a16="http://schemas.microsoft.com/office/drawing/2014/main" id="{113DB504-DDD0-47D2-8FB6-7878A057DD25}"/>
              </a:ext>
            </a:extLst>
          </p:cNvPr>
          <p:cNvSpPr>
            <a:spLocks noGrp="1"/>
          </p:cNvSpPr>
          <p:nvPr>
            <p:ph idx="1"/>
          </p:nvPr>
        </p:nvSpPr>
        <p:spPr/>
        <p:txBody>
          <a:bodyPr/>
          <a:lstStyle/>
          <a:p>
            <a:pPr algn="l"/>
            <a:r>
              <a:rPr lang="en-US" b="0" i="0" u="none" strike="noStrike" baseline="0" dirty="0">
                <a:latin typeface="AdonisC"/>
              </a:rPr>
              <a:t>The structural (parts of </a:t>
            </a:r>
            <a:r>
              <a:rPr lang="en-US" dirty="0">
                <a:latin typeface="AdonisC"/>
              </a:rPr>
              <a:t>s</a:t>
            </a:r>
            <a:r>
              <a:rPr lang="en-US" b="0" i="0" u="none" strike="noStrike" baseline="0" dirty="0">
                <a:latin typeface="AdonisC"/>
              </a:rPr>
              <a:t>peech) principle of classifying phraseological units:</a:t>
            </a:r>
          </a:p>
          <a:p>
            <a:pPr marL="0" indent="0" algn="l">
              <a:buNone/>
            </a:pPr>
            <a:r>
              <a:rPr lang="en-US" b="0" i="0" u="none" strike="noStrike" baseline="0" dirty="0">
                <a:latin typeface="AdonisC"/>
              </a:rPr>
              <a:t>1) verbal, e.g. </a:t>
            </a:r>
            <a:r>
              <a:rPr lang="en-US" b="0" i="1" u="none" strike="noStrike" baseline="0" dirty="0">
                <a:latin typeface="AdonisC,Italic"/>
              </a:rPr>
              <a:t>to have butterflies in the stomach, to have green fingers,</a:t>
            </a:r>
          </a:p>
          <a:p>
            <a:pPr marL="0" indent="0" algn="l">
              <a:buNone/>
            </a:pPr>
            <a:r>
              <a:rPr lang="en-US" b="0" i="0" u="none" strike="noStrike" baseline="0" dirty="0">
                <a:latin typeface="AdonisC"/>
              </a:rPr>
              <a:t>2) substantive, e.g. </a:t>
            </a:r>
            <a:r>
              <a:rPr lang="en-US" b="0" i="1" u="none" strike="noStrike" baseline="0" dirty="0">
                <a:latin typeface="AdonisC,Italic"/>
              </a:rPr>
              <a:t>a dark horse, small talk,</a:t>
            </a:r>
          </a:p>
          <a:p>
            <a:pPr marL="0" indent="0" algn="l">
              <a:buNone/>
            </a:pPr>
            <a:r>
              <a:rPr lang="en-US" b="0" i="0" u="none" strike="noStrike" baseline="0" dirty="0">
                <a:latin typeface="AdonisC"/>
              </a:rPr>
              <a:t>3) adjectival, e.g. </a:t>
            </a:r>
            <a:r>
              <a:rPr lang="en-US" b="0" i="1" u="none" strike="noStrike" baseline="0" dirty="0">
                <a:latin typeface="AdonisC,Italic"/>
              </a:rPr>
              <a:t>spick and span, safe and sound,</a:t>
            </a:r>
          </a:p>
          <a:p>
            <a:pPr marL="0" indent="0" algn="l">
              <a:buNone/>
            </a:pPr>
            <a:r>
              <a:rPr lang="en-US" b="0" i="0" u="none" strike="noStrike" baseline="0" dirty="0">
                <a:latin typeface="AdonisC"/>
              </a:rPr>
              <a:t>4) adverbial, e.g. </a:t>
            </a:r>
            <a:r>
              <a:rPr lang="en-US" b="0" i="1" u="none" strike="noStrike" baseline="0" dirty="0">
                <a:latin typeface="AdonisC,Italic"/>
              </a:rPr>
              <a:t>by hook or by crook, by a long chalk,</a:t>
            </a:r>
          </a:p>
          <a:p>
            <a:pPr marL="0" indent="0" algn="l">
              <a:buNone/>
            </a:pPr>
            <a:r>
              <a:rPr lang="en-US" b="0" i="0" u="none" strike="noStrike" baseline="0" dirty="0">
                <a:latin typeface="AdonisC"/>
              </a:rPr>
              <a:t>5) interjectional, e.g. </a:t>
            </a:r>
            <a:r>
              <a:rPr lang="en-US" b="0" i="1" u="none" strike="noStrike" baseline="0" dirty="0">
                <a:latin typeface="AdonisC,Italic"/>
              </a:rPr>
              <a:t>goodness gracious! Sakes alive!</a:t>
            </a:r>
            <a:endParaRPr lang="en-US" b="0" i="0" u="none" strike="noStrike" baseline="0" dirty="0">
              <a:latin typeface="AdonisC"/>
            </a:endParaRPr>
          </a:p>
          <a:p>
            <a:pPr algn="l"/>
            <a:endParaRPr lang="uk-UA" dirty="0"/>
          </a:p>
        </p:txBody>
      </p:sp>
    </p:spTree>
    <p:extLst>
      <p:ext uri="{BB962C8B-B14F-4D97-AF65-F5344CB8AC3E}">
        <p14:creationId xmlns:p14="http://schemas.microsoft.com/office/powerpoint/2010/main" val="4209899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216D72A-82E6-4B92-90D0-B26FE5142107}"/>
              </a:ext>
            </a:extLst>
          </p:cNvPr>
          <p:cNvSpPr>
            <a:spLocks noGrp="1"/>
          </p:cNvSpPr>
          <p:nvPr>
            <p:ph type="title"/>
          </p:nvPr>
        </p:nvSpPr>
        <p:spPr/>
        <p:txBody>
          <a:bodyPr>
            <a:normAutofit fontScale="90000"/>
          </a:bodyPr>
          <a:lstStyle/>
          <a:p>
            <a:r>
              <a:rPr lang="en-US" dirty="0">
                <a:latin typeface="AdonisC"/>
              </a:rPr>
              <a:t>The categorial features of phraseological units</a:t>
            </a:r>
            <a:br>
              <a:rPr lang="en-US" dirty="0">
                <a:latin typeface="AdonisC"/>
              </a:rPr>
            </a:br>
            <a:endParaRPr lang="uk-UA" dirty="0"/>
          </a:p>
        </p:txBody>
      </p:sp>
      <p:sp>
        <p:nvSpPr>
          <p:cNvPr id="3" name="Місце для вмісту 2">
            <a:extLst>
              <a:ext uri="{FF2B5EF4-FFF2-40B4-BE49-F238E27FC236}">
                <a16:creationId xmlns:a16="http://schemas.microsoft.com/office/drawing/2014/main" id="{9BEA49AE-48BD-42E0-A5FF-2E77CE3887B6}"/>
              </a:ext>
            </a:extLst>
          </p:cNvPr>
          <p:cNvSpPr>
            <a:spLocks noGrp="1"/>
          </p:cNvSpPr>
          <p:nvPr>
            <p:ph idx="1"/>
          </p:nvPr>
        </p:nvSpPr>
        <p:spPr/>
        <p:txBody>
          <a:bodyPr>
            <a:normAutofit lnSpcReduction="10000"/>
          </a:bodyPr>
          <a:lstStyle/>
          <a:p>
            <a:pPr marL="0" indent="0" algn="l">
              <a:buNone/>
            </a:pPr>
            <a:r>
              <a:rPr lang="en-US" b="0" i="0" u="none" strike="noStrike" baseline="0" dirty="0">
                <a:latin typeface="AdonisC"/>
              </a:rPr>
              <a:t>1) stability (morphological, syntactical, semantic, etc.);</a:t>
            </a:r>
          </a:p>
          <a:p>
            <a:pPr marL="0" indent="0" algn="l">
              <a:buNone/>
            </a:pPr>
            <a:r>
              <a:rPr lang="en-US" b="0" i="0" u="none" strike="noStrike" baseline="0" dirty="0">
                <a:latin typeface="AdonisC"/>
              </a:rPr>
              <a:t>2) word-group structure (each phraseological unit consists of</a:t>
            </a:r>
          </a:p>
          <a:p>
            <a:pPr marL="0" indent="0" algn="l">
              <a:buNone/>
            </a:pPr>
            <a:r>
              <a:rPr lang="en-US" b="0" i="0" u="none" strike="noStrike" baseline="0" dirty="0">
                <a:latin typeface="AdonisC"/>
              </a:rPr>
              <a:t>more than one word);</a:t>
            </a:r>
          </a:p>
          <a:p>
            <a:pPr marL="0" indent="0" algn="l">
              <a:buNone/>
            </a:pPr>
            <a:r>
              <a:rPr lang="en-US" b="0" i="0" u="none" strike="noStrike" baseline="0" dirty="0">
                <a:latin typeface="AdonisC"/>
              </a:rPr>
              <a:t>3) absence of any stereotyped pattern;</a:t>
            </a:r>
          </a:p>
          <a:p>
            <a:pPr marL="0" indent="0" algn="l">
              <a:buNone/>
            </a:pPr>
            <a:r>
              <a:rPr lang="en-US" b="0" i="0" u="none" strike="noStrike" baseline="0" dirty="0">
                <a:latin typeface="AdonisC"/>
              </a:rPr>
              <a:t>4) figurative (transferred) meaning;</a:t>
            </a:r>
          </a:p>
          <a:p>
            <a:pPr marL="0" indent="0" algn="l">
              <a:buNone/>
            </a:pPr>
            <a:r>
              <a:rPr lang="en-US" b="0" i="0" u="none" strike="noStrike" baseline="0" dirty="0">
                <a:latin typeface="AdonisC"/>
              </a:rPr>
              <a:t>5) expressiveness.</a:t>
            </a:r>
          </a:p>
          <a:p>
            <a:pPr marL="0" indent="0" algn="l">
              <a:buNone/>
            </a:pPr>
            <a:endParaRPr lang="en-US" sz="2400" b="0" i="0" u="none" strike="noStrike" baseline="0" dirty="0">
              <a:latin typeface="AdonisC"/>
            </a:endParaRPr>
          </a:p>
          <a:p>
            <a:pPr marL="0" indent="0" algn="l">
              <a:buNone/>
            </a:pPr>
            <a:r>
              <a:rPr lang="en-US" sz="2400" b="0" i="0" u="none" strike="noStrike" baseline="0" dirty="0">
                <a:latin typeface="AdonisC"/>
              </a:rPr>
              <a:t>A certain stable combination may be referred to some class of phraseological units only on the condition of the combination of all the above-mentioned features.</a:t>
            </a:r>
            <a:endParaRPr lang="uk-UA" sz="4800" dirty="0"/>
          </a:p>
        </p:txBody>
      </p:sp>
    </p:spTree>
    <p:extLst>
      <p:ext uri="{BB962C8B-B14F-4D97-AF65-F5344CB8AC3E}">
        <p14:creationId xmlns:p14="http://schemas.microsoft.com/office/powerpoint/2010/main" val="529071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9D4A3D-D381-4FF8-BD5F-333F2132EB39}"/>
              </a:ext>
            </a:extLst>
          </p:cNvPr>
          <p:cNvSpPr>
            <a:spLocks noGrp="1"/>
          </p:cNvSpPr>
          <p:nvPr>
            <p:ph type="title"/>
          </p:nvPr>
        </p:nvSpPr>
        <p:spPr/>
        <p:txBody>
          <a:bodyPr/>
          <a:lstStyle/>
          <a:p>
            <a:r>
              <a:rPr lang="en-US" sz="4400" b="0" i="0" u="none" strike="noStrike" baseline="0" dirty="0">
                <a:latin typeface="AdonisC"/>
              </a:rPr>
              <a:t>Semantic relations in phraseology</a:t>
            </a:r>
            <a:endParaRPr lang="uk-UA" dirty="0"/>
          </a:p>
        </p:txBody>
      </p:sp>
      <p:sp>
        <p:nvSpPr>
          <p:cNvPr id="3" name="Місце для вмісту 2">
            <a:extLst>
              <a:ext uri="{FF2B5EF4-FFF2-40B4-BE49-F238E27FC236}">
                <a16:creationId xmlns:a16="http://schemas.microsoft.com/office/drawing/2014/main" id="{87814DB6-7271-4D26-B4C6-F691DF55F7C6}"/>
              </a:ext>
            </a:extLst>
          </p:cNvPr>
          <p:cNvSpPr>
            <a:spLocks noGrp="1"/>
          </p:cNvSpPr>
          <p:nvPr>
            <p:ph idx="1"/>
          </p:nvPr>
        </p:nvSpPr>
        <p:spPr/>
        <p:txBody>
          <a:bodyPr>
            <a:normAutofit/>
          </a:bodyPr>
          <a:lstStyle/>
          <a:p>
            <a:pPr algn="l"/>
            <a:r>
              <a:rPr lang="en-US" b="0" i="0" u="none" strike="noStrike" baseline="0" dirty="0">
                <a:latin typeface="AdonisC"/>
              </a:rPr>
              <a:t>Semantic relations in phraseology are the same as between words. Like words phraseological units can be related as </a:t>
            </a:r>
            <a:r>
              <a:rPr lang="en-US" b="0" i="0" u="sng" strike="noStrike" baseline="0" dirty="0">
                <a:latin typeface="AdonisC"/>
              </a:rPr>
              <a:t>homonyms, synonyms, antonyms</a:t>
            </a:r>
            <a:r>
              <a:rPr lang="en-US" b="0" i="0" u="none" strike="noStrike" baseline="0" dirty="0">
                <a:latin typeface="AdonisC"/>
              </a:rPr>
              <a:t>. Furthermore, phraseological units may be either </a:t>
            </a:r>
            <a:r>
              <a:rPr lang="en-US" b="0" i="0" u="sng" strike="noStrike" baseline="0" dirty="0" err="1">
                <a:latin typeface="AdonisC"/>
              </a:rPr>
              <a:t>monosemantic</a:t>
            </a:r>
            <a:r>
              <a:rPr lang="en-US" b="0" i="0" u="sng" strike="noStrike" baseline="0" dirty="0">
                <a:latin typeface="AdonisC"/>
              </a:rPr>
              <a:t> or polysemantic</a:t>
            </a:r>
            <a:r>
              <a:rPr lang="en-US" b="0" i="0" u="none" strike="noStrike" baseline="0" dirty="0">
                <a:latin typeface="AdonisC"/>
              </a:rPr>
              <a:t>.</a:t>
            </a:r>
            <a:endParaRPr lang="uk-UA" sz="4000" dirty="0"/>
          </a:p>
        </p:txBody>
      </p:sp>
    </p:spTree>
    <p:extLst>
      <p:ext uri="{BB962C8B-B14F-4D97-AF65-F5344CB8AC3E}">
        <p14:creationId xmlns:p14="http://schemas.microsoft.com/office/powerpoint/2010/main" val="422534736"/>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2657</Words>
  <Application>Microsoft Office PowerPoint</Application>
  <PresentationFormat>Широкоэкранный</PresentationFormat>
  <Paragraphs>140</Paragraphs>
  <Slides>22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AdonisC</vt:lpstr>
      <vt:lpstr>AdonisC,Italic</vt:lpstr>
      <vt:lpstr>Arial</vt:lpstr>
      <vt:lpstr>Calibri</vt:lpstr>
      <vt:lpstr>Calibri Light</vt:lpstr>
      <vt:lpstr>Тема Office</vt:lpstr>
      <vt:lpstr>ENGLISH PHRASEOLOGY</vt:lpstr>
      <vt:lpstr>Outline </vt:lpstr>
      <vt:lpstr>Types of word combinations </vt:lpstr>
      <vt:lpstr>Phraseological units</vt:lpstr>
      <vt:lpstr>Classifications of phraseological units</vt:lpstr>
      <vt:lpstr>Classifications of phraseological units</vt:lpstr>
      <vt:lpstr>Classifications of phraseological units</vt:lpstr>
      <vt:lpstr>The categorial features of phraseological units </vt:lpstr>
      <vt:lpstr>Semantic relations in phraseology</vt:lpstr>
      <vt:lpstr>Phraseological antonyms </vt:lpstr>
      <vt:lpstr>Phraseological homonyms </vt:lpstr>
      <vt:lpstr>Phraseological synonyms</vt:lpstr>
      <vt:lpstr>The word-stock layers</vt:lpstr>
      <vt:lpstr>The subgroups of the literary vocabulary </vt:lpstr>
      <vt:lpstr>Learned words include </vt:lpstr>
      <vt:lpstr>Terms or technical vocabulary </vt:lpstr>
      <vt:lpstr>Barbarisms, archaic words </vt:lpstr>
      <vt:lpstr>Historisms, neologisms</vt:lpstr>
      <vt:lpstr>The subgroups of colloquial layer </vt:lpstr>
      <vt:lpstr>Literary and non-literary colloquialisms </vt:lpstr>
      <vt:lpstr>Jargonisms, professionalisms, vulgarisms</vt:lpstr>
      <vt:lpstr>Reference literature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PHRASEOLOGY</dc:title>
  <dc:creator>ДАША</dc:creator>
  <cp:lastModifiedBy>ЛЮДМИЛА</cp:lastModifiedBy>
  <cp:revision>64</cp:revision>
  <dcterms:created xsi:type="dcterms:W3CDTF">2021-11-09T19:04:49Z</dcterms:created>
  <dcterms:modified xsi:type="dcterms:W3CDTF">2023-02-20T09:22:42Z</dcterms:modified>
</cp:coreProperties>
</file>