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70" r:id="rId20"/>
  </p:sldIdLst>
  <p:sldSz cx="12192000" cy="6858000"/>
  <p:notesSz cx="6797675" cy="992505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49AC11-1DEC-4DF4-ACBB-2E61D0ECCB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3988F57-0B85-4DD8-A958-6E7633C67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49C0FEF-DF4E-4F5C-9073-D413C28F5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BAF776B-7DFC-46DE-8855-0CD7AA019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5060E9C-7C02-47F9-A180-85E51815C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121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16F140-7373-4E3D-8373-E9E8CE9DF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A5C2B590-D17C-475C-9017-251D03BD1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50D5C72-98AF-4528-9753-40ABC0D72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E797E1D-976A-4A70-AD49-A514667F7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53F1B3E-5C2E-4A97-81C9-0A6C41842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951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0F6668B2-5FB1-4A2E-B499-AEAF99138A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05DD4CB7-0CB9-4F77-8076-11858D086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3CEA1D3-48A9-4B66-A969-B13CECC56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AA34635-4D27-4FE3-A0C8-80536F68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DBF32B3-3EA0-4688-AF25-D09EB6E25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890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4AE03-4B7F-4A5F-B7B1-23460252C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832628E-B5F3-4636-9C7A-A0A12B9FA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D75726B-FFF2-4CF5-A913-A7292A43C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9F8FFC2-B950-4C27-BDEF-69D01E95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41C4C88-2617-4609-82B1-2C4AC5657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647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C5DCC7-0713-4BAA-B4CA-F3215A112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C1A820E-9E00-4C49-95CA-8CDCA64D5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4CB668F-C8A1-4F53-99E9-46DCCF021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6C72306-47E6-42F2-9868-A94CF9545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D0E70C1-8352-43F5-A97A-73CC6160C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989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A39D02-125B-4447-97EE-79330A28F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75C51D1-DB29-4CF1-8F68-84717040F1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B5643DA-1EB2-4CA7-9436-91E671626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684C304-B71E-4E3F-81ED-D5BB865B2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D5631FA6-1E4D-4A27-B7A6-5979BEC3E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0D76CB9-148B-431C-9BAB-08A222714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8156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37921B-499C-4465-AB12-9F3B151A5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F506D95-C34D-4ECE-A059-8BA602C17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1499F84-1F3F-4313-AB3A-1CF7C7D11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92758FCA-71FE-4490-8092-91C1D6932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35F0C55B-AA71-4A11-BD62-56C867698B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6FD6361B-1703-41FF-B9D7-27B719ACA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AF2704E2-2137-47EA-A1F5-59F3495FE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ACB42C88-FBE1-4538-9082-DBD342154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738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5E1DF4-00AC-48F8-B120-29BEA1633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0A5CD539-54A0-434B-A5CB-B59315EB8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AF8EC2F0-B944-4156-A8FA-EA6FE3063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91CAA69D-ECBE-4CE6-90B2-C969900BA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328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ED154438-EBD7-4558-BBC4-36852CD10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12DD54DF-3167-4C51-8134-0466C88D0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70ECEA59-8EB1-41B8-AE01-61DB1EC18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498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95785D-0274-496E-B6FE-55072548C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1893DDE-9D69-4228-8FEC-CFFE5AF5C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AE3715F-73BD-4D8F-A382-79C561F3E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0978004-374F-4A75-AF01-90DB31ECA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8B744A9-EFF8-4929-849B-3E4782EC2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A1B05A8-9557-45AC-A1D0-A80353DE2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150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547C1C-91F9-495C-B237-AE6421361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2140B9A3-2CB8-4AC8-8ECD-E71AECF980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8CCC11F-9B59-4808-8DB8-F1D0F3D82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0BFE992-FA47-412E-9966-596938FF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A5C8F33-40ED-495D-BC4F-B7F5C6476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56C8B83-3973-4F61-951F-ED257D934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41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8208C37F-A849-43A5-A92D-FFCD1C1C2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B645EE4-27FE-4941-BD0B-B3E2FD09B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D809F03-6DB1-460C-BEB0-13A8959F58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56C2C-D4E7-46D2-9AA4-B8F250EAE71F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DB8B2DB-6E12-4E5E-8945-680CA6AF35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37DAE02-4A8D-4066-A5F5-8DF152467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5DFEC-0162-4956-88B3-864E6D850F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156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521D05-6D91-4366-B2F8-93ECB9AF37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Semasiology 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93C43562-667C-426C-9C8C-605FC8CE98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4146208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</a:t>
            </a:r>
            <a:r>
              <a:rPr lang="en-US" dirty="0"/>
              <a:t>of semantic changes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changes in </a:t>
            </a:r>
            <a:r>
              <a:rPr lang="en-US" dirty="0" smtClean="0"/>
              <a:t>social life </a:t>
            </a:r>
            <a:r>
              <a:rPr lang="en-US" dirty="0"/>
              <a:t>of a </a:t>
            </a:r>
            <a:r>
              <a:rPr lang="en-US" dirty="0" smtClean="0"/>
              <a:t>community</a:t>
            </a:r>
          </a:p>
          <a:p>
            <a:r>
              <a:rPr lang="en-US" dirty="0" smtClean="0"/>
              <a:t>technological changes</a:t>
            </a:r>
          </a:p>
          <a:p>
            <a:r>
              <a:rPr lang="en-US" dirty="0" smtClean="0"/>
              <a:t>scientific development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422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02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Semantic </a:t>
            </a:r>
            <a:r>
              <a:rPr lang="en-US" dirty="0"/>
              <a:t>changes </a:t>
            </a:r>
            <a:r>
              <a:rPr lang="en-US" dirty="0" smtClean="0"/>
              <a:t>in denotation lead </a:t>
            </a:r>
            <a:r>
              <a:rPr lang="en-US" dirty="0"/>
              <a:t>to:</a:t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dirty="0"/>
              <a:t>) the </a:t>
            </a:r>
            <a:r>
              <a:rPr lang="en-US" u="sng" dirty="0"/>
              <a:t>extension (generalization</a:t>
            </a:r>
            <a:r>
              <a:rPr lang="en-US" dirty="0"/>
              <a:t>) of </a:t>
            </a:r>
            <a:r>
              <a:rPr lang="en-US" dirty="0" smtClean="0"/>
              <a:t>meaning, i.e. </a:t>
            </a:r>
            <a:r>
              <a:rPr lang="en-US" dirty="0"/>
              <a:t>the extension </a:t>
            </a:r>
            <a:r>
              <a:rPr lang="en-US" dirty="0" smtClean="0"/>
              <a:t>of semantic </a:t>
            </a:r>
            <a:r>
              <a:rPr lang="en-US" dirty="0"/>
              <a:t>capacity of a </a:t>
            </a:r>
            <a:r>
              <a:rPr lang="en-US" dirty="0" smtClean="0"/>
              <a:t>word (polysemy) </a:t>
            </a:r>
            <a:r>
              <a:rPr lang="en-US" dirty="0"/>
              <a:t>in </a:t>
            </a:r>
            <a:r>
              <a:rPr lang="en-US" dirty="0" smtClean="0"/>
              <a:t>the </a:t>
            </a:r>
            <a:r>
              <a:rPr lang="en-US" dirty="0"/>
              <a:t>process of language development, e.g. </a:t>
            </a:r>
            <a:r>
              <a:rPr lang="en-US" i="1" dirty="0"/>
              <a:t>manuscript </a:t>
            </a:r>
            <a:r>
              <a:rPr lang="en-US" dirty="0"/>
              <a:t>originally </a:t>
            </a:r>
            <a:r>
              <a:rPr lang="en-US" dirty="0" smtClean="0"/>
              <a:t>meant “</a:t>
            </a:r>
            <a:r>
              <a:rPr lang="en-US" dirty="0" err="1"/>
              <a:t>smth</a:t>
            </a:r>
            <a:r>
              <a:rPr lang="en-US" dirty="0"/>
              <a:t> hand-written”, now refers to any copy whether written by </a:t>
            </a:r>
            <a:r>
              <a:rPr lang="en-US" dirty="0" smtClean="0"/>
              <a:t>hand or </a:t>
            </a:r>
            <a:r>
              <a:rPr lang="en-US" dirty="0"/>
              <a:t>typed</a:t>
            </a:r>
            <a:r>
              <a:rPr lang="en-US" dirty="0" smtClean="0"/>
              <a:t>; </a:t>
            </a:r>
            <a:endParaRPr lang="en-US" dirty="0"/>
          </a:p>
          <a:p>
            <a:r>
              <a:rPr lang="en-US" dirty="0"/>
              <a:t>2) the </a:t>
            </a:r>
            <a:r>
              <a:rPr lang="en-US" u="sng" dirty="0"/>
              <a:t>narrowing (specialization</a:t>
            </a:r>
            <a:r>
              <a:rPr lang="en-US" dirty="0"/>
              <a:t>) of meaning is the restriction </a:t>
            </a:r>
            <a:r>
              <a:rPr lang="en-US" dirty="0" smtClean="0"/>
              <a:t>of the </a:t>
            </a:r>
            <a:r>
              <a:rPr lang="en-US" dirty="0"/>
              <a:t>semantic capacity of a word in the historical development, e.g</a:t>
            </a:r>
            <a:r>
              <a:rPr lang="en-US" dirty="0" smtClean="0"/>
              <a:t>. </a:t>
            </a:r>
            <a:r>
              <a:rPr lang="en-US" i="1" dirty="0" smtClean="0"/>
              <a:t>bread </a:t>
            </a:r>
            <a:r>
              <a:rPr lang="en-US" dirty="0"/>
              <a:t>originally meant “a fragment or a small peace”, now refers </a:t>
            </a:r>
            <a:r>
              <a:rPr lang="en-US" dirty="0" smtClean="0"/>
              <a:t>to “</a:t>
            </a:r>
            <a:r>
              <a:rPr lang="en-US" dirty="0"/>
              <a:t>food made of flour, water, and yeast mixed together and baked</a:t>
            </a:r>
            <a:r>
              <a:rPr lang="en-US" dirty="0" smtClean="0"/>
              <a:t>”; </a:t>
            </a:r>
            <a:r>
              <a:rPr lang="en-US" i="1" dirty="0" smtClean="0"/>
              <a:t>voyage </a:t>
            </a:r>
            <a:r>
              <a:rPr lang="en-US" dirty="0" smtClean="0"/>
              <a:t> ‘’any </a:t>
            </a:r>
            <a:r>
              <a:rPr lang="en-US" dirty="0"/>
              <a:t>trip or journey” –&gt; a journey by sea </a:t>
            </a:r>
            <a:r>
              <a:rPr lang="en-US" dirty="0" smtClean="0"/>
              <a:t>or water.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242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057"/>
          </a:xfrm>
        </p:spPr>
        <p:txBody>
          <a:bodyPr/>
          <a:lstStyle/>
          <a:p>
            <a:r>
              <a:rPr lang="en-US" dirty="0"/>
              <a:t>Semantic changes in connotation </a:t>
            </a:r>
            <a:r>
              <a:rPr lang="en-US" dirty="0" smtClean="0"/>
              <a:t>result </a:t>
            </a:r>
            <a:r>
              <a:rPr lang="en-US" dirty="0"/>
              <a:t>in: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6182"/>
            <a:ext cx="10515600" cy="4860781"/>
          </a:xfrm>
        </p:spPr>
        <p:txBody>
          <a:bodyPr>
            <a:normAutofit/>
          </a:bodyPr>
          <a:lstStyle/>
          <a:p>
            <a:r>
              <a:rPr lang="en-US" dirty="0"/>
              <a:t>1) </a:t>
            </a:r>
            <a:r>
              <a:rPr lang="en-US" u="sng" dirty="0"/>
              <a:t>degradation (the pejorative development </a:t>
            </a:r>
            <a:r>
              <a:rPr lang="en-US" dirty="0"/>
              <a:t>of meaning) is </a:t>
            </a:r>
            <a:r>
              <a:rPr lang="en-US" dirty="0" smtClean="0"/>
              <a:t>the semantic </a:t>
            </a:r>
            <a:r>
              <a:rPr lang="en-US" dirty="0"/>
              <a:t>change, by </a:t>
            </a:r>
            <a:r>
              <a:rPr lang="en-US" dirty="0" smtClean="0"/>
              <a:t>which </a:t>
            </a:r>
            <a:r>
              <a:rPr lang="en-US" dirty="0"/>
              <a:t>a word </a:t>
            </a:r>
            <a:r>
              <a:rPr lang="en-US" dirty="0" smtClean="0"/>
              <a:t>acquires some </a:t>
            </a:r>
            <a:r>
              <a:rPr lang="en-US" dirty="0"/>
              <a:t>derogatory emotive charge, e.g. </a:t>
            </a:r>
            <a:r>
              <a:rPr lang="en-US" i="1" dirty="0" smtClean="0"/>
              <a:t>gang </a:t>
            </a:r>
            <a:r>
              <a:rPr lang="en-US" dirty="0"/>
              <a:t>“a group of people going together” –&gt; “an </a:t>
            </a:r>
            <a:r>
              <a:rPr lang="en-US" dirty="0" smtClean="0"/>
              <a:t>organized group </a:t>
            </a:r>
            <a:r>
              <a:rPr lang="en-US" dirty="0"/>
              <a:t>of criminals”; coarse “ordinary, common” –&gt; “rude or vulgar</a:t>
            </a:r>
            <a:r>
              <a:rPr lang="en-US" dirty="0" smtClean="0"/>
              <a:t>”; </a:t>
            </a:r>
          </a:p>
          <a:p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en-US" u="sng" dirty="0"/>
              <a:t>elevation (the ameliorative development </a:t>
            </a:r>
            <a:r>
              <a:rPr lang="en-US" dirty="0"/>
              <a:t>of meaning) is </a:t>
            </a:r>
            <a:r>
              <a:rPr lang="en-US" dirty="0" smtClean="0"/>
              <a:t>the semantic </a:t>
            </a:r>
            <a:r>
              <a:rPr lang="en-US" dirty="0"/>
              <a:t>change in the word which rises it to a position of </a:t>
            </a:r>
            <a:r>
              <a:rPr lang="en-US" dirty="0" smtClean="0"/>
              <a:t>greater importance</a:t>
            </a:r>
            <a:r>
              <a:rPr lang="en-US" dirty="0"/>
              <a:t>, e.g. </a:t>
            </a:r>
            <a:r>
              <a:rPr lang="en-US" dirty="0" smtClean="0"/>
              <a:t>knight </a:t>
            </a:r>
            <a:r>
              <a:rPr lang="en-US" dirty="0"/>
              <a:t>“manservant” –&gt; “a </a:t>
            </a:r>
            <a:r>
              <a:rPr lang="en-US" dirty="0" smtClean="0"/>
              <a:t>noble courageous </a:t>
            </a:r>
            <a:r>
              <a:rPr lang="en-US" dirty="0"/>
              <a:t>man</a:t>
            </a:r>
            <a:r>
              <a:rPr lang="en-US" dirty="0" smtClean="0"/>
              <a:t>”; </a:t>
            </a:r>
            <a:r>
              <a:rPr lang="en-US" i="1" dirty="0" smtClean="0"/>
              <a:t>minister </a:t>
            </a:r>
            <a:r>
              <a:rPr lang="en-US" dirty="0"/>
              <a:t>“a servant” –&gt; “a head of a government department”.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5747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etaphoric </a:t>
            </a:r>
            <a:r>
              <a:rPr lang="en-US" dirty="0"/>
              <a:t>and metonymic changes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/>
              <a:t>Metaphor</a:t>
            </a:r>
            <a:r>
              <a:rPr lang="en-US" dirty="0"/>
              <a:t> is a transfer of name based on the association of similarity</a:t>
            </a:r>
            <a:r>
              <a:rPr lang="en-US" dirty="0" smtClean="0"/>
              <a:t>, </a:t>
            </a:r>
            <a:r>
              <a:rPr lang="en-US" dirty="0"/>
              <a:t>likening one thing to another </a:t>
            </a:r>
            <a:r>
              <a:rPr lang="en-US" dirty="0" smtClean="0"/>
              <a:t>by way </a:t>
            </a:r>
            <a:r>
              <a:rPr lang="en-US" dirty="0"/>
              <a:t>of referring to it as if it were some other one. This process </a:t>
            </a:r>
            <a:r>
              <a:rPr lang="en-US" dirty="0" smtClean="0"/>
              <a:t>leads to </a:t>
            </a:r>
            <a:r>
              <a:rPr lang="en-US" dirty="0"/>
              <a:t>the development of the so-called </a:t>
            </a:r>
            <a:r>
              <a:rPr lang="en-US" u="sng" dirty="0"/>
              <a:t>trite </a:t>
            </a:r>
            <a:r>
              <a:rPr lang="en-US" u="sng" dirty="0" smtClean="0"/>
              <a:t>metaphors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i="1" dirty="0" smtClean="0"/>
              <a:t> </a:t>
            </a:r>
            <a:r>
              <a:rPr lang="en-US" i="1" dirty="0"/>
              <a:t>time flies, a cold </a:t>
            </a:r>
            <a:r>
              <a:rPr lang="en-US" i="1" dirty="0" smtClean="0"/>
              <a:t>look, tail </a:t>
            </a:r>
            <a:r>
              <a:rPr lang="en-US" i="1" dirty="0"/>
              <a:t>of a plane, face of a clock, back </a:t>
            </a:r>
            <a:r>
              <a:rPr lang="en-US" i="1" dirty="0" smtClean="0"/>
              <a:t>of the </a:t>
            </a:r>
            <a:r>
              <a:rPr lang="en-US" i="1" dirty="0"/>
              <a:t>chair, foot of the mountain, eye of a needle, </a:t>
            </a:r>
            <a:r>
              <a:rPr lang="en-US" dirty="0" smtClean="0"/>
              <a:t>etc.</a:t>
            </a:r>
          </a:p>
          <a:p>
            <a:r>
              <a:rPr lang="en-US" dirty="0"/>
              <a:t>In these cases the connection between the original and </a:t>
            </a:r>
            <a:r>
              <a:rPr lang="en-US" dirty="0" smtClean="0"/>
              <a:t>transferred word </a:t>
            </a:r>
            <a:r>
              <a:rPr lang="en-US" dirty="0"/>
              <a:t>meaning is lost. As a result, the secondary figuratively </a:t>
            </a:r>
            <a:r>
              <a:rPr lang="en-US" dirty="0" smtClean="0"/>
              <a:t>derived meaning </a:t>
            </a:r>
            <a:r>
              <a:rPr lang="en-US" dirty="0"/>
              <a:t>may actually become its primary one</a:t>
            </a:r>
            <a:r>
              <a:rPr lang="en-US" dirty="0" smtClean="0"/>
              <a:t>.</a:t>
            </a:r>
          </a:p>
          <a:p>
            <a:r>
              <a:rPr lang="en-US" u="sng" dirty="0"/>
              <a:t>Metonymy</a:t>
            </a:r>
            <a:r>
              <a:rPr lang="en-US" dirty="0"/>
              <a:t> is a device in which the name of one thing is changed for that of another to which it is related by association of having close relationship to one another, e.g. </a:t>
            </a:r>
            <a:r>
              <a:rPr lang="en-US" i="1" dirty="0"/>
              <a:t>The marble speaks (the statue made of marble), the best pen (the best writer), a heart of gold (a kind-hearted person), the kettle is boiling (the water is boiling in the kettle)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8148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emantic </a:t>
            </a:r>
            <a:r>
              <a:rPr lang="en-US" dirty="0"/>
              <a:t>structures of words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u="sng" dirty="0"/>
              <a:t>Monosemy</a:t>
            </a:r>
            <a:r>
              <a:rPr lang="en-US" dirty="0"/>
              <a:t> is the existence within one word of only one </a:t>
            </a:r>
            <a:r>
              <a:rPr lang="en-US" dirty="0" smtClean="0"/>
              <a:t>meaning. e.g</a:t>
            </a:r>
            <a:r>
              <a:rPr lang="en-US" dirty="0"/>
              <a:t>. </a:t>
            </a:r>
            <a:r>
              <a:rPr lang="en-US" i="1" dirty="0"/>
              <a:t>monopoly, radar, cybernetics</a:t>
            </a:r>
            <a:r>
              <a:rPr lang="en-US" i="1" dirty="0" smtClean="0"/>
              <a:t>, biochemistry,, </a:t>
            </a:r>
            <a:r>
              <a:rPr lang="en-US" i="1" dirty="0"/>
              <a:t>audit, broker, etc.</a:t>
            </a:r>
            <a:r>
              <a:rPr lang="en-US" i="1" dirty="0" smtClean="0"/>
              <a:t> </a:t>
            </a:r>
          </a:p>
          <a:p>
            <a:pPr algn="just"/>
            <a:r>
              <a:rPr lang="en-US" u="sng" dirty="0"/>
              <a:t>Polysemy</a:t>
            </a:r>
            <a:r>
              <a:rPr lang="en-US" dirty="0"/>
              <a:t> is a complex of all meanings which </a:t>
            </a:r>
            <a:r>
              <a:rPr lang="en-US" dirty="0" smtClean="0"/>
              <a:t>a word </a:t>
            </a:r>
            <a:r>
              <a:rPr lang="en-US" dirty="0"/>
              <a:t>can have as a result of its </a:t>
            </a:r>
            <a:r>
              <a:rPr lang="en-US" dirty="0" smtClean="0"/>
              <a:t>development (the </a:t>
            </a:r>
            <a:r>
              <a:rPr lang="en-US" dirty="0"/>
              <a:t>main (central) </a:t>
            </a:r>
            <a:r>
              <a:rPr lang="en-US" dirty="0" smtClean="0"/>
              <a:t>meaning and associated meanings, that become </a:t>
            </a:r>
            <a:r>
              <a:rPr lang="en-US" dirty="0"/>
              <a:t>evident in certain lexical and grammatical </a:t>
            </a:r>
            <a:r>
              <a:rPr lang="en-US" dirty="0" smtClean="0"/>
              <a:t>contexts, </a:t>
            </a:r>
            <a:r>
              <a:rPr lang="en-US" dirty="0"/>
              <a:t>e</a:t>
            </a:r>
            <a:r>
              <a:rPr lang="en-US" dirty="0" smtClean="0"/>
              <a:t>.g. </a:t>
            </a:r>
            <a:r>
              <a:rPr lang="en-US" i="1" dirty="0"/>
              <a:t>We </a:t>
            </a:r>
            <a:r>
              <a:rPr lang="en-US" i="1" u="dotted" dirty="0"/>
              <a:t>treated</a:t>
            </a:r>
            <a:r>
              <a:rPr lang="en-US" i="1" dirty="0"/>
              <a:t> her to coffee</a:t>
            </a:r>
            <a:r>
              <a:rPr lang="en-US" i="1" dirty="0" smtClean="0"/>
              <a:t>. </a:t>
            </a:r>
            <a:r>
              <a:rPr lang="en-US" i="1" dirty="0"/>
              <a:t>Don’t </a:t>
            </a:r>
            <a:r>
              <a:rPr lang="en-US" i="1" u="dotted" dirty="0"/>
              <a:t>treat</a:t>
            </a:r>
            <a:r>
              <a:rPr lang="en-US" i="1" dirty="0"/>
              <a:t> animals cruelly</a:t>
            </a:r>
            <a:r>
              <a:rPr lang="en-US" i="1" dirty="0" smtClean="0"/>
              <a:t>. </a:t>
            </a:r>
            <a:r>
              <a:rPr lang="en-US" i="1" dirty="0"/>
              <a:t>This essay </a:t>
            </a:r>
            <a:r>
              <a:rPr lang="en-US" i="1" u="dotted" dirty="0"/>
              <a:t>treats</a:t>
            </a:r>
            <a:r>
              <a:rPr lang="en-US" i="1" dirty="0"/>
              <a:t> </a:t>
            </a:r>
            <a:r>
              <a:rPr lang="en-US" i="1" dirty="0" smtClean="0"/>
              <a:t>the </a:t>
            </a:r>
            <a:r>
              <a:rPr lang="en-US" i="1" dirty="0"/>
              <a:t>progress </a:t>
            </a:r>
            <a:r>
              <a:rPr lang="en-US" i="1" dirty="0" smtClean="0"/>
              <a:t>of </a:t>
            </a:r>
            <a:r>
              <a:rPr lang="en-US" i="1" dirty="0"/>
              <a:t>medical </a:t>
            </a:r>
            <a:r>
              <a:rPr lang="en-US" i="1" dirty="0" smtClean="0"/>
              <a:t>science.</a:t>
            </a:r>
          </a:p>
          <a:p>
            <a:pPr algn="just"/>
            <a:r>
              <a:rPr lang="en-US" dirty="0"/>
              <a:t>Semantic </a:t>
            </a:r>
            <a:r>
              <a:rPr lang="en-US" u="sng" dirty="0"/>
              <a:t>diffusion</a:t>
            </a:r>
            <a:r>
              <a:rPr lang="en-US" dirty="0"/>
              <a:t> is observed in words with a very </a:t>
            </a:r>
            <a:r>
              <a:rPr lang="en-US" dirty="0" smtClean="0"/>
              <a:t>wide conceptual volume, </a:t>
            </a:r>
            <a:r>
              <a:rPr lang="en-US" dirty="0"/>
              <a:t>e.g. </a:t>
            </a:r>
            <a:r>
              <a:rPr lang="en-US" i="1" dirty="0" smtClean="0"/>
              <a:t>thing, affair</a:t>
            </a:r>
            <a:r>
              <a:rPr lang="en-US" i="1" dirty="0"/>
              <a:t>, stuff, </a:t>
            </a:r>
            <a:r>
              <a:rPr lang="en-US" dirty="0"/>
              <a:t>etc. can name various living beings, facts, </a:t>
            </a:r>
            <a:r>
              <a:rPr lang="en-US" dirty="0" smtClean="0"/>
              <a:t>inanimate objects</a:t>
            </a:r>
            <a:r>
              <a:rPr lang="en-US" dirty="0"/>
              <a:t>, problems, etc.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314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Classifications of words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u="sng" dirty="0" smtClean="0"/>
              <a:t>semantic field </a:t>
            </a:r>
            <a:r>
              <a:rPr lang="en-US" dirty="0" smtClean="0"/>
              <a:t>is a sector </a:t>
            </a:r>
            <a:r>
              <a:rPr lang="en-US" dirty="0"/>
              <a:t>of the vocabulary </a:t>
            </a:r>
            <a:r>
              <a:rPr lang="en-US" dirty="0" err="1"/>
              <a:t>characterised</a:t>
            </a:r>
            <a:r>
              <a:rPr lang="en-US" dirty="0"/>
              <a:t> by some common concept </a:t>
            </a:r>
            <a:r>
              <a:rPr lang="en-US" dirty="0" smtClean="0"/>
              <a:t>as the </a:t>
            </a:r>
            <a:r>
              <a:rPr lang="en-US" dirty="0"/>
              <a:t>common denominator of their meaning; it is also called </a:t>
            </a:r>
            <a:r>
              <a:rPr lang="en-US" dirty="0" smtClean="0"/>
              <a:t>a conceptual </a:t>
            </a:r>
            <a:r>
              <a:rPr lang="en-US" dirty="0"/>
              <a:t>field, e.g. </a:t>
            </a:r>
            <a:r>
              <a:rPr lang="en-US" i="1" dirty="0"/>
              <a:t>black, green, yellow </a:t>
            </a:r>
            <a:r>
              <a:rPr lang="en-US" dirty="0"/>
              <a:t>– the field of </a:t>
            </a:r>
            <a:r>
              <a:rPr lang="en-US" dirty="0" err="1"/>
              <a:t>colour</a:t>
            </a:r>
            <a:r>
              <a:rPr lang="en-US" dirty="0"/>
              <a:t>; </a:t>
            </a:r>
            <a:r>
              <a:rPr lang="en-US" i="1" dirty="0"/>
              <a:t>joy</a:t>
            </a:r>
            <a:r>
              <a:rPr lang="en-US" i="1" dirty="0" smtClean="0"/>
              <a:t>, passion</a:t>
            </a:r>
            <a:r>
              <a:rPr lang="en-US" i="1" dirty="0"/>
              <a:t>, sorrow </a:t>
            </a:r>
            <a:r>
              <a:rPr lang="en-US" dirty="0"/>
              <a:t>– the field of </a:t>
            </a:r>
            <a:r>
              <a:rPr lang="en-US" dirty="0" smtClean="0"/>
              <a:t>emotions</a:t>
            </a:r>
          </a:p>
          <a:p>
            <a:r>
              <a:rPr lang="en-US" u="sng" dirty="0"/>
              <a:t>Hyponymy</a:t>
            </a:r>
            <a:r>
              <a:rPr lang="en-US" dirty="0"/>
              <a:t> is the </a:t>
            </a:r>
            <a:r>
              <a:rPr lang="en-US" dirty="0" smtClean="0"/>
              <a:t>semantic relationship </a:t>
            </a:r>
            <a:r>
              <a:rPr lang="en-US" dirty="0"/>
              <a:t>of inclusion. The </a:t>
            </a:r>
            <a:r>
              <a:rPr lang="en-US" dirty="0" err="1"/>
              <a:t>hyponymic</a:t>
            </a:r>
            <a:r>
              <a:rPr lang="en-US" dirty="0"/>
              <a:t> relationship may be </a:t>
            </a:r>
            <a:r>
              <a:rPr lang="en-US" dirty="0" smtClean="0"/>
              <a:t>viewed as </a:t>
            </a:r>
            <a:r>
              <a:rPr lang="en-US" dirty="0"/>
              <a:t>the hierarchical relationship between the meaning of the </a:t>
            </a:r>
            <a:r>
              <a:rPr lang="en-US" dirty="0" smtClean="0"/>
              <a:t>general and </a:t>
            </a:r>
            <a:r>
              <a:rPr lang="en-US" dirty="0"/>
              <a:t>individual terms</a:t>
            </a:r>
            <a:r>
              <a:rPr lang="en-US" dirty="0" smtClean="0"/>
              <a:t>.</a:t>
            </a:r>
          </a:p>
          <a:p>
            <a:r>
              <a:rPr lang="en-US" u="sng" dirty="0" err="1" smtClean="0"/>
              <a:t>Hyperonym</a:t>
            </a:r>
            <a:r>
              <a:rPr lang="en-US" dirty="0" smtClean="0"/>
              <a:t> </a:t>
            </a:r>
            <a:r>
              <a:rPr lang="en-US" dirty="0"/>
              <a:t>is a word with a broad meaning constituting a </a:t>
            </a:r>
            <a:r>
              <a:rPr lang="en-US" dirty="0" smtClean="0"/>
              <a:t>category </a:t>
            </a:r>
            <a:r>
              <a:rPr lang="en-US" dirty="0"/>
              <a:t>into which words with more specific meanings </a:t>
            </a:r>
            <a:r>
              <a:rPr lang="en-US" dirty="0" smtClean="0"/>
              <a:t>fall, e.g</a:t>
            </a:r>
            <a:r>
              <a:rPr lang="en-US" dirty="0"/>
              <a:t>. </a:t>
            </a:r>
            <a:r>
              <a:rPr lang="en-US" i="1" dirty="0" err="1"/>
              <a:t>colour</a:t>
            </a:r>
            <a:r>
              <a:rPr lang="en-US" i="1" dirty="0"/>
              <a:t> </a:t>
            </a:r>
            <a:r>
              <a:rPr lang="en-US" dirty="0"/>
              <a:t>is a </a:t>
            </a:r>
            <a:r>
              <a:rPr lang="en-US" dirty="0" err="1"/>
              <a:t>hyperonym</a:t>
            </a:r>
            <a:r>
              <a:rPr lang="en-US" dirty="0"/>
              <a:t> of </a:t>
            </a:r>
            <a:r>
              <a:rPr lang="en-US" i="1" dirty="0"/>
              <a:t>red 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err="1" smtClean="0"/>
              <a:t>Hyperonym</a:t>
            </a:r>
            <a:r>
              <a:rPr lang="en-US" dirty="0" smtClean="0"/>
              <a:t> </a:t>
            </a:r>
            <a:r>
              <a:rPr lang="en-US" dirty="0"/>
              <a:t>serves to describe the </a:t>
            </a:r>
            <a:r>
              <a:rPr lang="en-US" dirty="0" err="1"/>
              <a:t>lexico</a:t>
            </a:r>
            <a:r>
              <a:rPr lang="en-US" dirty="0"/>
              <a:t>-semantic </a:t>
            </a:r>
            <a:r>
              <a:rPr lang="en-US" dirty="0" smtClean="0"/>
              <a:t>group.</a:t>
            </a:r>
          </a:p>
          <a:p>
            <a:r>
              <a:rPr lang="en-US" dirty="0" smtClean="0"/>
              <a:t> </a:t>
            </a:r>
            <a:r>
              <a:rPr lang="en-US" u="sng" dirty="0" smtClean="0"/>
              <a:t>Hyponym</a:t>
            </a:r>
            <a:r>
              <a:rPr lang="en-US" dirty="0" smtClean="0"/>
              <a:t> </a:t>
            </a:r>
            <a:r>
              <a:rPr lang="en-US" dirty="0"/>
              <a:t>is a word of more specific meaning than a general </a:t>
            </a:r>
            <a:r>
              <a:rPr lang="en-US" dirty="0" smtClean="0"/>
              <a:t>term </a:t>
            </a:r>
            <a:r>
              <a:rPr lang="en-US" dirty="0"/>
              <a:t>applicable to it, e.g. </a:t>
            </a:r>
            <a:r>
              <a:rPr lang="en-US" i="1" dirty="0"/>
              <a:t>spoo</a:t>
            </a:r>
            <a:r>
              <a:rPr lang="en-US" dirty="0"/>
              <a:t>n is a hyponym of </a:t>
            </a:r>
            <a:r>
              <a:rPr lang="en-US" i="1" dirty="0"/>
              <a:t>cutlery</a:t>
            </a:r>
            <a:r>
              <a:rPr lang="en-US" i="1" dirty="0" smtClean="0"/>
              <a:t>. </a:t>
            </a:r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en-US" i="1" dirty="0"/>
              <a:t>vehicle includes car, bus, tram, taxi, </a:t>
            </a:r>
            <a:r>
              <a:rPr lang="en-US" dirty="0"/>
              <a:t>etc. The </a:t>
            </a:r>
            <a:r>
              <a:rPr lang="en-US" dirty="0" smtClean="0"/>
              <a:t>principle is </a:t>
            </a:r>
            <a:r>
              <a:rPr lang="en-US" dirty="0"/>
              <a:t>widely spread in botany (</a:t>
            </a:r>
            <a:r>
              <a:rPr lang="en-US" i="1" dirty="0"/>
              <a:t>rose, daisy, </a:t>
            </a:r>
            <a:r>
              <a:rPr lang="en-US" i="1" dirty="0" smtClean="0"/>
              <a:t>chrysanthemum, </a:t>
            </a:r>
            <a:r>
              <a:rPr lang="en-US" i="1" dirty="0"/>
              <a:t>tulip </a:t>
            </a:r>
            <a:r>
              <a:rPr lang="en-US" dirty="0" smtClean="0"/>
              <a:t>are included </a:t>
            </a:r>
            <a:r>
              <a:rPr lang="en-US" dirty="0"/>
              <a:t>in the meaning of </a:t>
            </a:r>
            <a:r>
              <a:rPr lang="en-US" i="1" dirty="0"/>
              <a:t>flower </a:t>
            </a:r>
            <a:r>
              <a:rPr lang="en-US" dirty="0"/>
              <a:t>which functions as the generic term</a:t>
            </a:r>
            <a:r>
              <a:rPr lang="en-US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692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Classifications of words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Synonyms</a:t>
            </a:r>
            <a:r>
              <a:rPr lang="en-US" dirty="0"/>
              <a:t> are words belonging to the same part of speech</a:t>
            </a:r>
            <a:r>
              <a:rPr lang="en-US" dirty="0" smtClean="0"/>
              <a:t>, differing </a:t>
            </a:r>
            <a:r>
              <a:rPr lang="en-US" dirty="0"/>
              <a:t>in sound form, and possessing one or more identical or </a:t>
            </a:r>
            <a:r>
              <a:rPr lang="en-US" dirty="0" smtClean="0"/>
              <a:t>nearly identical </a:t>
            </a:r>
            <a:r>
              <a:rPr lang="en-US" dirty="0"/>
              <a:t>(similar) denotational meaning</a:t>
            </a:r>
            <a:r>
              <a:rPr lang="en-US" dirty="0" smtClean="0"/>
              <a:t>.</a:t>
            </a:r>
          </a:p>
          <a:p>
            <a:r>
              <a:rPr lang="en-US" u="dottedHeavy" dirty="0"/>
              <a:t>Ideographic</a:t>
            </a:r>
            <a:r>
              <a:rPr lang="en-US" dirty="0"/>
              <a:t> (relative) synonyms which have different </a:t>
            </a:r>
            <a:r>
              <a:rPr lang="en-US" dirty="0" smtClean="0"/>
              <a:t>shades of </a:t>
            </a:r>
            <a:r>
              <a:rPr lang="en-US" dirty="0"/>
              <a:t>meaning, e.g. </a:t>
            </a:r>
            <a:r>
              <a:rPr lang="en-US" i="1" dirty="0"/>
              <a:t>beautiful – fine – handsome – </a:t>
            </a:r>
            <a:r>
              <a:rPr lang="en-US" i="1" dirty="0" smtClean="0"/>
              <a:t>pretty</a:t>
            </a:r>
          </a:p>
          <a:p>
            <a:r>
              <a:rPr lang="en-US" u="dottedHeavy" dirty="0"/>
              <a:t>Stylistic</a:t>
            </a:r>
            <a:r>
              <a:rPr lang="en-US" dirty="0"/>
              <a:t> synonyms which differ in emotive value and </a:t>
            </a:r>
            <a:r>
              <a:rPr lang="en-US" dirty="0" smtClean="0"/>
              <a:t>stylistic sphere </a:t>
            </a:r>
            <a:r>
              <a:rPr lang="en-US" dirty="0"/>
              <a:t>of application, e.g. </a:t>
            </a:r>
            <a:r>
              <a:rPr lang="en-US" i="1" dirty="0"/>
              <a:t>child (neutral) – infant (elevated) – </a:t>
            </a:r>
            <a:r>
              <a:rPr lang="en-US" i="1" dirty="0" smtClean="0"/>
              <a:t>kid (</a:t>
            </a:r>
            <a:r>
              <a:rPr lang="en-US" i="1" dirty="0" err="1"/>
              <a:t>colloq</a:t>
            </a:r>
            <a:r>
              <a:rPr lang="en-US" i="1" dirty="0" smtClean="0"/>
              <a:t>)</a:t>
            </a:r>
          </a:p>
          <a:p>
            <a:r>
              <a:rPr lang="en-US" u="dottedHeavy" dirty="0"/>
              <a:t>Absolute</a:t>
            </a:r>
            <a:r>
              <a:rPr lang="en-US" dirty="0"/>
              <a:t> synonyms, quite alike in their meanings and </a:t>
            </a:r>
            <a:r>
              <a:rPr lang="en-US" dirty="0" smtClean="0"/>
              <a:t>stylistic coloring</a:t>
            </a:r>
            <a:r>
              <a:rPr lang="en-US" dirty="0"/>
              <a:t>, and therefore, interchangeable in all contexts, are very rare</a:t>
            </a:r>
            <a:r>
              <a:rPr lang="en-US" dirty="0" smtClean="0"/>
              <a:t>, e.g</a:t>
            </a:r>
            <a:r>
              <a:rPr lang="en-US" dirty="0"/>
              <a:t>. </a:t>
            </a:r>
            <a:r>
              <a:rPr lang="en-US" i="1" dirty="0"/>
              <a:t>word-building – word-formation; compounding – composition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54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Antonyms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synonymic </a:t>
            </a:r>
            <a:r>
              <a:rPr lang="en-US" dirty="0" smtClean="0"/>
              <a:t>dominant</a:t>
            </a:r>
          </a:p>
          <a:p>
            <a:r>
              <a:rPr lang="en-US" dirty="0"/>
              <a:t>the sources of </a:t>
            </a:r>
            <a:r>
              <a:rPr lang="en-US" dirty="0" smtClean="0"/>
              <a:t>synonymy</a:t>
            </a:r>
          </a:p>
          <a:p>
            <a:r>
              <a:rPr lang="en-US" dirty="0" smtClean="0"/>
              <a:t>Euphemisms</a:t>
            </a:r>
          </a:p>
          <a:p>
            <a:endParaRPr lang="en-US" dirty="0"/>
          </a:p>
          <a:p>
            <a:r>
              <a:rPr lang="en-US" u="sng" dirty="0" smtClean="0"/>
              <a:t>Antonym</a:t>
            </a:r>
            <a:r>
              <a:rPr lang="en-US" dirty="0" smtClean="0"/>
              <a:t> is a </a:t>
            </a:r>
            <a:r>
              <a:rPr lang="en-US" dirty="0"/>
              <a:t>word which means the opposite of another word is </a:t>
            </a:r>
            <a:r>
              <a:rPr lang="en-US" dirty="0" smtClean="0"/>
              <a:t>called.</a:t>
            </a:r>
          </a:p>
          <a:p>
            <a:pPr marL="0" indent="0">
              <a:buNone/>
            </a:pPr>
            <a:r>
              <a:rPr lang="en-US" dirty="0"/>
              <a:t>1) root </a:t>
            </a:r>
            <a:r>
              <a:rPr lang="en-US" dirty="0" smtClean="0"/>
              <a:t>antonyms, e.g</a:t>
            </a:r>
            <a:r>
              <a:rPr lang="en-US" dirty="0"/>
              <a:t>. </a:t>
            </a:r>
            <a:r>
              <a:rPr lang="en-US" i="1" dirty="0"/>
              <a:t>long </a:t>
            </a:r>
            <a:r>
              <a:rPr lang="en-US" i="1" dirty="0" smtClean="0"/>
              <a:t>– short</a:t>
            </a:r>
            <a:r>
              <a:rPr lang="en-US" i="1" dirty="0"/>
              <a:t>, up – down, to start – to finish.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 err="1"/>
              <a:t>affixal</a:t>
            </a:r>
            <a:r>
              <a:rPr lang="en-US" dirty="0"/>
              <a:t> </a:t>
            </a:r>
            <a:r>
              <a:rPr lang="en-US" dirty="0" smtClean="0"/>
              <a:t>antonyms, </a:t>
            </a:r>
            <a:r>
              <a:rPr lang="en-US" dirty="0"/>
              <a:t>e.g. </a:t>
            </a:r>
            <a:r>
              <a:rPr lang="en-US" i="1" dirty="0"/>
              <a:t>hopeful – hopeless, happy </a:t>
            </a:r>
            <a:r>
              <a:rPr lang="en-US" i="1" dirty="0" smtClean="0"/>
              <a:t>– unhappy</a:t>
            </a:r>
            <a:r>
              <a:rPr lang="en-US" i="1" dirty="0"/>
              <a:t>, appear – disappear.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508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Homonyms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Homonyms are words </a:t>
            </a:r>
            <a:r>
              <a:rPr lang="en-US" dirty="0"/>
              <a:t>identical in form but quite different in their meaning </a:t>
            </a:r>
            <a:r>
              <a:rPr lang="en-US" dirty="0" smtClean="0"/>
              <a:t>and distribution </a:t>
            </a:r>
          </a:p>
          <a:p>
            <a:pPr marL="0" indent="0">
              <a:buNone/>
            </a:pPr>
            <a:r>
              <a:rPr lang="en-US" dirty="0" smtClean="0"/>
              <a:t>I. Absolute homonyms, e.g.</a:t>
            </a:r>
            <a:r>
              <a:rPr lang="ru-RU" dirty="0" smtClean="0"/>
              <a:t> </a:t>
            </a:r>
            <a:r>
              <a:rPr lang="en-US" i="1" dirty="0"/>
              <a:t>bear </a:t>
            </a:r>
            <a:r>
              <a:rPr lang="en-US" dirty="0"/>
              <a:t>(</a:t>
            </a:r>
            <a:r>
              <a:rPr lang="ru-RU" dirty="0" err="1"/>
              <a:t>ведмідь</a:t>
            </a:r>
            <a:r>
              <a:rPr lang="ru-RU" dirty="0" smtClean="0"/>
              <a:t>)</a:t>
            </a:r>
            <a:r>
              <a:rPr lang="en-US" dirty="0" smtClean="0"/>
              <a:t> ::</a:t>
            </a:r>
            <a:r>
              <a:rPr lang="en-US" i="1" dirty="0"/>
              <a:t>bear </a:t>
            </a:r>
            <a:r>
              <a:rPr lang="en-US" dirty="0"/>
              <a:t>(</a:t>
            </a:r>
            <a:r>
              <a:rPr lang="ru-RU" dirty="0"/>
              <a:t>нести</a:t>
            </a:r>
            <a:r>
              <a:rPr lang="ru-RU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II. Partial </a:t>
            </a:r>
            <a:r>
              <a:rPr lang="en-US" dirty="0" smtClean="0"/>
              <a:t>homonyms: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1) Homographs which are identical in spelling but different </a:t>
            </a:r>
            <a:r>
              <a:rPr lang="en-US" dirty="0" smtClean="0"/>
              <a:t>in sound</a:t>
            </a:r>
            <a:r>
              <a:rPr lang="en-US" dirty="0"/>
              <a:t>, e.g. </a:t>
            </a:r>
            <a:r>
              <a:rPr lang="en-US" i="1" dirty="0"/>
              <a:t>row </a:t>
            </a:r>
            <a:r>
              <a:rPr lang="en-US" dirty="0"/>
              <a:t>[</a:t>
            </a:r>
            <a:r>
              <a:rPr lang="en-US" dirty="0" err="1"/>
              <a:t>rou</a:t>
            </a:r>
            <a:r>
              <a:rPr lang="en-US" dirty="0"/>
              <a:t>] – </a:t>
            </a:r>
            <a:r>
              <a:rPr lang="ru-RU" dirty="0"/>
              <a:t>ряд :: </a:t>
            </a:r>
            <a:r>
              <a:rPr lang="en-US" i="1" dirty="0"/>
              <a:t>row </a:t>
            </a:r>
            <a:r>
              <a:rPr lang="en-US" dirty="0"/>
              <a:t>[</a:t>
            </a:r>
            <a:r>
              <a:rPr lang="en-US" dirty="0" err="1"/>
              <a:t>rau</a:t>
            </a:r>
            <a:r>
              <a:rPr lang="en-US" dirty="0"/>
              <a:t>] – </a:t>
            </a:r>
            <a:r>
              <a:rPr lang="ru-RU" dirty="0"/>
              <a:t>сварка, </a:t>
            </a:r>
            <a:r>
              <a:rPr lang="en-US" i="1" dirty="0"/>
              <a:t>wind </a:t>
            </a:r>
            <a:r>
              <a:rPr lang="en-US" dirty="0"/>
              <a:t>[wind] – </a:t>
            </a:r>
            <a:r>
              <a:rPr lang="ru-RU" dirty="0"/>
              <a:t>в</a:t>
            </a:r>
            <a:r>
              <a:rPr lang="en-US" dirty="0" err="1"/>
              <a:t>i</a:t>
            </a:r>
            <a:r>
              <a:rPr lang="ru-RU" dirty="0" smtClean="0"/>
              <a:t>тер</a:t>
            </a:r>
            <a:r>
              <a:rPr lang="en-US" dirty="0" smtClean="0"/>
              <a:t> :: </a:t>
            </a:r>
            <a:r>
              <a:rPr lang="en-US" i="1" dirty="0"/>
              <a:t>wind </a:t>
            </a:r>
            <a:r>
              <a:rPr lang="en-US" dirty="0"/>
              <a:t>[</a:t>
            </a:r>
            <a:r>
              <a:rPr lang="en-US" dirty="0" err="1"/>
              <a:t>waind</a:t>
            </a:r>
            <a:r>
              <a:rPr lang="en-US" dirty="0"/>
              <a:t>] – </a:t>
            </a:r>
            <a:r>
              <a:rPr lang="ru-RU" dirty="0" err="1"/>
              <a:t>заводити</a:t>
            </a:r>
            <a:r>
              <a:rPr lang="ru-RU" dirty="0"/>
              <a:t> </a:t>
            </a:r>
            <a:r>
              <a:rPr lang="ru-RU" dirty="0" err="1"/>
              <a:t>годинник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2) Homophones which are identical in sound but different </a:t>
            </a:r>
            <a:r>
              <a:rPr lang="en-US" dirty="0" smtClean="0"/>
              <a:t>in spelling</a:t>
            </a:r>
            <a:r>
              <a:rPr lang="en-US" dirty="0"/>
              <a:t>, e.g. </a:t>
            </a:r>
            <a:r>
              <a:rPr lang="en-US" i="1" dirty="0"/>
              <a:t>knight </a:t>
            </a:r>
            <a:r>
              <a:rPr lang="en-US" dirty="0"/>
              <a:t>(</a:t>
            </a:r>
            <a:r>
              <a:rPr lang="ru-RU" dirty="0" err="1"/>
              <a:t>лицар</a:t>
            </a:r>
            <a:r>
              <a:rPr lang="ru-RU" dirty="0"/>
              <a:t>) :: </a:t>
            </a:r>
            <a:r>
              <a:rPr lang="en-US" i="1" dirty="0"/>
              <a:t>night </a:t>
            </a:r>
            <a:r>
              <a:rPr lang="en-US" dirty="0"/>
              <a:t>(</a:t>
            </a:r>
            <a:r>
              <a:rPr lang="ru-RU" dirty="0" err="1"/>
              <a:t>ніч</a:t>
            </a:r>
            <a:r>
              <a:rPr lang="ru-RU" dirty="0"/>
              <a:t>), </a:t>
            </a:r>
            <a:r>
              <a:rPr lang="en-US" i="1" dirty="0"/>
              <a:t>air </a:t>
            </a:r>
            <a:r>
              <a:rPr lang="en-US" dirty="0"/>
              <a:t>(</a:t>
            </a:r>
            <a:r>
              <a:rPr lang="ru-RU" dirty="0" err="1"/>
              <a:t>повітря</a:t>
            </a:r>
            <a:r>
              <a:rPr lang="ru-RU" dirty="0"/>
              <a:t>) :: </a:t>
            </a:r>
            <a:r>
              <a:rPr lang="en-US" i="1" dirty="0" smtClean="0"/>
              <a:t>heir </a:t>
            </a:r>
            <a:r>
              <a:rPr lang="ru-RU" dirty="0" smtClean="0"/>
              <a:t>(</a:t>
            </a:r>
            <a:r>
              <a:rPr lang="ru-RU" dirty="0" err="1"/>
              <a:t>спадкоємець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173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literature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8473"/>
            <a:ext cx="10515600" cy="543098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Верба </a:t>
            </a:r>
            <a:r>
              <a:rPr lang="ru-RU" dirty="0"/>
              <a:t>Л.Г. </a:t>
            </a:r>
            <a:r>
              <a:rPr lang="ru-RU" dirty="0" err="1"/>
              <a:t>Порівняльна</a:t>
            </a:r>
            <a:r>
              <a:rPr lang="ru-RU" dirty="0"/>
              <a:t> </a:t>
            </a:r>
            <a:r>
              <a:rPr lang="ru-RU" dirty="0" err="1"/>
              <a:t>лексикологія</a:t>
            </a:r>
            <a:r>
              <a:rPr lang="ru-RU" dirty="0"/>
              <a:t> </a:t>
            </a:r>
            <a:r>
              <a:rPr lang="ru-RU" dirty="0" err="1"/>
              <a:t>англійської</a:t>
            </a:r>
            <a:r>
              <a:rPr lang="ru-RU" dirty="0"/>
              <a:t> </a:t>
            </a:r>
            <a:r>
              <a:rPr lang="ru-RU" dirty="0" smtClean="0"/>
              <a:t>та</a:t>
            </a:r>
            <a:r>
              <a:rPr lang="en-US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/>
              <a:t>мов</a:t>
            </a:r>
            <a:r>
              <a:rPr lang="ru-RU" dirty="0"/>
              <a:t>. – </a:t>
            </a:r>
            <a:r>
              <a:rPr lang="ru-RU" dirty="0" err="1"/>
              <a:t>Вінниця</a:t>
            </a:r>
            <a:r>
              <a:rPr lang="ru-RU" dirty="0"/>
              <a:t>: Нова книга, 2003. – 160 c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Домброван Т.І. Загальнотеоретичний курс англійської мови як другої іноземної. – Вінниця: Нова Книга, 2009. – 128 с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Соловйова Л. Ф., </a:t>
            </a:r>
            <a:r>
              <a:rPr lang="uk-UA" dirty="0" err="1" smtClean="0"/>
              <a:t>Сніховська</a:t>
            </a:r>
            <a:r>
              <a:rPr lang="uk-UA" dirty="0" smtClean="0"/>
              <a:t> І.Е. Лексикологія англійської мови: навчальний посібник. – Житомир: ПП «Рута», 2021. – 144 с.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Crystal </a:t>
            </a:r>
            <a:r>
              <a:rPr lang="en-US" dirty="0"/>
              <a:t>D. The Cambridge Encyclopedia of the </a:t>
            </a:r>
            <a:r>
              <a:rPr lang="en-US" dirty="0" smtClean="0"/>
              <a:t>English Language</a:t>
            </a:r>
            <a:r>
              <a:rPr lang="en-US" dirty="0"/>
              <a:t>. – Cambridge University Press, 1995. – 498 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Kveselevich</a:t>
            </a:r>
            <a:r>
              <a:rPr lang="en-US" dirty="0" smtClean="0"/>
              <a:t> </a:t>
            </a:r>
            <a:r>
              <a:rPr lang="en-US" dirty="0"/>
              <a:t>D.I., </a:t>
            </a:r>
            <a:r>
              <a:rPr lang="en-US" dirty="0" err="1"/>
              <a:t>Sasina</a:t>
            </a:r>
            <a:r>
              <a:rPr lang="en-US" dirty="0"/>
              <a:t> V.P. Modern English Lexicology </a:t>
            </a:r>
            <a:r>
              <a:rPr lang="en-US" dirty="0" smtClean="0"/>
              <a:t>in </a:t>
            </a:r>
            <a:r>
              <a:rPr lang="ru-RU" dirty="0" err="1" smtClean="0"/>
              <a:t>Practice</a:t>
            </a:r>
            <a:r>
              <a:rPr lang="ru-RU" dirty="0"/>
              <a:t>. – Житомир: Вид-во ЖДУ </a:t>
            </a:r>
            <a:r>
              <a:rPr lang="ru-RU" dirty="0" err="1"/>
              <a:t>ім</a:t>
            </a:r>
            <a:r>
              <a:rPr lang="ru-RU" dirty="0"/>
              <a:t>. </a:t>
            </a:r>
            <a:r>
              <a:rPr lang="ru-RU" dirty="0" err="1"/>
              <a:t>І.Франка</a:t>
            </a:r>
            <a:r>
              <a:rPr lang="ru-RU" dirty="0"/>
              <a:t>, 2000. – 117 p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Kvetko</a:t>
            </a:r>
            <a:r>
              <a:rPr lang="en-US" dirty="0" smtClean="0"/>
              <a:t> P. English Lexicology in Theory and Practice. – </a:t>
            </a:r>
            <a:r>
              <a:rPr lang="en-US" dirty="0" err="1" smtClean="0"/>
              <a:t>Trnava</a:t>
            </a:r>
            <a:r>
              <a:rPr lang="en-US" dirty="0" smtClean="0"/>
              <a:t>, 2005. – 203 p.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Nikolenko</a:t>
            </a:r>
            <a:r>
              <a:rPr lang="en-US" dirty="0"/>
              <a:t> A.G. English Lexicology. – Theory and Practice. </a:t>
            </a:r>
            <a:r>
              <a:rPr lang="en-US" dirty="0" smtClean="0"/>
              <a:t>– </a:t>
            </a:r>
            <a:r>
              <a:rPr lang="en-US" dirty="0" err="1" smtClean="0"/>
              <a:t>Vinnytsya</a:t>
            </a:r>
            <a:r>
              <a:rPr lang="en-US" dirty="0"/>
              <a:t>: Nova </a:t>
            </a:r>
            <a:r>
              <a:rPr lang="en-US" dirty="0" err="1"/>
              <a:t>Knyha</a:t>
            </a:r>
            <a:r>
              <a:rPr lang="en-US" dirty="0"/>
              <a:t>, 2007. – 528 </a:t>
            </a:r>
            <a:r>
              <a:rPr lang="ru-RU" dirty="0"/>
              <a:t>р.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719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T</a:t>
            </a:r>
            <a:r>
              <a:rPr lang="en-US" dirty="0" smtClean="0"/>
              <a:t>he Nature of Word Meaning.</a:t>
            </a:r>
          </a:p>
          <a:p>
            <a:pPr marL="0" indent="0">
              <a:buNone/>
            </a:pPr>
            <a:r>
              <a:rPr lang="en-US" dirty="0" smtClean="0"/>
              <a:t>2. Types </a:t>
            </a:r>
            <a:r>
              <a:rPr lang="en-US" dirty="0"/>
              <a:t>of Word Meaning.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dirty="0"/>
              <a:t>Causes, Nature and Results of Semantic Change.</a:t>
            </a:r>
          </a:p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dirty="0"/>
              <a:t>Semantic Structure of English Words. Polysemy.</a:t>
            </a:r>
          </a:p>
          <a:p>
            <a:pPr marL="0" indent="0">
              <a:buNone/>
            </a:pPr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/>
              <a:t>Conceptual (Semantic) Field. Hyponymy.</a:t>
            </a:r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/>
              <a:t>Synonymy. Sources of Synonymy.</a:t>
            </a:r>
          </a:p>
          <a:p>
            <a:pPr marL="0" indent="0">
              <a:buNone/>
            </a:pPr>
            <a:r>
              <a:rPr lang="en-US" dirty="0" smtClean="0"/>
              <a:t>7. </a:t>
            </a:r>
            <a:r>
              <a:rPr lang="en-US" dirty="0" err="1"/>
              <a:t>Antonymy</a:t>
            </a:r>
            <a:r>
              <a:rPr lang="en-US" dirty="0"/>
              <a:t>. Classification of Antonyms.</a:t>
            </a:r>
          </a:p>
          <a:p>
            <a:pPr marL="0" indent="0">
              <a:buNone/>
            </a:pPr>
            <a:r>
              <a:rPr lang="en-US" dirty="0" smtClean="0"/>
              <a:t>8. </a:t>
            </a:r>
            <a:r>
              <a:rPr lang="en-US" dirty="0"/>
              <a:t>Homonymy. Classification of Homonyms.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39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58D882-4C6F-4004-B04C-2F6711410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Nature of Word Meaning.</a:t>
            </a:r>
            <a:br>
              <a:rPr lang="en-US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6C2503B-5849-4E6D-8F7B-83145A318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Semasiology is a branch of linguistics which studies the meaning</a:t>
            </a:r>
            <a:r>
              <a:rPr lang="en-US" dirty="0" smtClean="0"/>
              <a:t>, i.e</a:t>
            </a:r>
            <a:r>
              <a:rPr lang="en-US" dirty="0"/>
              <a:t>. semantics of </a:t>
            </a:r>
            <a:r>
              <a:rPr lang="en-US" dirty="0" smtClean="0"/>
              <a:t>words.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The main objects </a:t>
            </a:r>
            <a:r>
              <a:rPr lang="en-US" dirty="0" smtClean="0"/>
              <a:t>of </a:t>
            </a:r>
            <a:r>
              <a:rPr lang="en-US" dirty="0" err="1" smtClean="0"/>
              <a:t>semasiological</a:t>
            </a:r>
            <a:r>
              <a:rPr lang="en-US" dirty="0" smtClean="0"/>
              <a:t> </a:t>
            </a:r>
            <a:r>
              <a:rPr lang="en-US" dirty="0"/>
              <a:t>study are: </a:t>
            </a:r>
            <a:endParaRPr lang="en-US" dirty="0" smtClean="0"/>
          </a:p>
          <a:p>
            <a:pPr algn="just"/>
            <a:r>
              <a:rPr lang="en-US" dirty="0" smtClean="0"/>
              <a:t>types </a:t>
            </a:r>
            <a:r>
              <a:rPr lang="en-US" dirty="0"/>
              <a:t>of lexical meaning, </a:t>
            </a:r>
            <a:endParaRPr lang="en-US" dirty="0" smtClean="0"/>
          </a:p>
          <a:p>
            <a:pPr algn="just"/>
            <a:r>
              <a:rPr lang="en-US" dirty="0" smtClean="0"/>
              <a:t>semantic development </a:t>
            </a:r>
            <a:r>
              <a:rPr lang="en-US" dirty="0"/>
              <a:t>of words, </a:t>
            </a:r>
            <a:endParaRPr lang="en-US" dirty="0" smtClean="0"/>
          </a:p>
          <a:p>
            <a:pPr algn="just"/>
            <a:r>
              <a:rPr lang="en-US" dirty="0" smtClean="0"/>
              <a:t>polysemy </a:t>
            </a:r>
            <a:r>
              <a:rPr lang="en-US" dirty="0"/>
              <a:t>and semantic structure of words</a:t>
            </a:r>
            <a:r>
              <a:rPr lang="en-US" dirty="0" smtClean="0"/>
              <a:t>,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change of word-meanings, </a:t>
            </a:r>
            <a:endParaRPr lang="en-US" dirty="0" smtClean="0"/>
          </a:p>
          <a:p>
            <a:pPr algn="just"/>
            <a:r>
              <a:rPr lang="en-US" dirty="0" smtClean="0"/>
              <a:t>semantic </a:t>
            </a:r>
            <a:r>
              <a:rPr lang="en-US" dirty="0"/>
              <a:t>relations in the </a:t>
            </a:r>
            <a:r>
              <a:rPr lang="en-US" dirty="0" smtClean="0"/>
              <a:t>vocabulary (</a:t>
            </a:r>
            <a:r>
              <a:rPr lang="en-US" dirty="0"/>
              <a:t>synonyms, antonyms, homonyms, semantic fields, etc.).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9821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of Word Meaning.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Meaning</a:t>
            </a:r>
            <a:r>
              <a:rPr lang="en-US" dirty="0"/>
              <a:t> is a certain reflection in our mind of objects, phenomena that makes part of the linguistic </a:t>
            </a:r>
            <a:r>
              <a:rPr lang="en-US" dirty="0" smtClean="0"/>
              <a:t>sign</a:t>
            </a:r>
            <a:r>
              <a:rPr lang="ru-RU" dirty="0" smtClean="0"/>
              <a:t> (</a:t>
            </a:r>
            <a:r>
              <a:rPr lang="en-US" dirty="0" smtClean="0"/>
              <a:t>a word</a:t>
            </a:r>
            <a:r>
              <a:rPr lang="ru-RU" dirty="0" smtClean="0"/>
              <a:t>)</a:t>
            </a:r>
            <a:r>
              <a:rPr lang="en-US" dirty="0" smtClean="0"/>
              <a:t> </a:t>
            </a:r>
            <a:r>
              <a:rPr lang="en-US" dirty="0"/>
              <a:t>– its inner facet, the sound-form functions as its outer </a:t>
            </a:r>
            <a:r>
              <a:rPr lang="en-US" dirty="0" smtClean="0"/>
              <a:t>facet</a:t>
            </a:r>
          </a:p>
          <a:p>
            <a:r>
              <a:rPr lang="en-US" dirty="0" smtClean="0"/>
              <a:t>A </a:t>
            </a:r>
            <a:r>
              <a:rPr lang="en-US" u="sng" dirty="0" smtClean="0"/>
              <a:t>linguistic sign </a:t>
            </a:r>
            <a:r>
              <a:rPr lang="en-US" dirty="0" smtClean="0"/>
              <a:t>is represented </a:t>
            </a:r>
            <a:r>
              <a:rPr lang="en-US" dirty="0"/>
              <a:t>b</a:t>
            </a:r>
            <a:r>
              <a:rPr lang="en-US" dirty="0" smtClean="0"/>
              <a:t>y a three-cornered pattern: </a:t>
            </a:r>
            <a:r>
              <a:rPr lang="en-US" dirty="0"/>
              <a:t>concept – sign – thing</a:t>
            </a:r>
            <a:r>
              <a:rPr lang="en-US" dirty="0" smtClean="0"/>
              <a:t> (</a:t>
            </a:r>
            <a:r>
              <a:rPr lang="en-US" dirty="0"/>
              <a:t>Ferdinand de Saussure</a:t>
            </a:r>
            <a:r>
              <a:rPr lang="en-US" dirty="0" smtClean="0"/>
              <a:t>)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prominent English scholars C.K. Ogden </a:t>
            </a:r>
            <a:r>
              <a:rPr lang="en-US" dirty="0" smtClean="0"/>
              <a:t>and I.A</a:t>
            </a:r>
            <a:r>
              <a:rPr lang="en-US" dirty="0"/>
              <a:t>. Richards </a:t>
            </a:r>
            <a:r>
              <a:rPr lang="en-US" dirty="0" smtClean="0"/>
              <a:t>modified </a:t>
            </a:r>
            <a:r>
              <a:rPr lang="en-US" dirty="0"/>
              <a:t>de </a:t>
            </a:r>
            <a:r>
              <a:rPr lang="en-US" dirty="0" smtClean="0"/>
              <a:t>Saussure’s </a:t>
            </a:r>
            <a:r>
              <a:rPr lang="en-US" dirty="0"/>
              <a:t>three-cornered pattern</a:t>
            </a:r>
            <a:r>
              <a:rPr lang="en-US" dirty="0" smtClean="0"/>
              <a:t>. They distinguished between the </a:t>
            </a:r>
            <a:r>
              <a:rPr lang="en-US" dirty="0"/>
              <a:t>three components closely connected with meaning: </a:t>
            </a:r>
            <a:r>
              <a:rPr lang="en-US" u="sng" dirty="0"/>
              <a:t>the </a:t>
            </a:r>
            <a:r>
              <a:rPr lang="en-US" u="sng" dirty="0" smtClean="0"/>
              <a:t>sound form </a:t>
            </a:r>
            <a:r>
              <a:rPr lang="en-US" dirty="0"/>
              <a:t>of the linguistic sign, </a:t>
            </a:r>
            <a:r>
              <a:rPr lang="en-US" u="sng" dirty="0"/>
              <a:t>the concept </a:t>
            </a:r>
            <a:r>
              <a:rPr lang="en-US" dirty="0"/>
              <a:t>underlying this sound </a:t>
            </a:r>
            <a:r>
              <a:rPr lang="en-US" dirty="0" smtClean="0"/>
              <a:t>form and </a:t>
            </a:r>
            <a:r>
              <a:rPr lang="en-US" u="sng" dirty="0"/>
              <a:t>the referent</a:t>
            </a:r>
            <a:r>
              <a:rPr lang="en-US" dirty="0"/>
              <a:t>, i.e. that part or that aspect of reality to which </a:t>
            </a:r>
            <a:r>
              <a:rPr lang="en-US" dirty="0" smtClean="0"/>
              <a:t>the linguistic </a:t>
            </a:r>
            <a:r>
              <a:rPr lang="en-US" dirty="0"/>
              <a:t>sign refers. </a:t>
            </a:r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319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Referential </a:t>
            </a:r>
            <a:r>
              <a:rPr lang="en-US" dirty="0"/>
              <a:t>model of meaning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best known referential model of meaning is the so-called “basic triangle</a:t>
            </a:r>
            <a:r>
              <a:rPr lang="en-US" dirty="0" smtClean="0"/>
              <a:t>”: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Reference </a:t>
            </a:r>
            <a:r>
              <a:rPr lang="en-US" dirty="0"/>
              <a:t>(Concept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Symbol (</a:t>
            </a:r>
            <a:r>
              <a:rPr lang="en-US" dirty="0"/>
              <a:t>Sound Form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                            Referent </a:t>
            </a:r>
            <a:r>
              <a:rPr lang="en-US" dirty="0"/>
              <a:t>(Object of Reality)</a:t>
            </a:r>
          </a:p>
          <a:p>
            <a:endParaRPr lang="en-US" dirty="0" smtClean="0"/>
          </a:p>
          <a:p>
            <a:pPr algn="just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referential </a:t>
            </a:r>
            <a:r>
              <a:rPr lang="en-US" dirty="0" smtClean="0"/>
              <a:t>approach formulates </a:t>
            </a:r>
            <a:r>
              <a:rPr lang="en-US" dirty="0"/>
              <a:t>the essence of meaning </a:t>
            </a:r>
            <a:r>
              <a:rPr lang="en-US" dirty="0" smtClean="0"/>
              <a:t>by establishing </a:t>
            </a:r>
            <a:r>
              <a:rPr lang="en-US" dirty="0"/>
              <a:t>the interdependence between words and things </a:t>
            </a:r>
            <a:r>
              <a:rPr lang="en-US" dirty="0" smtClean="0"/>
              <a:t>or concepts </a:t>
            </a:r>
            <a:r>
              <a:rPr lang="en-US" dirty="0"/>
              <a:t>they denote.</a:t>
            </a:r>
            <a:endParaRPr lang="en-US" dirty="0" smtClean="0"/>
          </a:p>
          <a:p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807527" y="4001294"/>
            <a:ext cx="2168236" cy="13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4003964" y="3103418"/>
            <a:ext cx="1274618" cy="6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999018" y="3103418"/>
            <a:ext cx="1496291" cy="692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810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9384"/>
          </a:xfrm>
        </p:spPr>
        <p:txBody>
          <a:bodyPr/>
          <a:lstStyle/>
          <a:p>
            <a:r>
              <a:rPr lang="en-US" dirty="0" smtClean="0"/>
              <a:t>Types of word meaning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274618"/>
            <a:ext cx="10515600" cy="4902345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Grammatical</a:t>
            </a:r>
            <a:r>
              <a:rPr lang="en-US" dirty="0" smtClean="0"/>
              <a:t> </a:t>
            </a:r>
            <a:r>
              <a:rPr lang="en-US" dirty="0"/>
              <a:t>meaning </a:t>
            </a:r>
            <a:r>
              <a:rPr lang="en-US" dirty="0" smtClean="0"/>
              <a:t>expresses relations </a:t>
            </a:r>
            <a:r>
              <a:rPr lang="en-US" dirty="0"/>
              <a:t>between </a:t>
            </a:r>
            <a:r>
              <a:rPr lang="en-US" dirty="0" smtClean="0"/>
              <a:t>words in </a:t>
            </a:r>
            <a:r>
              <a:rPr lang="en-US" dirty="0"/>
              <a:t>speech 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u="sng" dirty="0" smtClean="0"/>
              <a:t>Lexical</a:t>
            </a:r>
            <a:r>
              <a:rPr lang="en-US" dirty="0" smtClean="0"/>
              <a:t> </a:t>
            </a:r>
            <a:r>
              <a:rPr lang="en-US" dirty="0"/>
              <a:t>meaning is the realization of concept or emotion by means </a:t>
            </a:r>
            <a:r>
              <a:rPr lang="en-US" dirty="0" smtClean="0"/>
              <a:t>of a </a:t>
            </a:r>
            <a:r>
              <a:rPr lang="en-US" dirty="0"/>
              <a:t>definite language system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Contextual</a:t>
            </a:r>
            <a:r>
              <a:rPr lang="en-US" dirty="0" smtClean="0"/>
              <a:t> </a:t>
            </a:r>
            <a:r>
              <a:rPr lang="en-US" dirty="0"/>
              <a:t>meaning of </a:t>
            </a:r>
            <a:r>
              <a:rPr lang="en-US" dirty="0" smtClean="0"/>
              <a:t>a word is established </a:t>
            </a:r>
            <a:r>
              <a:rPr lang="en-US" dirty="0"/>
              <a:t>in a given </a:t>
            </a:r>
            <a:r>
              <a:rPr lang="en-US" dirty="0" smtClean="0"/>
              <a:t>context when </a:t>
            </a:r>
            <a:r>
              <a:rPr lang="en-US" dirty="0"/>
              <a:t>a word has a special meaning, different from its </a:t>
            </a:r>
            <a:r>
              <a:rPr lang="en-US" dirty="0" smtClean="0"/>
              <a:t>notion.</a:t>
            </a:r>
          </a:p>
          <a:p>
            <a:r>
              <a:rPr lang="en-US" u="sng" dirty="0" smtClean="0"/>
              <a:t>Denotational</a:t>
            </a:r>
            <a:r>
              <a:rPr lang="en-US" dirty="0" smtClean="0"/>
              <a:t> meaning is the </a:t>
            </a:r>
            <a:r>
              <a:rPr lang="en-US" dirty="0"/>
              <a:t>conceptual content of a </a:t>
            </a:r>
            <a:r>
              <a:rPr lang="en-US" dirty="0" smtClean="0"/>
              <a:t>word</a:t>
            </a:r>
            <a:r>
              <a:rPr lang="en-US" dirty="0"/>
              <a:t>.</a:t>
            </a:r>
            <a:r>
              <a:rPr lang="en-US" dirty="0" smtClean="0"/>
              <a:t> It denotes </a:t>
            </a:r>
            <a:r>
              <a:rPr lang="en-US" dirty="0"/>
              <a:t>things of </a:t>
            </a:r>
            <a:r>
              <a:rPr lang="en-US" dirty="0" smtClean="0"/>
              <a:t>reference and is considered  </a:t>
            </a:r>
            <a:r>
              <a:rPr lang="en-US" dirty="0"/>
              <a:t>the component of the lexical </a:t>
            </a:r>
            <a:r>
              <a:rPr lang="en-US" dirty="0" smtClean="0"/>
              <a:t>meaning. </a:t>
            </a:r>
            <a:r>
              <a:rPr lang="en-US" dirty="0"/>
              <a:t>It is the expression of the direct </a:t>
            </a:r>
            <a:r>
              <a:rPr lang="en-US" dirty="0" smtClean="0"/>
              <a:t>meaning of </a:t>
            </a:r>
            <a:r>
              <a:rPr lang="en-US" dirty="0"/>
              <a:t>the word without any emotive evaluation or stylistic </a:t>
            </a:r>
            <a:r>
              <a:rPr lang="en-US" dirty="0" smtClean="0"/>
              <a:t>coloring.</a:t>
            </a:r>
          </a:p>
          <a:p>
            <a:r>
              <a:rPr lang="en-US" u="sng" dirty="0"/>
              <a:t>Connotational</a:t>
            </a:r>
            <a:r>
              <a:rPr lang="en-US" dirty="0"/>
              <a:t> meaning conveys additional information about the referent containing the speaker’s attitude. It is the supplementary expressive meaning: </a:t>
            </a:r>
            <a:r>
              <a:rPr lang="en-US" i="1" dirty="0"/>
              <a:t>girl – girlie – maiden; </a:t>
            </a:r>
            <a:r>
              <a:rPr lang="en-US" dirty="0"/>
              <a:t>a donkey – a foolish person; a calf – a young inexperienced person.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3510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/>
          <a:lstStyle/>
          <a:p>
            <a:r>
              <a:rPr lang="en-US" dirty="0" smtClean="0"/>
              <a:t>Motivation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22218"/>
            <a:ext cx="10515600" cy="50547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interrelation between the lexical meaning of the word </a:t>
            </a:r>
            <a:r>
              <a:rPr lang="en-US" dirty="0" smtClean="0"/>
              <a:t>and its </a:t>
            </a:r>
            <a:r>
              <a:rPr lang="en-US" dirty="0"/>
              <a:t>structural pattern is called </a:t>
            </a:r>
            <a:r>
              <a:rPr lang="en-US" u="sng" dirty="0"/>
              <a:t>motivation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Three types </a:t>
            </a:r>
            <a:r>
              <a:rPr lang="en-US" dirty="0"/>
              <a:t>of motivation: </a:t>
            </a:r>
            <a:endParaRPr lang="en-US" dirty="0" smtClean="0"/>
          </a:p>
          <a:p>
            <a:r>
              <a:rPr lang="en-US" u="sng" dirty="0" smtClean="0"/>
              <a:t>Phonetical</a:t>
            </a:r>
            <a:r>
              <a:rPr lang="en-US" dirty="0" smtClean="0"/>
              <a:t> (sound-clusters imitate </a:t>
            </a:r>
            <a:r>
              <a:rPr lang="en-US" dirty="0"/>
              <a:t>the sounds they signify: </a:t>
            </a:r>
            <a:r>
              <a:rPr lang="en-US" i="1" dirty="0"/>
              <a:t>chatter, cuckoo, murmur, splash</a:t>
            </a:r>
            <a:r>
              <a:rPr lang="en-US" dirty="0" smtClean="0"/>
              <a:t>)</a:t>
            </a:r>
          </a:p>
          <a:p>
            <a:r>
              <a:rPr lang="en-US" u="sng" dirty="0" smtClean="0"/>
              <a:t>Morphological</a:t>
            </a:r>
            <a:r>
              <a:rPr lang="en-US" dirty="0" smtClean="0"/>
              <a:t> (</a:t>
            </a:r>
            <a:r>
              <a:rPr lang="en-US" dirty="0"/>
              <a:t>derived words </a:t>
            </a:r>
            <a:r>
              <a:rPr lang="en-US" dirty="0" smtClean="0"/>
              <a:t>and non-idiomatic </a:t>
            </a:r>
            <a:r>
              <a:rPr lang="en-US" dirty="0"/>
              <a:t>compound words </a:t>
            </a:r>
            <a:r>
              <a:rPr lang="en-US" i="1" dirty="0" smtClean="0"/>
              <a:t>hairdresser (</a:t>
            </a:r>
            <a:r>
              <a:rPr lang="en-US" i="1" dirty="0"/>
              <a:t>hair + dress + </a:t>
            </a:r>
            <a:r>
              <a:rPr lang="en-US" i="1" dirty="0" err="1"/>
              <a:t>er</a:t>
            </a:r>
            <a:r>
              <a:rPr lang="en-US" i="1" dirty="0"/>
              <a:t>) </a:t>
            </a:r>
            <a:r>
              <a:rPr lang="en-US" dirty="0"/>
              <a:t>= “one who cuts or arranges hair”</a:t>
            </a:r>
            <a:r>
              <a:rPr lang="en-US" dirty="0" smtClean="0"/>
              <a:t>)</a:t>
            </a:r>
          </a:p>
          <a:p>
            <a:r>
              <a:rPr lang="en-US" u="sng" dirty="0" smtClean="0"/>
              <a:t>Semantic</a:t>
            </a:r>
            <a:r>
              <a:rPr lang="en-US" dirty="0" smtClean="0"/>
              <a:t> (</a:t>
            </a:r>
            <a:r>
              <a:rPr lang="en-US" dirty="0"/>
              <a:t>the relationship between the direct </a:t>
            </a:r>
            <a:r>
              <a:rPr lang="en-US" dirty="0" smtClean="0"/>
              <a:t>and the </a:t>
            </a:r>
            <a:r>
              <a:rPr lang="en-US" dirty="0"/>
              <a:t>transferred meaning of the word, e.g. </a:t>
            </a:r>
            <a:r>
              <a:rPr lang="en-US" i="1" dirty="0"/>
              <a:t>heart of the country, a </a:t>
            </a:r>
            <a:r>
              <a:rPr lang="en-US" i="1" dirty="0" smtClean="0"/>
              <a:t>mother </a:t>
            </a:r>
            <a:r>
              <a:rPr lang="en-US" dirty="0" smtClean="0"/>
              <a:t>tongue.)</a:t>
            </a:r>
          </a:p>
          <a:p>
            <a:r>
              <a:rPr lang="en-US" dirty="0"/>
              <a:t>The mistaken motivation due to the seemingly </a:t>
            </a:r>
            <a:r>
              <a:rPr lang="en-US" dirty="0" smtClean="0"/>
              <a:t>analogous form </a:t>
            </a:r>
            <a:r>
              <a:rPr lang="en-US" dirty="0"/>
              <a:t>of the borrowings and well-known native words is called </a:t>
            </a:r>
            <a:r>
              <a:rPr lang="en-US" u="sng" dirty="0"/>
              <a:t>(false</a:t>
            </a:r>
            <a:r>
              <a:rPr lang="en-US" u="sng" dirty="0" smtClean="0"/>
              <a:t>) folk etymology </a:t>
            </a:r>
            <a:r>
              <a:rPr lang="en-US" i="1" dirty="0" smtClean="0"/>
              <a:t>(cockroach, helpmate).</a:t>
            </a:r>
          </a:p>
          <a:p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394375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7202"/>
          </a:xfrm>
        </p:spPr>
        <p:txBody>
          <a:bodyPr/>
          <a:lstStyle/>
          <a:p>
            <a:r>
              <a:rPr lang="en-US" dirty="0" smtClean="0"/>
              <a:t>Types </a:t>
            </a:r>
            <a:r>
              <a:rPr lang="en-US" dirty="0"/>
              <a:t>of the lexical meaning of words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47637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en-US" u="sng" dirty="0"/>
              <a:t>Nominative</a:t>
            </a:r>
            <a:r>
              <a:rPr lang="en-US" dirty="0"/>
              <a:t> meaning which is the direct meaning of the word</a:t>
            </a:r>
            <a:r>
              <a:rPr lang="en-US" dirty="0" smtClean="0"/>
              <a:t>, referring </a:t>
            </a:r>
            <a:r>
              <a:rPr lang="en-US" dirty="0"/>
              <a:t>to the objects in </a:t>
            </a:r>
            <a:r>
              <a:rPr lang="en-US" dirty="0" err="1"/>
              <a:t>extralinguistic</a:t>
            </a:r>
            <a:r>
              <a:rPr lang="en-US" dirty="0"/>
              <a:t> reality. The </a:t>
            </a:r>
            <a:r>
              <a:rPr lang="en-US" dirty="0" smtClean="0"/>
              <a:t>nominative meaning </a:t>
            </a:r>
            <a:r>
              <a:rPr lang="en-US" dirty="0"/>
              <a:t>comprises two components: denotational and </a:t>
            </a:r>
            <a:r>
              <a:rPr lang="en-US" dirty="0" err="1"/>
              <a:t>connotational</a:t>
            </a:r>
            <a:r>
              <a:rPr lang="en-US" dirty="0"/>
              <a:t>.</a:t>
            </a:r>
          </a:p>
          <a:p>
            <a:r>
              <a:rPr lang="en-US" dirty="0"/>
              <a:t>2) </a:t>
            </a:r>
            <a:r>
              <a:rPr lang="en-US" u="sng" dirty="0"/>
              <a:t>Syntactically</a:t>
            </a:r>
            <a:r>
              <a:rPr lang="en-US" dirty="0"/>
              <a:t> </a:t>
            </a:r>
            <a:r>
              <a:rPr lang="en-US" u="sng" dirty="0"/>
              <a:t>conditioned</a:t>
            </a:r>
            <a:r>
              <a:rPr lang="en-US" dirty="0"/>
              <a:t> meaning which is observed </a:t>
            </a:r>
            <a:r>
              <a:rPr lang="en-US" dirty="0" smtClean="0"/>
              <a:t>in different </a:t>
            </a:r>
            <a:r>
              <a:rPr lang="en-US" dirty="0"/>
              <a:t>colligations, e.g. </a:t>
            </a:r>
            <a:r>
              <a:rPr lang="en-US" i="1" dirty="0"/>
              <a:t>to take </a:t>
            </a:r>
            <a:r>
              <a:rPr lang="en-US" i="1" dirty="0" err="1"/>
              <a:t>smth</a:t>
            </a:r>
            <a:r>
              <a:rPr lang="en-US" i="1" dirty="0"/>
              <a:t> (</a:t>
            </a:r>
            <a:r>
              <a:rPr lang="en-US" i="1" dirty="0" err="1"/>
              <a:t>брати</a:t>
            </a:r>
            <a:r>
              <a:rPr lang="en-US" i="1" dirty="0"/>
              <a:t>; </a:t>
            </a:r>
            <a:r>
              <a:rPr lang="en-US" i="1" dirty="0" err="1"/>
              <a:t>схопити</a:t>
            </a:r>
            <a:r>
              <a:rPr lang="en-US" i="1" dirty="0" smtClean="0"/>
              <a:t>), </a:t>
            </a:r>
            <a:r>
              <a:rPr lang="en-US" i="1" dirty="0"/>
              <a:t>to </a:t>
            </a:r>
            <a:r>
              <a:rPr lang="en-US" i="1" dirty="0" smtClean="0"/>
              <a:t>take </a:t>
            </a:r>
            <a:r>
              <a:rPr lang="en-US" i="1" dirty="0" err="1" smtClean="0"/>
              <a:t>smth</a:t>
            </a:r>
            <a:r>
              <a:rPr lang="en-US" i="1" dirty="0" smtClean="0"/>
              <a:t> </a:t>
            </a:r>
            <a:r>
              <a:rPr lang="en-US" i="1" dirty="0"/>
              <a:t>from </a:t>
            </a:r>
            <a:r>
              <a:rPr lang="en-US" i="1" dirty="0" err="1"/>
              <a:t>smth</a:t>
            </a:r>
            <a:r>
              <a:rPr lang="en-US" i="1" dirty="0"/>
              <a:t> (</a:t>
            </a:r>
            <a:r>
              <a:rPr lang="ru-RU" i="1" dirty="0" err="1"/>
              <a:t>віднімати</a:t>
            </a:r>
            <a:r>
              <a:rPr lang="ru-RU" i="1" dirty="0"/>
              <a:t> </a:t>
            </a:r>
            <a:r>
              <a:rPr lang="ru-RU" i="1" dirty="0" err="1"/>
              <a:t>щось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чогось</a:t>
            </a:r>
            <a:r>
              <a:rPr lang="ru-RU" i="1" dirty="0"/>
              <a:t>), </a:t>
            </a:r>
            <a:r>
              <a:rPr lang="en-US" i="1" dirty="0" smtClean="0"/>
              <a:t>to </a:t>
            </a:r>
            <a:r>
              <a:rPr lang="en-US" i="1" dirty="0"/>
              <a:t>take </a:t>
            </a:r>
            <a:r>
              <a:rPr lang="en-US" i="1" dirty="0" err="1"/>
              <a:t>smb</a:t>
            </a:r>
            <a:r>
              <a:rPr lang="en-US" i="1" dirty="0"/>
              <a:t>, </a:t>
            </a:r>
            <a:r>
              <a:rPr lang="en-US" i="1" dirty="0" err="1"/>
              <a:t>smth</a:t>
            </a:r>
            <a:r>
              <a:rPr lang="en-US" i="1" dirty="0"/>
              <a:t> for </a:t>
            </a:r>
            <a:r>
              <a:rPr lang="en-US" i="1" dirty="0" err="1"/>
              <a:t>smb</a:t>
            </a:r>
            <a:r>
              <a:rPr lang="en-US" i="1" dirty="0"/>
              <a:t>, </a:t>
            </a:r>
            <a:r>
              <a:rPr lang="en-US" i="1" dirty="0" err="1" smtClean="0"/>
              <a:t>smth</a:t>
            </a:r>
            <a:r>
              <a:rPr lang="en-US" i="1" dirty="0" smtClean="0"/>
              <a:t> </a:t>
            </a:r>
            <a:r>
              <a:rPr lang="ru-RU" i="1" dirty="0"/>
              <a:t>(</a:t>
            </a:r>
            <a:r>
              <a:rPr lang="ru-RU" i="1" dirty="0" err="1"/>
              <a:t>приймати</a:t>
            </a:r>
            <a:r>
              <a:rPr lang="ru-RU" i="1" dirty="0"/>
              <a:t> </a:t>
            </a:r>
            <a:r>
              <a:rPr lang="ru-RU" i="1" dirty="0" err="1"/>
              <a:t>когось</a:t>
            </a:r>
            <a:r>
              <a:rPr lang="ru-RU" i="1" dirty="0"/>
              <a:t>, </a:t>
            </a:r>
            <a:r>
              <a:rPr lang="ru-RU" i="1" dirty="0" err="1"/>
              <a:t>щось</a:t>
            </a:r>
            <a:r>
              <a:rPr lang="ru-RU" i="1" dirty="0"/>
              <a:t> за </a:t>
            </a:r>
            <a:r>
              <a:rPr lang="ru-RU" i="1" dirty="0" err="1"/>
              <a:t>когось</a:t>
            </a:r>
            <a:r>
              <a:rPr lang="ru-RU" i="1" dirty="0"/>
              <a:t>, </a:t>
            </a:r>
            <a:r>
              <a:rPr lang="ru-RU" i="1" dirty="0" err="1"/>
              <a:t>щось</a:t>
            </a:r>
            <a:r>
              <a:rPr lang="ru-RU" i="1" dirty="0" smtClean="0"/>
              <a:t>)</a:t>
            </a:r>
            <a:r>
              <a:rPr lang="en-US" i="1" dirty="0" smtClean="0"/>
              <a:t>,</a:t>
            </a:r>
            <a:r>
              <a:rPr lang="ru-RU" i="1" dirty="0" smtClean="0"/>
              <a:t> </a:t>
            </a:r>
            <a:r>
              <a:rPr lang="ru-RU" i="1" dirty="0" err="1"/>
              <a:t>to</a:t>
            </a:r>
            <a:r>
              <a:rPr lang="ru-RU" i="1" dirty="0"/>
              <a:t> </a:t>
            </a:r>
            <a:r>
              <a:rPr lang="ru-RU" i="1" dirty="0" err="1"/>
              <a:t>take</a:t>
            </a:r>
            <a:r>
              <a:rPr lang="ru-RU" i="1" dirty="0"/>
              <a:t> </a:t>
            </a:r>
            <a:r>
              <a:rPr lang="ru-RU" i="1" dirty="0" err="1"/>
              <a:t>to</a:t>
            </a:r>
            <a:r>
              <a:rPr lang="ru-RU" i="1" dirty="0"/>
              <a:t> </a:t>
            </a:r>
            <a:r>
              <a:rPr lang="ru-RU" i="1" dirty="0" err="1"/>
              <a:t>smb</a:t>
            </a:r>
            <a:r>
              <a:rPr lang="ru-RU" i="1" dirty="0"/>
              <a:t> </a:t>
            </a:r>
            <a:r>
              <a:rPr lang="en-US" i="1" dirty="0" smtClean="0"/>
              <a:t> </a:t>
            </a:r>
            <a:r>
              <a:rPr lang="ru-RU" i="1" dirty="0" smtClean="0"/>
              <a:t>(</a:t>
            </a:r>
            <a:r>
              <a:rPr lang="ru-RU" i="1" dirty="0" err="1" smtClean="0"/>
              <a:t>полюбити</a:t>
            </a:r>
            <a:r>
              <a:rPr lang="en-US" i="1" dirty="0" smtClean="0"/>
              <a:t> </a:t>
            </a:r>
            <a:r>
              <a:rPr lang="ru-RU" i="1" dirty="0" err="1" smtClean="0"/>
              <a:t>когось</a:t>
            </a:r>
            <a:r>
              <a:rPr lang="ru-RU" i="1" dirty="0"/>
              <a:t>, </a:t>
            </a:r>
            <a:r>
              <a:rPr lang="ru-RU" i="1" dirty="0" err="1"/>
              <a:t>відчути</a:t>
            </a:r>
            <a:r>
              <a:rPr lang="ru-RU" i="1" dirty="0"/>
              <a:t> до </a:t>
            </a:r>
            <a:r>
              <a:rPr lang="ru-RU" i="1" dirty="0" err="1"/>
              <a:t>когось</a:t>
            </a:r>
            <a:r>
              <a:rPr lang="ru-RU" i="1" dirty="0"/>
              <a:t> </a:t>
            </a:r>
            <a:r>
              <a:rPr lang="ru-RU" i="1" dirty="0" err="1"/>
              <a:t>симпатію</a:t>
            </a:r>
            <a:r>
              <a:rPr lang="ru-RU" i="1" dirty="0" smtClean="0"/>
              <a:t>)</a:t>
            </a:r>
            <a:endParaRPr lang="en-US" i="1" dirty="0" smtClean="0"/>
          </a:p>
          <a:p>
            <a:r>
              <a:rPr lang="en-US" dirty="0"/>
              <a:t>3) </a:t>
            </a:r>
            <a:r>
              <a:rPr lang="en-US" u="sng" dirty="0" err="1"/>
              <a:t>Phraseologically</a:t>
            </a:r>
            <a:r>
              <a:rPr lang="en-US" dirty="0"/>
              <a:t> </a:t>
            </a:r>
            <a:r>
              <a:rPr lang="en-US" u="sng" dirty="0"/>
              <a:t>bound</a:t>
            </a:r>
            <a:r>
              <a:rPr lang="en-US" dirty="0"/>
              <a:t> meaning which is idiomatic and is </a:t>
            </a:r>
            <a:r>
              <a:rPr lang="en-US" dirty="0" smtClean="0"/>
              <a:t>only observed </a:t>
            </a:r>
            <a:r>
              <a:rPr lang="en-US" dirty="0"/>
              <a:t>in some phraseological units, e.g. </a:t>
            </a:r>
            <a:r>
              <a:rPr lang="en-US" i="1" dirty="0"/>
              <a:t>to talk turkey </a:t>
            </a:r>
            <a:r>
              <a:rPr lang="en-US" dirty="0"/>
              <a:t>– </a:t>
            </a:r>
            <a:r>
              <a:rPr lang="en-US" dirty="0" err="1" smtClean="0"/>
              <a:t>говорити</a:t>
            </a:r>
            <a:r>
              <a:rPr lang="en-US" dirty="0" smtClean="0"/>
              <a:t> </a:t>
            </a:r>
            <a:r>
              <a:rPr lang="ru-RU" dirty="0" err="1" smtClean="0"/>
              <a:t>відверто</a:t>
            </a:r>
            <a:r>
              <a:rPr lang="ru-RU" dirty="0"/>
              <a:t>; </a:t>
            </a:r>
            <a:r>
              <a:rPr lang="en-US" i="1" dirty="0"/>
              <a:t>husband’s tea </a:t>
            </a:r>
            <a:r>
              <a:rPr lang="en-US" dirty="0"/>
              <a:t>– </a:t>
            </a:r>
            <a:r>
              <a:rPr lang="ru-RU" dirty="0" err="1"/>
              <a:t>дуже</a:t>
            </a:r>
            <a:r>
              <a:rPr lang="ru-RU" dirty="0"/>
              <a:t> слабо </a:t>
            </a:r>
            <a:r>
              <a:rPr lang="ru-RU" dirty="0" err="1"/>
              <a:t>заварений</a:t>
            </a:r>
            <a:r>
              <a:rPr lang="ru-RU" dirty="0"/>
              <a:t> чай; </a:t>
            </a:r>
            <a:r>
              <a:rPr lang="en-US" i="1" dirty="0"/>
              <a:t>black frost </a:t>
            </a:r>
            <a:r>
              <a:rPr lang="en-US" dirty="0" smtClean="0"/>
              <a:t>– </a:t>
            </a:r>
            <a:r>
              <a:rPr lang="ru-RU" dirty="0" smtClean="0"/>
              <a:t>ожеледь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3477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Diachronic approach to the notion of meaning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48213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І</a:t>
            </a:r>
            <a:r>
              <a:rPr lang="en-US" dirty="0"/>
              <a:t>. The </a:t>
            </a:r>
            <a:r>
              <a:rPr lang="en-US" u="sng" dirty="0"/>
              <a:t>direct meaning </a:t>
            </a:r>
            <a:r>
              <a:rPr lang="en-US" dirty="0"/>
              <a:t>which is subdivided into:</a:t>
            </a:r>
          </a:p>
          <a:p>
            <a:pPr marL="0" indent="0">
              <a:buNone/>
            </a:pPr>
            <a:r>
              <a:rPr lang="en-US" dirty="0"/>
              <a:t>a) the </a:t>
            </a:r>
            <a:r>
              <a:rPr lang="en-US" u="dottedHeavy" dirty="0"/>
              <a:t>primary</a:t>
            </a:r>
            <a:r>
              <a:rPr lang="en-US" dirty="0"/>
              <a:t> (etymological) meaning, e.g. </a:t>
            </a:r>
            <a:r>
              <a:rPr lang="en-US" i="1" dirty="0"/>
              <a:t>wall </a:t>
            </a:r>
            <a:r>
              <a:rPr lang="en-US" dirty="0"/>
              <a:t>(n) &lt; Lat. </a:t>
            </a:r>
            <a:r>
              <a:rPr lang="en-US" dirty="0" err="1" smtClean="0"/>
              <a:t>Vallum</a:t>
            </a:r>
            <a:r>
              <a:rPr lang="en-US" dirty="0" smtClean="0"/>
              <a:t> – </a:t>
            </a:r>
            <a:r>
              <a:rPr lang="en-US" dirty="0"/>
              <a:t>fortification;</a:t>
            </a:r>
          </a:p>
          <a:p>
            <a:pPr marL="0" indent="0">
              <a:buNone/>
            </a:pPr>
            <a:r>
              <a:rPr lang="en-US" dirty="0"/>
              <a:t>b) the </a:t>
            </a:r>
            <a:r>
              <a:rPr lang="en-US" u="dottedHeavy" dirty="0"/>
              <a:t>derived</a:t>
            </a:r>
            <a:r>
              <a:rPr lang="en-US" dirty="0"/>
              <a:t> meaning, formed out of the primary meaning</a:t>
            </a:r>
            <a:r>
              <a:rPr lang="en-US" dirty="0" smtClean="0"/>
              <a:t>, e.g</a:t>
            </a:r>
            <a:r>
              <a:rPr lang="en-US" dirty="0"/>
              <a:t>. </a:t>
            </a:r>
            <a:r>
              <a:rPr lang="en-US" i="1" dirty="0"/>
              <a:t>wall </a:t>
            </a:r>
            <a:r>
              <a:rPr lang="en-US" dirty="0"/>
              <a:t>– an upright side of a building or room;</a:t>
            </a:r>
          </a:p>
          <a:p>
            <a:pPr marL="0" indent="0">
              <a:buNone/>
            </a:pPr>
            <a:r>
              <a:rPr lang="en-US" dirty="0"/>
              <a:t>II. The </a:t>
            </a:r>
            <a:r>
              <a:rPr lang="en-US" u="sng" dirty="0"/>
              <a:t>secondary meaning </a:t>
            </a:r>
            <a:r>
              <a:rPr lang="en-US" dirty="0"/>
              <a:t>which is subdivided into:</a:t>
            </a:r>
          </a:p>
          <a:p>
            <a:pPr marL="0" indent="0">
              <a:buNone/>
            </a:pPr>
            <a:r>
              <a:rPr lang="en-US" dirty="0"/>
              <a:t>a) the </a:t>
            </a:r>
            <a:r>
              <a:rPr lang="en-US" u="dottedHeavy" dirty="0"/>
              <a:t>secondary denotative </a:t>
            </a:r>
            <a:r>
              <a:rPr lang="en-US" dirty="0"/>
              <a:t>meaning, e.g. </a:t>
            </a:r>
            <a:r>
              <a:rPr lang="en-US" i="1" dirty="0"/>
              <a:t>wall </a:t>
            </a:r>
            <a:r>
              <a:rPr lang="en-US" dirty="0"/>
              <a:t>(inside surface </a:t>
            </a:r>
            <a:r>
              <a:rPr lang="en-US" dirty="0" smtClean="0"/>
              <a:t>of cavity </a:t>
            </a:r>
            <a:r>
              <a:rPr lang="en-US" dirty="0"/>
              <a:t>or vessel), e.g. </a:t>
            </a:r>
            <a:r>
              <a:rPr lang="en-US" i="1" dirty="0"/>
              <a:t>walls of the stomach, vascular walls, </a:t>
            </a:r>
            <a:r>
              <a:rPr lang="en-US" i="1" dirty="0" smtClean="0"/>
              <a:t>reactor wall</a:t>
            </a:r>
            <a:r>
              <a:rPr lang="en-US" i="1" dirty="0"/>
              <a:t>, diaphragm wall, basement wall, foundation wall;</a:t>
            </a:r>
          </a:p>
          <a:p>
            <a:pPr marL="0" indent="0">
              <a:buNone/>
            </a:pPr>
            <a:r>
              <a:rPr lang="en-US" dirty="0"/>
              <a:t>b) the </a:t>
            </a:r>
            <a:r>
              <a:rPr lang="en-US" u="dottedHeavy" dirty="0"/>
              <a:t>secondary </a:t>
            </a:r>
            <a:r>
              <a:rPr lang="en-US" u="dottedHeavy" dirty="0" smtClean="0"/>
              <a:t>figurative </a:t>
            </a:r>
            <a:r>
              <a:rPr lang="en-US" dirty="0" smtClean="0"/>
              <a:t>meaning (the </a:t>
            </a:r>
            <a:r>
              <a:rPr lang="en-US" dirty="0"/>
              <a:t>referent is named and </a:t>
            </a:r>
            <a:r>
              <a:rPr lang="en-US" dirty="0" smtClean="0"/>
              <a:t>at the </a:t>
            </a:r>
            <a:r>
              <a:rPr lang="en-US" dirty="0"/>
              <a:t>same time </a:t>
            </a:r>
            <a:r>
              <a:rPr lang="en-US" dirty="0" err="1"/>
              <a:t>characterised</a:t>
            </a:r>
            <a:r>
              <a:rPr lang="en-US" dirty="0"/>
              <a:t> through its similarity with other </a:t>
            </a:r>
            <a:r>
              <a:rPr lang="en-US" dirty="0" smtClean="0"/>
              <a:t>objects), e.g.</a:t>
            </a:r>
            <a:r>
              <a:rPr lang="en-US" i="1" dirty="0" smtClean="0"/>
              <a:t> </a:t>
            </a:r>
            <a:r>
              <a:rPr lang="en-US" i="1" dirty="0"/>
              <a:t>wall of silence</a:t>
            </a:r>
            <a:r>
              <a:rPr lang="en-US" i="1" dirty="0" smtClean="0"/>
              <a:t>; tough meat </a:t>
            </a:r>
            <a:r>
              <a:rPr lang="en-US" dirty="0"/>
              <a:t>(direct meaning) </a:t>
            </a:r>
            <a:r>
              <a:rPr lang="en-US" i="1" dirty="0"/>
              <a:t>– tough politician </a:t>
            </a:r>
            <a:r>
              <a:rPr lang="en-US" dirty="0"/>
              <a:t>(figurative meaning)</a:t>
            </a:r>
            <a:r>
              <a:rPr lang="en-US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28617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2117</Words>
  <Application>Microsoft Office PowerPoint</Application>
  <PresentationFormat>Широкоэкранный</PresentationFormat>
  <Paragraphs>103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Тема Office</vt:lpstr>
      <vt:lpstr>Semasiology </vt:lpstr>
      <vt:lpstr>Outline </vt:lpstr>
      <vt:lpstr> The Nature of Word Meaning. </vt:lpstr>
      <vt:lpstr>The Nature of Word Meaning.</vt:lpstr>
      <vt:lpstr>Referential model of meaning</vt:lpstr>
      <vt:lpstr>Types of word meaning</vt:lpstr>
      <vt:lpstr>Motivation </vt:lpstr>
      <vt:lpstr>Types of the lexical meaning of words:</vt:lpstr>
      <vt:lpstr>Diachronic approach to the notion of meaning</vt:lpstr>
      <vt:lpstr>Causes of semantic changes </vt:lpstr>
      <vt:lpstr> Semantic changes in denotation lead to: </vt:lpstr>
      <vt:lpstr>Semantic changes in connotation result in:</vt:lpstr>
      <vt:lpstr>Metaphoric and metonymic changes</vt:lpstr>
      <vt:lpstr>Semantic structures of words</vt:lpstr>
      <vt:lpstr>Classifications of words</vt:lpstr>
      <vt:lpstr>Classifications of words</vt:lpstr>
      <vt:lpstr>Antonyms </vt:lpstr>
      <vt:lpstr>Homonyms</vt:lpstr>
      <vt:lpstr>Reference 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ДАША</dc:creator>
  <cp:lastModifiedBy>ЛЮДМИЛА</cp:lastModifiedBy>
  <cp:revision>84</cp:revision>
  <cp:lastPrinted>2021-10-18T15:41:05Z</cp:lastPrinted>
  <dcterms:created xsi:type="dcterms:W3CDTF">2021-10-11T19:45:22Z</dcterms:created>
  <dcterms:modified xsi:type="dcterms:W3CDTF">2023-02-20T09:21:38Z</dcterms:modified>
</cp:coreProperties>
</file>