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12192000" cy="6858000"/>
  <p:notesSz cx="6797675" cy="992505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9AC11-1DEC-4DF4-ACBB-2E61D0ECCB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3988F57-0B85-4DD8-A958-6E7633C67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49C0FEF-DF4E-4F5C-9073-D413C28F5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BAF776B-7DFC-46DE-8855-0CD7AA019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5060E9C-7C02-47F9-A180-85E51815C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121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16F140-7373-4E3D-8373-E9E8CE9DF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A5C2B590-D17C-475C-9017-251D03BD1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50D5C72-98AF-4528-9753-40ABC0D72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E797E1D-976A-4A70-AD49-A514667F7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53F1B3E-5C2E-4A97-81C9-0A6C41842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951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0F6668B2-5FB1-4A2E-B499-AEAF99138A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05DD4CB7-0CB9-4F77-8076-11858D086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3CEA1D3-48A9-4B66-A969-B13CECC56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AA34635-4D27-4FE3-A0C8-80536F68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DBF32B3-3EA0-4688-AF25-D09EB6E25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890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4AE03-4B7F-4A5F-B7B1-23460252C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832628E-B5F3-4636-9C7A-A0A12B9FA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D75726B-FFF2-4CF5-A913-A7292A43C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9F8FFC2-B950-4C27-BDEF-69D01E95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41C4C88-2617-4609-82B1-2C4AC5657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647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C5DCC7-0713-4BAA-B4CA-F3215A112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C1A820E-9E00-4C49-95CA-8CDCA64D5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4CB668F-C8A1-4F53-99E9-46DCCF021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6C72306-47E6-42F2-9868-A94CF9545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D0E70C1-8352-43F5-A97A-73CC6160C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989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A39D02-125B-4447-97EE-79330A28F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75C51D1-DB29-4CF1-8F68-84717040F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B5643DA-1EB2-4CA7-9436-91E671626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684C304-B71E-4E3F-81ED-D5BB865B2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D5631FA6-1E4D-4A27-B7A6-5979BEC3E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0D76CB9-148B-431C-9BAB-08A222714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8156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37921B-499C-4465-AB12-9F3B151A5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F506D95-C34D-4ECE-A059-8BA602C17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1499F84-1F3F-4313-AB3A-1CF7C7D11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92758FCA-71FE-4490-8092-91C1D6932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35F0C55B-AA71-4A11-BD62-56C867698B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6FD6361B-1703-41FF-B9D7-27B719ACA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AF2704E2-2137-47EA-A1F5-59F3495FE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ACB42C88-FBE1-4538-9082-DBD342154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738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5E1DF4-00AC-48F8-B120-29BEA1633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0A5CD539-54A0-434B-A5CB-B59315EB8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AF8EC2F0-B944-4156-A8FA-EA6FE3063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91CAA69D-ECBE-4CE6-90B2-C969900B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328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ED154438-EBD7-4558-BBC4-36852CD10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12DD54DF-3167-4C51-8134-0466C88D0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0ECEA59-8EB1-41B8-AE01-61DB1EC18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498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95785D-0274-496E-B6FE-55072548C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1893DDE-9D69-4228-8FEC-CFFE5AF5C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AE3715F-73BD-4D8F-A382-79C561F3E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0978004-374F-4A75-AF01-90DB31ECA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8B744A9-EFF8-4929-849B-3E4782EC2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A1B05A8-9557-45AC-A1D0-A80353DE2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150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547C1C-91F9-495C-B237-AE6421361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2140B9A3-2CB8-4AC8-8ECD-E71AECF980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8CCC11F-9B59-4808-8DB8-F1D0F3D82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0BFE992-FA47-412E-9966-596938FF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A5C8F33-40ED-495D-BC4F-B7F5C6476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56C8B83-3973-4F61-951F-ED257D934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41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8208C37F-A849-43A5-A92D-FFCD1C1C2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B645EE4-27FE-4941-BD0B-B3E2FD09B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D809F03-6DB1-460C-BEB0-13A8959F58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DB8B2DB-6E12-4E5E-8945-680CA6AF35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37DAE02-4A8D-4066-A5F5-8DF152467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156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521D05-6D91-4366-B2F8-93ECB9AF37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English Lexicology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93C43562-667C-426C-9C8C-605FC8CE98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Morphological structure of English words 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4146208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FF965C-9307-4988-8BA1-B4EB8089F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stem and its types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8833C87-B57E-4AB9-A3F6-627AE8B95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stem – an unchanged part of a word, grammatical inflexions and suffixes are added to it, e.g. </a:t>
            </a:r>
            <a:r>
              <a:rPr lang="en-US" i="1" dirty="0"/>
              <a:t>teacher – in teachers, teacher’s, teachers’; sweeten in sweetens, sweetened, sweetening, sweetener</a:t>
            </a:r>
            <a:r>
              <a:rPr lang="en-US" dirty="0"/>
              <a:t> </a:t>
            </a:r>
          </a:p>
          <a:p>
            <a:r>
              <a:rPr lang="en-US" dirty="0"/>
              <a:t>(paradigm is the set of all the inflected forms of a word or a systematic arrangement displaying these forms)</a:t>
            </a:r>
          </a:p>
          <a:p>
            <a:r>
              <a:rPr lang="en-US" dirty="0"/>
              <a:t>Simple stems </a:t>
            </a:r>
            <a:r>
              <a:rPr lang="en-US" i="1" dirty="0"/>
              <a:t>e.g. tasks, day’s, asks</a:t>
            </a:r>
          </a:p>
          <a:p>
            <a:r>
              <a:rPr lang="en-US" i="1" dirty="0"/>
              <a:t>D</a:t>
            </a:r>
            <a:r>
              <a:rPr lang="en-US" dirty="0"/>
              <a:t>erived stems </a:t>
            </a:r>
            <a:r>
              <a:rPr lang="en-US" i="1" dirty="0"/>
              <a:t>e.g. speaker’s, examinations, inconveniently</a:t>
            </a:r>
          </a:p>
          <a:p>
            <a:r>
              <a:rPr lang="en-US" dirty="0"/>
              <a:t>Compound stems </a:t>
            </a:r>
            <a:r>
              <a:rPr lang="en-US" i="1" dirty="0"/>
              <a:t>e.g., user-friendly, ex-girlfriend, job-hopper </a:t>
            </a:r>
            <a:r>
              <a:rPr lang="en-US" dirty="0"/>
              <a:t>, </a:t>
            </a:r>
          </a:p>
          <a:p>
            <a:r>
              <a:rPr lang="en-US" dirty="0"/>
              <a:t>stem = root</a:t>
            </a:r>
          </a:p>
          <a:p>
            <a:r>
              <a:rPr lang="en-US" dirty="0"/>
              <a:t>Free / bound stems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4631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38BAB7-402E-42CD-9760-2316A1EB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Affixational Morphemes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33C6C9F-8E63-402C-931F-A80141507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Morphemes fall into three types from the point of view of their structure: </a:t>
            </a:r>
          </a:p>
          <a:p>
            <a:pPr marL="0" indent="0">
              <a:buNone/>
            </a:pPr>
            <a:r>
              <a:rPr lang="en-US" dirty="0"/>
              <a:t>         - free morphemes </a:t>
            </a:r>
            <a:r>
              <a:rPr lang="en-US" i="1" dirty="0"/>
              <a:t>e.g. national, nationality, fruitful, gladly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       -  bound morphemes e.g. </a:t>
            </a:r>
            <a:r>
              <a:rPr lang="en-US" i="1" dirty="0"/>
              <a:t>friendly, disappear, darken, mispronounce, imprison.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- bound lexical morphemes are affixes: prefixes (un-, in-, dis-, mis-, im-, </a:t>
            </a:r>
            <a:r>
              <a:rPr lang="en-US" dirty="0" err="1"/>
              <a:t>etc</a:t>
            </a:r>
            <a:r>
              <a:rPr lang="en-US" dirty="0"/>
              <a:t>), suffixes (-</a:t>
            </a:r>
            <a:r>
              <a:rPr lang="en-US" dirty="0" err="1"/>
              <a:t>ly</a:t>
            </a:r>
            <a:r>
              <a:rPr lang="en-US" dirty="0"/>
              <a:t>, -</a:t>
            </a:r>
            <a:r>
              <a:rPr lang="en-US" dirty="0" err="1"/>
              <a:t>en</a:t>
            </a:r>
            <a:r>
              <a:rPr lang="en-US" dirty="0"/>
              <a:t>, -</a:t>
            </a:r>
            <a:r>
              <a:rPr lang="en-US" dirty="0" err="1"/>
              <a:t>ish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        - semi-bound morphemes – can function both as affixes and as free morphemes (words). In fact lexical semi-bound morphemes are blocked (unique) root morphemes (e.g. Fri-day, under-ground, my-self, </a:t>
            </a:r>
            <a:r>
              <a:rPr lang="en-US" dirty="0" err="1"/>
              <a:t>cran</a:t>
            </a:r>
            <a:r>
              <a:rPr lang="en-US" dirty="0"/>
              <a:t>-berry). </a:t>
            </a:r>
          </a:p>
          <a:p>
            <a:r>
              <a:rPr lang="en-US" dirty="0"/>
              <a:t>Allomorphs – morphemes, which are either phonologically or morphologically conditioned, </a:t>
            </a:r>
            <a:r>
              <a:rPr lang="en-US" i="1" dirty="0"/>
              <a:t>e.g. enact, endanger, embody, empower; inexpensive, imperfect, irrational, illogical</a:t>
            </a:r>
          </a:p>
          <a:p>
            <a:r>
              <a:rPr lang="en-US" i="1" dirty="0"/>
              <a:t>A</a:t>
            </a:r>
            <a:r>
              <a:rPr lang="en-US" dirty="0"/>
              <a:t>llomorph is any of two or more actual representations of a morpheme, such as </a:t>
            </a:r>
            <a:r>
              <a:rPr lang="en-US" i="1" dirty="0"/>
              <a:t>the plural endings [s] (as in bats), [z] (as in hugs), and [</a:t>
            </a:r>
            <a:r>
              <a:rPr lang="en-US" i="1" dirty="0" err="1"/>
              <a:t>іz</a:t>
            </a:r>
            <a:r>
              <a:rPr lang="en-US" i="1" dirty="0"/>
              <a:t>] (as in kisses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6488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types of words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i="1" u="sng" dirty="0"/>
              <a:t>simple</a:t>
            </a:r>
            <a:r>
              <a:rPr lang="en-US" dirty="0"/>
              <a:t> words (root words) </a:t>
            </a:r>
            <a:r>
              <a:rPr lang="en-US" i="1" dirty="0" smtClean="0"/>
              <a:t>e.g</a:t>
            </a:r>
            <a:r>
              <a:rPr lang="en-US" i="1" dirty="0"/>
              <a:t>. read, lamp, sell, health, happy, </a:t>
            </a:r>
            <a:r>
              <a:rPr lang="en-US" i="1" dirty="0" smtClean="0"/>
              <a:t>sick </a:t>
            </a:r>
          </a:p>
          <a:p>
            <a:r>
              <a:rPr lang="en-US" dirty="0" smtClean="0"/>
              <a:t> </a:t>
            </a:r>
            <a:r>
              <a:rPr lang="en-US" i="1" u="sng" dirty="0"/>
              <a:t>derived</a:t>
            </a:r>
            <a:r>
              <a:rPr lang="en-US" dirty="0"/>
              <a:t> words (</a:t>
            </a:r>
            <a:r>
              <a:rPr lang="en-US" dirty="0" err="1"/>
              <a:t>affixational</a:t>
            </a:r>
            <a:r>
              <a:rPr lang="en-US" dirty="0"/>
              <a:t> derivatives) </a:t>
            </a:r>
            <a:r>
              <a:rPr lang="en-US" i="1" dirty="0" smtClean="0"/>
              <a:t>e.g</a:t>
            </a:r>
            <a:r>
              <a:rPr lang="en-US" i="1" dirty="0"/>
              <a:t>. restart, promotion, fruitfully, </a:t>
            </a:r>
            <a:r>
              <a:rPr lang="en-US" i="1" dirty="0" smtClean="0"/>
              <a:t>indifferent </a:t>
            </a:r>
          </a:p>
          <a:p>
            <a:r>
              <a:rPr lang="en-US" dirty="0" smtClean="0"/>
              <a:t> </a:t>
            </a:r>
            <a:r>
              <a:rPr lang="en-US" i="1" u="sng" dirty="0"/>
              <a:t>compound</a:t>
            </a:r>
            <a:r>
              <a:rPr lang="en-US" dirty="0"/>
              <a:t> words (compounds) </a:t>
            </a:r>
            <a:r>
              <a:rPr lang="en-US" i="1" dirty="0" smtClean="0"/>
              <a:t>e.g</a:t>
            </a:r>
            <a:r>
              <a:rPr lang="en-US" i="1" dirty="0"/>
              <a:t>. snowfall, blackmail, </a:t>
            </a:r>
            <a:r>
              <a:rPr lang="en-US" i="1" dirty="0" smtClean="0"/>
              <a:t>hide-and-seek</a:t>
            </a:r>
          </a:p>
          <a:p>
            <a:r>
              <a:rPr lang="en-US" dirty="0" smtClean="0"/>
              <a:t> </a:t>
            </a:r>
            <a:r>
              <a:rPr lang="en-US" i="1" u="sng" dirty="0"/>
              <a:t>compound-derived </a:t>
            </a:r>
            <a:r>
              <a:rPr lang="en-US" dirty="0"/>
              <a:t>(derivational compounds</a:t>
            </a:r>
            <a:r>
              <a:rPr lang="en-US" dirty="0" smtClean="0"/>
              <a:t>) </a:t>
            </a:r>
            <a:r>
              <a:rPr lang="en-US" i="1" dirty="0"/>
              <a:t>e.g. grey-eyed, caregiver, homemaker, </a:t>
            </a:r>
            <a:r>
              <a:rPr lang="en-US" i="1" dirty="0" smtClean="0"/>
              <a:t>down-shifting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299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Morphemic analysis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Morphemic analysis is a special method which can analyze the morphological structure of words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analysis into Immediate Constituents (IC</a:t>
            </a:r>
            <a:r>
              <a:rPr lang="en-US" dirty="0" smtClean="0"/>
              <a:t>) (L. Bloomfield) (parsing, synchronic method, binary principle)</a:t>
            </a:r>
          </a:p>
          <a:p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analysis into Ultimate </a:t>
            </a:r>
            <a:r>
              <a:rPr lang="en-US" dirty="0"/>
              <a:t>Constituents (UC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8510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Morphemic analysis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analysis into IC and UC of the word “</a:t>
            </a:r>
            <a:r>
              <a:rPr lang="en-US" i="1" dirty="0"/>
              <a:t>disproportionately</a:t>
            </a:r>
            <a:r>
              <a:rPr lang="en-US" dirty="0"/>
              <a:t>“: 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) disproportionately – dis | proportionately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) proportionately – proportionate | </a:t>
            </a:r>
            <a:r>
              <a:rPr lang="en-US" dirty="0" err="1"/>
              <a:t>ly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) proportionate – proportion | ate </a:t>
            </a:r>
            <a:endParaRPr lang="en-US" dirty="0" smtClean="0"/>
          </a:p>
          <a:p>
            <a:r>
              <a:rPr lang="en-US" dirty="0" smtClean="0"/>
              <a:t>So</a:t>
            </a:r>
            <a:r>
              <a:rPr lang="en-US" dirty="0"/>
              <a:t>, the ultimate constituents of the word </a:t>
            </a:r>
            <a:r>
              <a:rPr lang="en-US" dirty="0" err="1"/>
              <a:t>diproportionately</a:t>
            </a:r>
            <a:r>
              <a:rPr lang="en-US" dirty="0"/>
              <a:t> are: </a:t>
            </a:r>
            <a:r>
              <a:rPr lang="en-US" dirty="0" err="1"/>
              <a:t>dis|proportion|ate|ly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936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literature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8473"/>
            <a:ext cx="10515600" cy="543098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Верба </a:t>
            </a:r>
            <a:r>
              <a:rPr lang="ru-RU" dirty="0"/>
              <a:t>Л.Г. </a:t>
            </a:r>
            <a:r>
              <a:rPr lang="ru-RU" dirty="0" err="1"/>
              <a:t>Порівняльна</a:t>
            </a:r>
            <a:r>
              <a:rPr lang="ru-RU" dirty="0"/>
              <a:t> </a:t>
            </a:r>
            <a:r>
              <a:rPr lang="ru-RU" dirty="0" err="1"/>
              <a:t>лексикологія</a:t>
            </a:r>
            <a:r>
              <a:rPr lang="ru-RU" dirty="0"/>
              <a:t> </a:t>
            </a:r>
            <a:r>
              <a:rPr lang="ru-RU" dirty="0" err="1"/>
              <a:t>англійської</a:t>
            </a:r>
            <a:r>
              <a:rPr lang="ru-RU" dirty="0"/>
              <a:t> </a:t>
            </a:r>
            <a:r>
              <a:rPr lang="ru-RU" dirty="0" smtClean="0"/>
              <a:t>та</a:t>
            </a:r>
            <a:r>
              <a:rPr lang="en-US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/>
              <a:t>мов</a:t>
            </a:r>
            <a:r>
              <a:rPr lang="ru-RU" dirty="0"/>
              <a:t>. – </a:t>
            </a:r>
            <a:r>
              <a:rPr lang="ru-RU" dirty="0" err="1"/>
              <a:t>Вінниця</a:t>
            </a:r>
            <a:r>
              <a:rPr lang="ru-RU" dirty="0"/>
              <a:t>: Нова книга, 2003. – 160 c</a:t>
            </a:r>
            <a:r>
              <a:rPr lang="ru-RU" dirty="0" smtClean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Соловйова Л. Ф., </a:t>
            </a:r>
            <a:r>
              <a:rPr lang="uk-UA" dirty="0" err="1" smtClean="0"/>
              <a:t>Сніховська</a:t>
            </a:r>
            <a:r>
              <a:rPr lang="uk-UA" dirty="0" smtClean="0"/>
              <a:t> І.Е. Лексикологія англійської мови: навчальний посібник. – Житомир: ПП «Рута», 2021. – 144 с.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Crystal </a:t>
            </a:r>
            <a:r>
              <a:rPr lang="en-US" dirty="0"/>
              <a:t>D. The Cambridge Encyclopedia of the </a:t>
            </a:r>
            <a:r>
              <a:rPr lang="en-US" dirty="0" smtClean="0"/>
              <a:t>English Language</a:t>
            </a:r>
            <a:r>
              <a:rPr lang="en-US" dirty="0"/>
              <a:t>. – Cambridge University Press, 1995. – 498 p.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Kveselevich</a:t>
            </a:r>
            <a:r>
              <a:rPr lang="en-US" dirty="0" smtClean="0"/>
              <a:t> </a:t>
            </a:r>
            <a:r>
              <a:rPr lang="en-US" dirty="0"/>
              <a:t>D.I., </a:t>
            </a:r>
            <a:r>
              <a:rPr lang="en-US" dirty="0" err="1"/>
              <a:t>Sasina</a:t>
            </a:r>
            <a:r>
              <a:rPr lang="en-US" dirty="0"/>
              <a:t> V.P. Modern English Lexicology </a:t>
            </a:r>
            <a:r>
              <a:rPr lang="en-US" dirty="0" smtClean="0"/>
              <a:t>in </a:t>
            </a:r>
            <a:r>
              <a:rPr lang="ru-RU" dirty="0" err="1" smtClean="0"/>
              <a:t>Practice</a:t>
            </a:r>
            <a:r>
              <a:rPr lang="ru-RU" dirty="0"/>
              <a:t>. – Житомир: Вид-во ЖДУ </a:t>
            </a:r>
            <a:r>
              <a:rPr lang="ru-RU" dirty="0" err="1"/>
              <a:t>ім</a:t>
            </a:r>
            <a:r>
              <a:rPr lang="ru-RU" dirty="0"/>
              <a:t>. </a:t>
            </a:r>
            <a:r>
              <a:rPr lang="ru-RU" dirty="0" err="1"/>
              <a:t>І.Франка</a:t>
            </a:r>
            <a:r>
              <a:rPr lang="ru-RU" dirty="0"/>
              <a:t>, 2000. – 117 p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Kvetko</a:t>
            </a:r>
            <a:r>
              <a:rPr lang="en-US" dirty="0" smtClean="0"/>
              <a:t> P. English Lexicology in Theory and Practice. – </a:t>
            </a:r>
            <a:r>
              <a:rPr lang="en-US" dirty="0" err="1" smtClean="0"/>
              <a:t>Trnava</a:t>
            </a:r>
            <a:r>
              <a:rPr lang="en-US" dirty="0" smtClean="0"/>
              <a:t>, 2005. – 203 p.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Nikolenko</a:t>
            </a:r>
            <a:r>
              <a:rPr lang="en-US" dirty="0"/>
              <a:t> A.G. English Lexicology. – Theory and Practice. </a:t>
            </a:r>
            <a:r>
              <a:rPr lang="en-US" dirty="0" smtClean="0"/>
              <a:t>– </a:t>
            </a:r>
            <a:r>
              <a:rPr lang="en-US" dirty="0" err="1" smtClean="0"/>
              <a:t>Vinnytsya</a:t>
            </a:r>
            <a:r>
              <a:rPr lang="en-US" dirty="0"/>
              <a:t>: Nova </a:t>
            </a:r>
            <a:r>
              <a:rPr lang="en-US" dirty="0" err="1"/>
              <a:t>Knyha</a:t>
            </a:r>
            <a:r>
              <a:rPr lang="en-US" dirty="0"/>
              <a:t>, 2007. – 528 </a:t>
            </a:r>
            <a:r>
              <a:rPr lang="ru-RU" dirty="0"/>
              <a:t>р.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Rayevska</a:t>
            </a:r>
            <a:r>
              <a:rPr lang="en-US" dirty="0"/>
              <a:t> N. M. English Lexicology. – K.: </a:t>
            </a:r>
            <a:r>
              <a:rPr lang="ru-RU" dirty="0" err="1"/>
              <a:t>Вища</a:t>
            </a:r>
            <a:r>
              <a:rPr lang="ru-RU" dirty="0"/>
              <a:t> школа, 1979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– </a:t>
            </a:r>
            <a:r>
              <a:rPr lang="ru-RU" dirty="0"/>
              <a:t>293 с.</a:t>
            </a:r>
          </a:p>
        </p:txBody>
      </p:sp>
    </p:spTree>
    <p:extLst>
      <p:ext uri="{BB962C8B-B14F-4D97-AF65-F5344CB8AC3E}">
        <p14:creationId xmlns:p14="http://schemas.microsoft.com/office/powerpoint/2010/main" val="75719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Lexicology as a branch of </a:t>
            </a:r>
            <a:r>
              <a:rPr lang="en-US" dirty="0" smtClean="0"/>
              <a:t>linguistics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Branches </a:t>
            </a:r>
            <a:r>
              <a:rPr lang="en-US" dirty="0" smtClean="0"/>
              <a:t>and links </a:t>
            </a:r>
            <a:r>
              <a:rPr lang="en-US" dirty="0"/>
              <a:t>of Lexicology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as a basic unit of </a:t>
            </a:r>
            <a:r>
              <a:rPr lang="en-US" dirty="0" smtClean="0"/>
              <a:t>Lexicology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 smtClean="0"/>
              <a:t>morphological </a:t>
            </a:r>
            <a:r>
              <a:rPr lang="en-US" dirty="0"/>
              <a:t>s</a:t>
            </a:r>
            <a:r>
              <a:rPr lang="en-US" dirty="0" smtClean="0"/>
              <a:t>tructure </a:t>
            </a:r>
            <a:r>
              <a:rPr lang="en-US" dirty="0"/>
              <a:t>of a </a:t>
            </a:r>
            <a:r>
              <a:rPr lang="en-US" dirty="0" smtClean="0"/>
              <a:t>word</a:t>
            </a:r>
            <a:r>
              <a:rPr lang="en-US" dirty="0"/>
              <a:t>. Types of m</a:t>
            </a:r>
            <a:r>
              <a:rPr lang="en-US" dirty="0" smtClean="0"/>
              <a:t>orphemes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Structural types of </a:t>
            </a:r>
            <a:r>
              <a:rPr lang="en-US" dirty="0" smtClean="0"/>
              <a:t>words. Morphemic </a:t>
            </a:r>
            <a:r>
              <a:rPr lang="en-US" dirty="0"/>
              <a:t>analysis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39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58D882-4C6F-4004-B04C-2F6711410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Lexicology as a branch of linguistics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6C2503B-5849-4E6D-8F7B-83145A318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Lexicology is the branch of linguistics concerned with the properties, usage and origin of words;  provides with clear understanding of the laws of vocabulary development</a:t>
            </a:r>
          </a:p>
          <a:p>
            <a:r>
              <a:rPr lang="en-US" dirty="0"/>
              <a:t>It includes the </a:t>
            </a:r>
          </a:p>
          <a:p>
            <a:pPr marL="0" indent="0">
              <a:buNone/>
            </a:pPr>
            <a:r>
              <a:rPr lang="en-US" dirty="0"/>
              <a:t>           study of naming </a:t>
            </a:r>
            <a:r>
              <a:rPr lang="en-US" dirty="0" err="1"/>
              <a:t>extralingual</a:t>
            </a:r>
            <a:r>
              <a:rPr lang="en-US" dirty="0"/>
              <a:t> reality (onomasiology)</a:t>
            </a:r>
          </a:p>
          <a:p>
            <a:pPr marL="0" indent="0">
              <a:buNone/>
            </a:pPr>
            <a:r>
              <a:rPr lang="en-US" dirty="0"/>
              <a:t>           study of proper names (onomastics)</a:t>
            </a:r>
          </a:p>
          <a:p>
            <a:pPr marL="0" indent="0">
              <a:buNone/>
            </a:pPr>
            <a:r>
              <a:rPr lang="en-US" dirty="0"/>
              <a:t>           study of meaning (lexical semantics, semasiology)</a:t>
            </a:r>
          </a:p>
          <a:p>
            <a:pPr marL="0" indent="0">
              <a:buNone/>
            </a:pPr>
            <a:r>
              <a:rPr lang="en-US" dirty="0"/>
              <a:t>           history of words (etymology)</a:t>
            </a:r>
          </a:p>
          <a:p>
            <a:pPr marL="0" indent="0">
              <a:buNone/>
            </a:pPr>
            <a:r>
              <a:rPr lang="en-US" dirty="0"/>
              <a:t>           word-formation (lexical morphology)</a:t>
            </a:r>
          </a:p>
          <a:p>
            <a:pPr marL="0" indent="0">
              <a:buNone/>
            </a:pPr>
            <a:r>
              <a:rPr lang="en-US" dirty="0"/>
              <a:t>            the study of multi-word expressions (lexical phrases, collocations, idioms)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9821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2FF02-C901-45D4-A451-0736E6147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Branches of Lexicology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59B85D7-B429-46BE-A6F3-FC28EB80C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Lexicology / Special Lexicology</a:t>
            </a:r>
          </a:p>
          <a:p>
            <a:r>
              <a:rPr lang="en-US" dirty="0"/>
              <a:t>Historical (diachronic) Lexicology / Descriptive (synchronic) Lexicology</a:t>
            </a:r>
          </a:p>
          <a:p>
            <a:r>
              <a:rPr lang="en-US" dirty="0"/>
              <a:t>Comparative Lexicology / Contrastive Lexicology</a:t>
            </a:r>
          </a:p>
          <a:p>
            <a:endParaRPr lang="en-US" dirty="0"/>
          </a:p>
          <a:p>
            <a:endParaRPr lang="en-US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4012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87DCB5-2A41-4DFF-9699-D47EE67AE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of Lexicology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2FD2ACB-C137-4026-8261-F4AF0162C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Lexicology is connected with other branches of linguistics: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i="1" u="sng" dirty="0"/>
              <a:t>Phonetics</a:t>
            </a:r>
            <a:r>
              <a:rPr lang="en-US" dirty="0"/>
              <a:t> – the study of the outer sound form of the word</a:t>
            </a:r>
          </a:p>
          <a:p>
            <a:pPr marL="0" indent="0">
              <a:buNone/>
            </a:pPr>
            <a:r>
              <a:rPr lang="en-US" dirty="0"/>
              <a:t>        Grammar – means of expressing gr-l relations between words</a:t>
            </a:r>
          </a:p>
          <a:p>
            <a:pPr marL="0" indent="0">
              <a:buNone/>
            </a:pPr>
            <a:r>
              <a:rPr lang="en-US" dirty="0"/>
              <a:t>         Stylistics – use of words in different situations: formal and informal</a:t>
            </a:r>
          </a:p>
          <a:p>
            <a:pPr marL="0" indent="0">
              <a:buNone/>
            </a:pPr>
            <a:r>
              <a:rPr lang="en-US" dirty="0"/>
              <a:t>          History of the language – the development of words in different periods of their history; the </a:t>
            </a:r>
            <a:r>
              <a:rPr lang="en-US" dirty="0" smtClean="0"/>
              <a:t>change of </a:t>
            </a:r>
            <a:r>
              <a:rPr lang="en-US" dirty="0"/>
              <a:t>the phonetical and grammatical structure of the language </a:t>
            </a:r>
          </a:p>
          <a:p>
            <a:pPr marL="0" indent="0">
              <a:buNone/>
            </a:pPr>
            <a:r>
              <a:rPr lang="en-US" dirty="0"/>
              <a:t>        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58371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17A20-F49C-4F91-BED0-B5D6252C1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word as a basic unit of Lexicology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49F0FB0-5641-4F8E-9378-95C038ED8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definition of a word</a:t>
            </a:r>
          </a:p>
          <a:p>
            <a:r>
              <a:rPr lang="en-US" dirty="0"/>
              <a:t>Characteristics of the word</a:t>
            </a:r>
          </a:p>
          <a:p>
            <a:pPr marL="0" indent="0">
              <a:buNone/>
            </a:pPr>
            <a:r>
              <a:rPr lang="en-US" dirty="0"/>
              <a:t>          - a unit of communication</a:t>
            </a:r>
          </a:p>
          <a:p>
            <a:pPr marL="0" indent="0">
              <a:buNone/>
            </a:pPr>
            <a:r>
              <a:rPr lang="en-US" dirty="0"/>
              <a:t>          - the total of the sounds which compose it</a:t>
            </a:r>
          </a:p>
          <a:p>
            <a:pPr marL="0" indent="0">
              <a:buNone/>
            </a:pPr>
            <a:r>
              <a:rPr lang="en-US" dirty="0"/>
              <a:t>         - external (morphological) and internal (semantic) features</a:t>
            </a:r>
          </a:p>
          <a:p>
            <a:pPr marL="0" indent="0">
              <a:buNone/>
            </a:pPr>
            <a:r>
              <a:rPr lang="en-US" dirty="0"/>
              <a:t>          - external (formal) and internal (semantic) unity</a:t>
            </a:r>
          </a:p>
          <a:p>
            <a:pPr marL="0" indent="0">
              <a:buNone/>
            </a:pPr>
            <a:r>
              <a:rPr lang="en-US" dirty="0"/>
              <a:t>          - different grammatical forms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72504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EAA5D4-83EB-47EC-ABC8-A70D0F850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word as a basic unit of Lexicology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0C1999E-932A-4E6B-95F8-BDB603202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word is a unit used for purposes of human </a:t>
            </a:r>
            <a:r>
              <a:rPr lang="en-US" u="sng" dirty="0"/>
              <a:t>communication</a:t>
            </a:r>
            <a:r>
              <a:rPr lang="en-US" dirty="0"/>
              <a:t>, materially representing </a:t>
            </a:r>
            <a:r>
              <a:rPr lang="en-US" u="sng" dirty="0"/>
              <a:t>a group of sounds</a:t>
            </a:r>
            <a:r>
              <a:rPr lang="en-US" dirty="0"/>
              <a:t>, possessing a </a:t>
            </a:r>
            <a:r>
              <a:rPr lang="en-US" u="sng" dirty="0"/>
              <a:t>meaning</a:t>
            </a:r>
            <a:r>
              <a:rPr lang="en-US" dirty="0"/>
              <a:t>, characterized by </a:t>
            </a:r>
            <a:r>
              <a:rPr lang="en-US" u="sng" dirty="0"/>
              <a:t>formal and semantic unity </a:t>
            </a:r>
            <a:r>
              <a:rPr lang="en-US" dirty="0"/>
              <a:t>and a capacity for </a:t>
            </a:r>
            <a:r>
              <a:rPr lang="en-US" u="sng" dirty="0"/>
              <a:t>grammatical employment</a:t>
            </a:r>
          </a:p>
          <a:p>
            <a:endParaRPr lang="en-US" u="sng" dirty="0"/>
          </a:p>
          <a:p>
            <a:r>
              <a:rPr lang="en-US" dirty="0"/>
              <a:t>the word is  a dialectical unity of form and content, the significant basic unit of a sentence, capable of functioning alone as a means of </a:t>
            </a:r>
            <a:r>
              <a:rPr lang="en-US" dirty="0" smtClean="0"/>
              <a:t>communication (O.S. </a:t>
            </a:r>
            <a:r>
              <a:rPr lang="en-US" dirty="0" err="1" smtClean="0"/>
              <a:t>Akhmanova</a:t>
            </a:r>
            <a:r>
              <a:rPr lang="en-US" dirty="0" smtClean="0"/>
              <a:t>, V.V. </a:t>
            </a:r>
            <a:r>
              <a:rPr lang="en-US" dirty="0" err="1" smtClean="0"/>
              <a:t>Vinogradov</a:t>
            </a:r>
            <a:r>
              <a:rPr lang="en-US" dirty="0" smtClean="0"/>
              <a:t>, O.I. </a:t>
            </a:r>
            <a:r>
              <a:rPr lang="en-US" dirty="0" err="1" smtClean="0"/>
              <a:t>Smirnitsky</a:t>
            </a:r>
            <a:r>
              <a:rPr lang="en-US" dirty="0" smtClean="0"/>
              <a:t>).</a:t>
            </a:r>
            <a:endParaRPr lang="uk-UA" u="sng" dirty="0"/>
          </a:p>
        </p:txBody>
      </p:sp>
    </p:spTree>
    <p:extLst>
      <p:ext uri="{BB962C8B-B14F-4D97-AF65-F5344CB8AC3E}">
        <p14:creationId xmlns:p14="http://schemas.microsoft.com/office/powerpoint/2010/main" val="134082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935231-DDE3-4518-B56B-7295BC066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Morphological Structure of a Word. Types of Morphemes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32634CA-91EF-4700-95AE-32A082CD3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Words are divisible into smaller meaningful units which are called morphemes. Morphemes are structural parts of words. </a:t>
            </a:r>
          </a:p>
          <a:p>
            <a:r>
              <a:rPr lang="en-US" dirty="0"/>
              <a:t>All morphemes fall into two large classes from the semantic point of view: </a:t>
            </a:r>
          </a:p>
          <a:p>
            <a:pPr marL="0" indent="0">
              <a:buNone/>
            </a:pPr>
            <a:r>
              <a:rPr lang="en-US" dirty="0"/>
              <a:t>           - root morphemes (roots - lexical nucleus: </a:t>
            </a:r>
            <a:r>
              <a:rPr lang="en-US" i="1" dirty="0"/>
              <a:t>express, expression, expressive, inexpressive, expressiveness 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           - affixational morphemes (affixes)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13025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21B63D-CDEB-4E40-A07F-6EA5361E3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Affixational Morphemes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A7968C0-595A-490D-B237-8EBD74780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Semantic criterion</a:t>
            </a:r>
          </a:p>
          <a:p>
            <a:pPr marL="0" indent="0">
              <a:buNone/>
            </a:pPr>
            <a:r>
              <a:rPr lang="en-US" dirty="0"/>
              <a:t>      - prefixes (</a:t>
            </a:r>
            <a:r>
              <a:rPr lang="en-US" i="1" dirty="0"/>
              <a:t>uninteresting, rewrite, mistrust, etc</a:t>
            </a:r>
            <a:r>
              <a:rPr lang="en-US" dirty="0"/>
              <a:t>.) </a:t>
            </a:r>
          </a:p>
          <a:p>
            <a:pPr marL="0" indent="0">
              <a:buNone/>
            </a:pPr>
            <a:r>
              <a:rPr lang="en-US" dirty="0"/>
              <a:t>      - suffixes (</a:t>
            </a:r>
            <a:r>
              <a:rPr lang="en-US" i="1" dirty="0"/>
              <a:t>development, combination, actor, lovely</a:t>
            </a:r>
            <a:r>
              <a:rPr lang="en-US" dirty="0"/>
              <a:t>)</a:t>
            </a:r>
          </a:p>
          <a:p>
            <a:r>
              <a:rPr lang="en-US" dirty="0"/>
              <a:t>According to the function and meaning affixational morphemes fall into </a:t>
            </a:r>
          </a:p>
          <a:p>
            <a:pPr marL="0" indent="0">
              <a:buNone/>
            </a:pPr>
            <a:r>
              <a:rPr lang="en-US" dirty="0"/>
              <a:t>       - derivational morphemes – form new words (</a:t>
            </a:r>
            <a:r>
              <a:rPr lang="en-US" i="1" dirty="0"/>
              <a:t>childish, careful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       - functional morphemes – grammatical meaning (inflexions). </a:t>
            </a:r>
          </a:p>
          <a:p>
            <a:r>
              <a:rPr lang="en-US" dirty="0"/>
              <a:t>Inflection carries only grammatical meaning and serves for the formation of word-forms (</a:t>
            </a:r>
            <a:r>
              <a:rPr lang="en-US" i="1" dirty="0"/>
              <a:t>pen-s, work-ed</a:t>
            </a:r>
            <a:r>
              <a:rPr lang="en-US" dirty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58466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1156</Words>
  <Application>Microsoft Office PowerPoint</Application>
  <PresentationFormat>Широкоэкранный</PresentationFormat>
  <Paragraphs>93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Introduction to English Lexicology</vt:lpstr>
      <vt:lpstr>Outline </vt:lpstr>
      <vt:lpstr>Lexicology as a branch of linguistics </vt:lpstr>
      <vt:lpstr>Branches of Lexicology</vt:lpstr>
      <vt:lpstr>Links of Lexicology</vt:lpstr>
      <vt:lpstr>The word as a basic unit of Lexicology</vt:lpstr>
      <vt:lpstr>The word as a basic unit of Lexicology</vt:lpstr>
      <vt:lpstr>The Morphological Structure of a Word. Types of Morphemes</vt:lpstr>
      <vt:lpstr>Types of Affixational Morphemes</vt:lpstr>
      <vt:lpstr>The stem and its types</vt:lpstr>
      <vt:lpstr>Types of Affixational Morphemes</vt:lpstr>
      <vt:lpstr>Structural types of words</vt:lpstr>
      <vt:lpstr>Morphemic analysis</vt:lpstr>
      <vt:lpstr>Morphemic analysis</vt:lpstr>
      <vt:lpstr>Reference 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ДАША</dc:creator>
  <cp:lastModifiedBy>ЛЮДМИЛА</cp:lastModifiedBy>
  <cp:revision>35</cp:revision>
  <cp:lastPrinted>2021-10-18T15:41:05Z</cp:lastPrinted>
  <dcterms:created xsi:type="dcterms:W3CDTF">2021-10-11T19:45:22Z</dcterms:created>
  <dcterms:modified xsi:type="dcterms:W3CDTF">2023-02-20T09:16:54Z</dcterms:modified>
</cp:coreProperties>
</file>