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83EF11-7969-41FB-BE98-332CDC7540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961617E6-840D-4A38-A985-E5F863BD16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188CD6B2-82D4-4A0C-B6DD-3E2414E94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7D94A-FF49-4327-97D7-27745587BDA9}" type="datetimeFigureOut">
              <a:rPr lang="uk-UA" smtClean="0"/>
              <a:t>15.09.2022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780D9A8D-F306-463A-81F8-813FF0711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2AC02F70-0B34-4BDF-9889-409446FC8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02A7E-BD21-4401-B1DE-6E285764F47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98564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01DD61-EB26-49CF-BC1A-584A33962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F850F1B9-DC9B-43A3-8433-D5C77F780F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04E1FAEF-EE53-4D0B-B5D3-D451695F9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7D94A-FF49-4327-97D7-27745587BDA9}" type="datetimeFigureOut">
              <a:rPr lang="uk-UA" smtClean="0"/>
              <a:t>15.09.2022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91B2E69F-DE8D-4DAD-845F-9869B8FC8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1F237CEB-CA6B-49A6-A412-0D5993482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02A7E-BD21-4401-B1DE-6E285764F47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3381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355C65F3-2B4F-43AE-BE2A-D86B018408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00EC41CA-823B-4BB4-B7E8-B55F6BD5E3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085A4A35-6D36-4F28-8B67-57BDD539E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7D94A-FF49-4327-97D7-27745587BDA9}" type="datetimeFigureOut">
              <a:rPr lang="uk-UA" smtClean="0"/>
              <a:t>15.09.2022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2AF75F31-C290-4184-BBEF-6A6C46253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33BAF9E6-415E-4E24-9AF8-4F78043CA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02A7E-BD21-4401-B1DE-6E285764F47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51766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85C53F-2B78-4D08-8AE0-7066A58F1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F5CA8BF-9D06-4407-8F5C-79BC074F8F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88D4551-F820-4DF4-AC41-624578800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7D94A-FF49-4327-97D7-27745587BDA9}" type="datetimeFigureOut">
              <a:rPr lang="uk-UA" smtClean="0"/>
              <a:t>15.09.2022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F88FDC27-5691-4524-934D-0A61ED6D0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8DFD45FE-B7F1-476A-B5E0-8F3B8208C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02A7E-BD21-4401-B1DE-6E285764F47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11672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C34F08-50E4-4751-B7C8-9007A779C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770F0090-3A56-4999-B56A-AF5F4DF463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1F7355BA-0F89-4784-BFE3-11AB5B670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7D94A-FF49-4327-97D7-27745587BDA9}" type="datetimeFigureOut">
              <a:rPr lang="uk-UA" smtClean="0"/>
              <a:t>15.09.2022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CFEC364F-96AF-45CD-A1B2-1207DB31C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0D044DA6-9D74-496D-B7AC-4935FCCD4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02A7E-BD21-4401-B1DE-6E285764F47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85061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15907D-C14A-4672-89B1-E59840A74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17A7617-3F93-4AC9-8A49-849785765F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D9FBD3CE-F9CF-4226-9DEF-BD1CB86086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1DA00B52-65BF-4241-9B5C-6C73E76DA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7D94A-FF49-4327-97D7-27745587BDA9}" type="datetimeFigureOut">
              <a:rPr lang="uk-UA" smtClean="0"/>
              <a:t>15.09.2022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B2962BA1-7379-4E9F-B34B-91C167505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A023D99B-AE1C-4229-A7BE-F05174740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02A7E-BD21-4401-B1DE-6E285764F47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12704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184F1A-35FC-4610-BA07-33B161907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FC9FC317-87D0-4DFC-B7B8-5065667B4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D12D1E90-80B8-4711-87AC-6C874A5BF1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DAA6265E-34A1-43F2-824B-19D8F63AC6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331DB286-BC78-4294-B054-A2895ED265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852CE54B-BF51-4F1F-AC76-76605F92F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7D94A-FF49-4327-97D7-27745587BDA9}" type="datetimeFigureOut">
              <a:rPr lang="uk-UA" smtClean="0"/>
              <a:t>15.09.2022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FB7F8969-0C1D-4059-B5B3-B50E26FEE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13F3195A-9B9E-428D-8F4B-AA89A7E90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02A7E-BD21-4401-B1DE-6E285764F47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96859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4742B3-25D4-462A-B9BB-4E7612558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5B698CC0-C1EE-4E5A-AF96-4C5CA4A83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7D94A-FF49-4327-97D7-27745587BDA9}" type="datetimeFigureOut">
              <a:rPr lang="uk-UA" smtClean="0"/>
              <a:t>15.09.2022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1DCBE31B-E584-4380-82C2-89EB5749E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78C3FEA7-5321-4924-85C0-6BE1ED9E2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02A7E-BD21-4401-B1DE-6E285764F47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59331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CCB09D35-351B-4072-934C-89308AEAC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7D94A-FF49-4327-97D7-27745587BDA9}" type="datetimeFigureOut">
              <a:rPr lang="uk-UA" smtClean="0"/>
              <a:t>15.09.2022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4B10F3F9-9BA5-4CDB-9E33-E2DDE8B57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A1B7CC8D-8CB0-40F8-9FAA-23A47F92E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02A7E-BD21-4401-B1DE-6E285764F47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83785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8FA35A-1A29-46A0-A3AD-981EB56A8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C91E02A-D20C-4DFF-A15E-D69EFAFA7F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21009D72-81AB-411A-B8B2-35383B5EC0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47DA5F8F-2C9C-4EE0-A7A1-4033DD33E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7D94A-FF49-4327-97D7-27745587BDA9}" type="datetimeFigureOut">
              <a:rPr lang="uk-UA" smtClean="0"/>
              <a:t>15.09.2022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EC830233-0B8D-40F3-8D02-69E9FF92D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0B986FAB-1D2A-44E1-8C29-E2960B0A2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02A7E-BD21-4401-B1DE-6E285764F47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7508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21FF91-E8BD-4908-8FB5-090F43F7D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443059D7-F378-478F-AFAB-9CA42FBD3D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2BBE0B2D-2E43-43B6-B1F3-BB888B79A0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2FD86B6F-9578-4CB4-826D-7C28679C9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7D94A-FF49-4327-97D7-27745587BDA9}" type="datetimeFigureOut">
              <a:rPr lang="uk-UA" smtClean="0"/>
              <a:t>15.09.2022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047E77FF-855A-46C3-9EC9-29530921E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A6D93F63-BAAA-4D52-8E18-E5B53A213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02A7E-BD21-4401-B1DE-6E285764F47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25542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91409105-4860-4119-ABE1-E39CD5818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5CD49D9A-C4ED-4A1C-88B1-36C744BD57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86E33584-667D-449A-844C-CE90AF2FD0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7D94A-FF49-4327-97D7-27745587BDA9}" type="datetimeFigureOut">
              <a:rPr lang="uk-UA" smtClean="0"/>
              <a:t>15.09.2022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67D3E116-52E7-4DC3-8C8A-95A49259D2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8C1E9284-1D79-4AFE-8F26-F271825A62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02A7E-BD21-4401-B1DE-6E285764F47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1024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9484EF-CBE5-4832-B64F-7C235ADF25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 to the General Theoretical Course of English</a:t>
            </a:r>
            <a:endParaRPr lang="uk-UA" dirty="0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331EC5DD-9B14-4AE2-9085-E914BBF7E6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Lecture 1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2459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B86888-DEA0-48C0-88F5-80C319FBF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outline</a:t>
            </a:r>
            <a:endParaRPr lang="uk-UA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7F95391-193A-4C57-BBFE-5C4C494281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structure, the subject-matter and aims of the general theoretical course of English</a:t>
            </a:r>
            <a:endParaRPr lang="uk-UA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importance of the English language</a:t>
            </a:r>
            <a:endParaRPr lang="uk-UA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English as a Germanic language. Classification of Germanic languages</a:t>
            </a:r>
            <a:endParaRPr lang="uk-UA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4. Characteristics of </a:t>
            </a:r>
            <a:r>
              <a:rPr lang="en-US" sz="36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Germanic </a:t>
            </a:r>
            <a:r>
              <a:rPr lang="en-US" sz="360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languages</a:t>
            </a:r>
            <a:endParaRPr lang="uk-UA" sz="4800" dirty="0"/>
          </a:p>
        </p:txBody>
      </p:sp>
    </p:spTree>
    <p:extLst>
      <p:ext uri="{BB962C8B-B14F-4D97-AF65-F5344CB8AC3E}">
        <p14:creationId xmlns:p14="http://schemas.microsoft.com/office/powerpoint/2010/main" val="185804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5F5C6F-87F6-4314-8652-0E6A0DC3E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The aim of the course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DA24FDF-F93A-4A80-A947-2207B851C0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to familiarize 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the students 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with the fundamentals of 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             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history of the language, 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              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lexicology, 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              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stylistics and 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              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grammar</a:t>
            </a:r>
            <a:endParaRPr lang="uk-UA" sz="4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to equip the students with the necessary linguistic terminology</a:t>
            </a:r>
            <a:endParaRPr lang="en-US" sz="4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69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7D3C78-59EF-406E-9AB3-D488F1456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importance of English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2AD93F3-80F7-43F4-AED1-04349E793E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English – </a:t>
            </a:r>
            <a:r>
              <a:rPr lang="en-US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lingua franca</a:t>
            </a:r>
            <a:r>
              <a:rPr lang="en-US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the language serving as a common language between different peoples</a:t>
            </a:r>
            <a:endParaRPr lang="uk-UA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English vs Chinese</a:t>
            </a:r>
            <a:endParaRPr lang="uk-UA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English speaking countries</a:t>
            </a:r>
            <a:endParaRPr lang="uk-UA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2684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813B7D-A44C-48E9-B93E-BF3C1F139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importance of English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D9374C6-892F-4BB2-A680-B453307E71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t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he number of speakers, </a:t>
            </a:r>
          </a:p>
          <a:p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geographic distribution, </a:t>
            </a:r>
          </a:p>
          <a:p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extent of its function load, </a:t>
            </a:r>
          </a:p>
          <a:p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economic and/or political influence of the native speakers of the language</a:t>
            </a:r>
            <a:endParaRPr lang="uk-UA" sz="5400" dirty="0"/>
          </a:p>
        </p:txBody>
      </p:sp>
    </p:spTree>
    <p:extLst>
      <p:ext uri="{BB962C8B-B14F-4D97-AF65-F5344CB8AC3E}">
        <p14:creationId xmlns:p14="http://schemas.microsoft.com/office/powerpoint/2010/main" val="15756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1B4D47-F1FB-4DC6-AD71-8BF6313A7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English as a Germanic language</a:t>
            </a:r>
            <a:endParaRPr lang="uk-UA" sz="8800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4D86E9D-D2F7-4F6A-9FEC-9F18ED68CC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Germanic branch</a:t>
            </a:r>
            <a:r>
              <a:rPr lang="en-US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the Indo-European family of languages</a:t>
            </a:r>
            <a:endParaRPr lang="uk-UA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IE languages –  western group: Celtic, Germanic, Greek, Romance (French, Spanish, Italian, Portuguese and Rumanian)</a:t>
            </a:r>
            <a:endParaRPr lang="uk-UA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Germanic Ls</a:t>
            </a:r>
            <a:r>
              <a:rPr lang="en-US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are divided into North Germanic or Scandinavian, East Germanic and West Germanic</a:t>
            </a:r>
            <a:endParaRPr lang="uk-UA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North Germanic</a:t>
            </a:r>
            <a:r>
              <a:rPr lang="en-US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or Scandinavian – Norwegian, Swedish, Danish, Icelandic, Faroese, </a:t>
            </a:r>
            <a:endParaRPr lang="uk-UA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East Germanic</a:t>
            </a:r>
            <a:r>
              <a:rPr lang="en-US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no living Ls, only known Gothic</a:t>
            </a:r>
            <a:endParaRPr lang="uk-UA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West Germanic</a:t>
            </a:r>
            <a:r>
              <a:rPr lang="en-US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German, Dutch, Frisian, Yiddish and English</a:t>
            </a:r>
            <a:endParaRPr lang="uk-UA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5607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72A14D-DB92-46F0-8A0E-B0CAF5DF9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Common features of IE languages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78ECC2B-9866-4949-8372-1BC753B18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subject-predicate division, </a:t>
            </a:r>
          </a:p>
          <a:p>
            <a:r>
              <a:rPr lang="en-US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gr-l categories of Ns, </a:t>
            </a:r>
            <a:r>
              <a:rPr lang="en-US" sz="4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Adjs</a:t>
            </a:r>
            <a:r>
              <a:rPr lang="en-US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Vs </a:t>
            </a:r>
            <a:r>
              <a:rPr lang="en-US" sz="4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etc</a:t>
            </a:r>
            <a:r>
              <a:rPr lang="en-US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</a:p>
          <a:p>
            <a:r>
              <a:rPr lang="en-US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morphological structure and word formation, </a:t>
            </a:r>
          </a:p>
          <a:p>
            <a:r>
              <a:rPr lang="en-US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cognate roots of base-words (lexical similarity)</a:t>
            </a:r>
            <a:endParaRPr lang="uk-UA" sz="6600" dirty="0"/>
          </a:p>
        </p:txBody>
      </p:sp>
    </p:spTree>
    <p:extLst>
      <p:ext uri="{BB962C8B-B14F-4D97-AF65-F5344CB8AC3E}">
        <p14:creationId xmlns:p14="http://schemas.microsoft.com/office/powerpoint/2010/main" val="2570919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49B733-A36E-413D-B648-B7748D72A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3461"/>
          </a:xfrm>
        </p:spPr>
        <p:txBody>
          <a:bodyPr>
            <a:normAutofit fontScale="90000"/>
          </a:bodyPr>
          <a:lstStyle/>
          <a:p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Characteristics of Germanic languages</a:t>
            </a:r>
            <a: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302B9A7-499E-4374-A31A-38631069F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6758"/>
            <a:ext cx="10515600" cy="4500979"/>
          </a:xfrm>
        </p:spPr>
        <p:txBody>
          <a:bodyPr>
            <a:no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Weak vs strong conjugation of verbs</a:t>
            </a: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Weak vs strong declension of adjectives</a:t>
            </a: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Fixed word stress</a:t>
            </a: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Regular consonants shifts (Grimm’s Law), e.g.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p, t, k –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f, </a:t>
            </a:r>
            <a:r>
              <a:rPr 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h:  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ater – 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ather, </a:t>
            </a:r>
            <a:r>
              <a:rPr lang="uk-UA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овний – 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ull,  </a:t>
            </a:r>
            <a:r>
              <a:rPr lang="uk-UA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 – 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ree, 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ordis - 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eart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endParaRPr lang="uk-UA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216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/>
              <a:t> </a:t>
            </a:r>
            <a:r>
              <a:rPr lang="uk-UA" dirty="0" err="1"/>
              <a:t>Домброван</a:t>
            </a:r>
            <a:r>
              <a:rPr lang="uk-UA" dirty="0"/>
              <a:t> Т.І. Загальнотеоретичний курс англійської мови як другої іноземної. – Вінниця: Нова Книга, 2009. – 128 с.</a:t>
            </a:r>
            <a:endParaRPr lang="en-US" dirty="0"/>
          </a:p>
          <a:p>
            <a:r>
              <a:rPr lang="uk-UA" dirty="0"/>
              <a:t>Дорошенко С.І. Загальне мовознавство: </a:t>
            </a:r>
            <a:r>
              <a:rPr lang="uk-UA" dirty="0" err="1"/>
              <a:t>Навч</a:t>
            </a:r>
            <a:r>
              <a:rPr lang="uk-UA" dirty="0"/>
              <a:t>. </a:t>
            </a:r>
            <a:r>
              <a:rPr lang="uk-UA" dirty="0" err="1"/>
              <a:t>посіб</a:t>
            </a:r>
            <a:r>
              <a:rPr lang="uk-UA" dirty="0"/>
              <a:t>. -  К.: Центр навчальної літератури, 2006. – 288 с.</a:t>
            </a:r>
          </a:p>
          <a:p>
            <a:r>
              <a:rPr lang="uk-UA" dirty="0"/>
              <a:t>Карпенко Ю.О. Вступ до мовознавства. – К.: Видавничий центр «Академія», 2006. – 336 с.</a:t>
            </a:r>
          </a:p>
          <a:p>
            <a:r>
              <a:rPr lang="uk-UA" dirty="0" err="1"/>
              <a:t>Кочерган</a:t>
            </a:r>
            <a:r>
              <a:rPr lang="uk-UA" dirty="0"/>
              <a:t> М.П. Загальне мовознавство. Вид-я 2-ге, виправлене і доповнене. – К.: Видавничий центр «Академія», 2006. – 464 с.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57058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420</Words>
  <Application>Microsoft Office PowerPoint</Application>
  <PresentationFormat>Широкоэкранный</PresentationFormat>
  <Paragraphs>49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Introduction to the General Theoretical Course of English</vt:lpstr>
      <vt:lpstr>The outline</vt:lpstr>
      <vt:lpstr>The aim of the course</vt:lpstr>
      <vt:lpstr>The importance of English</vt:lpstr>
      <vt:lpstr>The importance of English</vt:lpstr>
      <vt:lpstr>English as a Germanic language</vt:lpstr>
      <vt:lpstr>Common features of IE languages</vt:lpstr>
      <vt:lpstr> Characteristics of Germanic languages </vt:lpstr>
      <vt:lpstr>References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General Theoretical Course of English</dc:title>
  <dc:creator>ДАША</dc:creator>
  <cp:lastModifiedBy>ЛЮДМИЛА</cp:lastModifiedBy>
  <cp:revision>11</cp:revision>
  <dcterms:created xsi:type="dcterms:W3CDTF">2021-09-08T07:10:21Z</dcterms:created>
  <dcterms:modified xsi:type="dcterms:W3CDTF">2022-09-15T06:18:04Z</dcterms:modified>
</cp:coreProperties>
</file>