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6" r:id="rId4"/>
    <p:sldId id="297" r:id="rId5"/>
    <p:sldId id="298" r:id="rId6"/>
    <p:sldId id="299" r:id="rId7"/>
    <p:sldId id="300" r:id="rId8"/>
    <p:sldId id="301" r:id="rId9"/>
    <p:sldId id="302" r:id="rId10"/>
    <p:sldId id="303" r:id="rId11"/>
    <p:sldId id="304" r:id="rId12"/>
    <p:sldId id="305" r:id="rId13"/>
    <p:sldId id="306" r:id="rId14"/>
    <p:sldId id="277" r:id="rId15"/>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69" d="100"/>
          <a:sy n="69" d="100"/>
        </p:scale>
        <p:origin x="76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5A57E9-C9FA-4FEB-B3D7-B261A1F8CA09}"/>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F393ED74-715D-4A1F-9F47-95853456D1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FD621527-FEF3-4AF2-8859-F2A7C68195DC}"/>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E247CF81-C87E-4993-977A-AE584C6987AC}"/>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6E153AF2-2BF0-4D9B-9A9E-4BD86BE49FC4}"/>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3024310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7D3B55-963F-427F-BCA1-E32D1A0E062C}"/>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BA5FAB4D-1572-44C2-B6A2-855CDC460AD7}"/>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111CA2A-966A-4B49-89DB-BE4D16385501}"/>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E012EC9A-1184-4D32-8056-47AAF3C634CC}"/>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B68F3B0-DD2C-4D37-9897-C943811299F1}"/>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128491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02D0D100-2B89-41BA-B074-25CAB733EFBE}"/>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4997FE4B-9A33-44C4-8D7B-76841145646D}"/>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8E5F3FA-678C-4015-B3FB-28513D3726BC}"/>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3A1BC99B-3A14-44F3-A701-5EF5AAC275CB}"/>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E159DF85-B63F-4B85-93BC-12DDB24B51D3}"/>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1056895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FEA937-16AB-4898-BD4F-19E521BA328F}"/>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8CE416DA-E948-41EF-961E-375DEFF1BA53}"/>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859C1D60-D288-44D9-B81F-19B6FEAAEFDC}"/>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445BD964-BF32-495C-AD9F-9BDBDBAED51E}"/>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CD64695B-EC6A-4467-B476-9A02D29F644B}"/>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418331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604A93-2A3E-4E7C-A7D8-D09C3D2A413A}"/>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FE63956F-5F21-45F2-8B26-F479CFA098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1C4532D5-FCA4-48C1-BA5A-0ED476535A2E}"/>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EC91FDA9-E8D4-4290-B4D0-5FC0DF522F37}"/>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7E450B55-0DEC-4B7A-8579-3AE2FCD2D985}"/>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2292124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8A7C21-A507-4DD5-9F75-D84A735BC7AC}"/>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3E5FE61C-81A6-4FA7-9AB5-0B9B1076DC6F}"/>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C71F106A-B8BD-4903-9BCD-507FD5988BA0}"/>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6419AB64-0293-4E86-A6B1-7076B5E66E2A}"/>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6" name="Місце для нижнього колонтитула 5">
            <a:extLst>
              <a:ext uri="{FF2B5EF4-FFF2-40B4-BE49-F238E27FC236}">
                <a16:creationId xmlns:a16="http://schemas.microsoft.com/office/drawing/2014/main" id="{880269DA-7AC8-447A-93B5-8C6DA2680720}"/>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3D699DF7-9A89-4C0C-98E4-D58EE8B97BCD}"/>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302440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F1C4F2-4B85-4C98-92CF-1F3485F949FE}"/>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0A290AC6-1C59-4073-86D3-640EADAAA4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1880E8C2-B18B-4CBA-94FE-7C1961016783}"/>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58D9A3B4-DC8E-44FD-B512-D40C3C125D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4CFC3E91-1BB3-4F01-AB5A-5136AE242DB7}"/>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29BFEECF-EBF9-4021-9A90-302C173FFBB8}"/>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8" name="Місце для нижнього колонтитула 7">
            <a:extLst>
              <a:ext uri="{FF2B5EF4-FFF2-40B4-BE49-F238E27FC236}">
                <a16:creationId xmlns:a16="http://schemas.microsoft.com/office/drawing/2014/main" id="{9536638F-6F2D-4DC7-8BDE-DBE5A95C7FE1}"/>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E716579F-9519-479F-86A8-42C86A29424A}"/>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60172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E26AC2-4304-469A-B1D6-DEB110DFD004}"/>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1CEBA68E-2EEA-4C65-B540-8579BE8A7FEE}"/>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4" name="Місце для нижнього колонтитула 3">
            <a:extLst>
              <a:ext uri="{FF2B5EF4-FFF2-40B4-BE49-F238E27FC236}">
                <a16:creationId xmlns:a16="http://schemas.microsoft.com/office/drawing/2014/main" id="{1B655099-D7B9-498C-B1A0-8C24244781EB}"/>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D8A5F865-57D2-4B1A-BAC4-42B171296D96}"/>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2173882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96B6966A-5A70-43DC-9D43-74733B16AED3}"/>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3" name="Місце для нижнього колонтитула 2">
            <a:extLst>
              <a:ext uri="{FF2B5EF4-FFF2-40B4-BE49-F238E27FC236}">
                <a16:creationId xmlns:a16="http://schemas.microsoft.com/office/drawing/2014/main" id="{2326EE6D-EE9F-4098-84D8-1A59322F8246}"/>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408FD6FA-2E55-42D1-AD86-6A660C221B74}"/>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547701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AFB71F-0C7C-45ED-B6B6-E803369F343F}"/>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698BDEBE-9EDB-443B-A061-6FE894F047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B4B53941-7E3A-43BE-AA2D-9CC06B2055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43ADD60F-2BB5-4E23-B8DA-7FF32D35AADC}"/>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6" name="Місце для нижнього колонтитула 5">
            <a:extLst>
              <a:ext uri="{FF2B5EF4-FFF2-40B4-BE49-F238E27FC236}">
                <a16:creationId xmlns:a16="http://schemas.microsoft.com/office/drawing/2014/main" id="{71E95942-7623-4276-BB87-B56A2ABBD5AF}"/>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F9640FB5-7DCE-4659-BF0E-FD3B9B8A80CC}"/>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2345469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BFABCB-434C-439B-B1BB-56F50DF0D181}"/>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4CB5985A-5212-46B1-AE44-A01CF34A2E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55CB652B-C781-4003-95D5-C9E8E5AF96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38C3E2A9-1633-4F7A-9E19-8C87849E1AAB}"/>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6" name="Місце для нижнього колонтитула 5">
            <a:extLst>
              <a:ext uri="{FF2B5EF4-FFF2-40B4-BE49-F238E27FC236}">
                <a16:creationId xmlns:a16="http://schemas.microsoft.com/office/drawing/2014/main" id="{EF0842B0-CC5E-4081-B621-75B7D4F53E3E}"/>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A124E5B3-66BC-4B7D-A3A5-41CD66B9876A}"/>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31485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2C52AE5E-B814-4405-993F-0B653B50E6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51D0428D-90A9-464C-8AC1-1922F47C8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1FA44FB1-3E12-4F89-8917-82F14F329D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8A08A6A7-5970-417E-835D-15491C0E68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0C395DCE-577C-44C3-8214-115D486B57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4EC52-C56B-4DF0-BD8C-F38EDC17B174}" type="slidenum">
              <a:rPr lang="uk-UA" smtClean="0"/>
              <a:t>‹#›</a:t>
            </a:fld>
            <a:endParaRPr lang="uk-UA"/>
          </a:p>
        </p:txBody>
      </p:sp>
    </p:spTree>
    <p:extLst>
      <p:ext uri="{BB962C8B-B14F-4D97-AF65-F5344CB8AC3E}">
        <p14:creationId xmlns:p14="http://schemas.microsoft.com/office/powerpoint/2010/main" val="965204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F2F660-DF59-48BF-B847-0F868DA7E06D}"/>
              </a:ext>
            </a:extLst>
          </p:cNvPr>
          <p:cNvSpPr>
            <a:spLocks noGrp="1"/>
          </p:cNvSpPr>
          <p:nvPr>
            <p:ph type="ctrTitle"/>
          </p:nvPr>
        </p:nvSpPr>
        <p:spPr>
          <a:xfrm>
            <a:off x="1524000" y="731745"/>
            <a:ext cx="9144000" cy="3008982"/>
          </a:xfrm>
        </p:spPr>
        <p:txBody>
          <a:bodyPr>
            <a:normAutofit fontScale="90000"/>
          </a:bodyPr>
          <a:lstStyle/>
          <a:p>
            <a:r>
              <a:rPr lang="en-US" sz="7200" cap="all" dirty="0"/>
              <a:t>Syntax as a branch of theoretical grammar </a:t>
            </a:r>
            <a:endParaRPr lang="uk-UA" sz="7200" cap="all" dirty="0"/>
          </a:p>
        </p:txBody>
      </p:sp>
      <p:sp>
        <p:nvSpPr>
          <p:cNvPr id="3" name="Підзаголовок 2">
            <a:extLst>
              <a:ext uri="{FF2B5EF4-FFF2-40B4-BE49-F238E27FC236}">
                <a16:creationId xmlns:a16="http://schemas.microsoft.com/office/drawing/2014/main" id="{40F9E78E-AA3D-4F49-AE39-F2102EC8DB11}"/>
              </a:ext>
            </a:extLst>
          </p:cNvPr>
          <p:cNvSpPr>
            <a:spLocks noGrp="1"/>
          </p:cNvSpPr>
          <p:nvPr>
            <p:ph type="subTitle" idx="1"/>
          </p:nvPr>
        </p:nvSpPr>
        <p:spPr>
          <a:xfrm>
            <a:off x="1524000" y="3611182"/>
            <a:ext cx="9144000" cy="1655762"/>
          </a:xfrm>
        </p:spPr>
        <p:txBody>
          <a:bodyPr>
            <a:normAutofit/>
          </a:bodyPr>
          <a:lstStyle/>
          <a:p>
            <a:r>
              <a:rPr lang="en-US" sz="5400" cap="all" dirty="0">
                <a:latin typeface="+mj-lt"/>
              </a:rPr>
              <a:t>The sentence</a:t>
            </a:r>
            <a:endParaRPr lang="uk-UA" sz="5400" cap="all" dirty="0">
              <a:latin typeface="+mj-lt"/>
            </a:endParaRPr>
          </a:p>
        </p:txBody>
      </p:sp>
    </p:spTree>
    <p:extLst>
      <p:ext uri="{BB962C8B-B14F-4D97-AF65-F5344CB8AC3E}">
        <p14:creationId xmlns:p14="http://schemas.microsoft.com/office/powerpoint/2010/main" val="1861423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4E7A9A-B960-43FE-8943-961460416930}"/>
              </a:ext>
            </a:extLst>
          </p:cNvPr>
          <p:cNvSpPr>
            <a:spLocks noGrp="1"/>
          </p:cNvSpPr>
          <p:nvPr>
            <p:ph type="title"/>
          </p:nvPr>
        </p:nvSpPr>
        <p:spPr>
          <a:xfrm>
            <a:off x="838200" y="365126"/>
            <a:ext cx="10515600" cy="715530"/>
          </a:xfrm>
        </p:spPr>
        <p:txBody>
          <a:bodyPr/>
          <a:lstStyle/>
          <a:p>
            <a:r>
              <a:rPr lang="en-US" dirty="0"/>
              <a:t>Structural types of sentences</a:t>
            </a:r>
            <a:endParaRPr lang="uk-UA" dirty="0"/>
          </a:p>
        </p:txBody>
      </p:sp>
      <p:sp>
        <p:nvSpPr>
          <p:cNvPr id="3" name="Місце для вмісту 2">
            <a:extLst>
              <a:ext uri="{FF2B5EF4-FFF2-40B4-BE49-F238E27FC236}">
                <a16:creationId xmlns:a16="http://schemas.microsoft.com/office/drawing/2014/main" id="{F53E71E8-15C9-48CA-8A07-6AC3B77B0941}"/>
              </a:ext>
            </a:extLst>
          </p:cNvPr>
          <p:cNvSpPr>
            <a:spLocks noGrp="1"/>
          </p:cNvSpPr>
          <p:nvPr>
            <p:ph idx="1"/>
          </p:nvPr>
        </p:nvSpPr>
        <p:spPr>
          <a:xfrm>
            <a:off x="838200" y="1080656"/>
            <a:ext cx="10515600" cy="5486399"/>
          </a:xfrm>
        </p:spPr>
        <p:txBody>
          <a:bodyPr/>
          <a:lstStyle/>
          <a:p>
            <a:pPr indent="457200" algn="just">
              <a:lnSpc>
                <a:spcPct val="115000"/>
              </a:lnSpc>
            </a:pPr>
            <a:r>
              <a:rPr lang="en-US" sz="2000" u="sng" dirty="0">
                <a:effectLst/>
                <a:ea typeface="Times New Roman" panose="02020603050405020304" pitchFamily="18" charset="0"/>
              </a:rPr>
              <a:t>simple</a:t>
            </a:r>
            <a:r>
              <a:rPr lang="en-US" sz="2000" dirty="0">
                <a:effectLst/>
                <a:ea typeface="Times New Roman" panose="02020603050405020304" pitchFamily="18" charset="0"/>
              </a:rPr>
              <a:t> sentences – have one subject-predicate group, e.g. </a:t>
            </a:r>
            <a:r>
              <a:rPr lang="en-US" sz="2000" i="1" dirty="0">
                <a:ea typeface="Times New Roman" panose="02020603050405020304" pitchFamily="18" charset="0"/>
              </a:rPr>
              <a:t>I speak Ukrainian.</a:t>
            </a:r>
            <a:endParaRPr lang="en-US" sz="2000" dirty="0">
              <a:effectLst/>
              <a:ea typeface="Times New Roman" panose="02020603050405020304" pitchFamily="18" charset="0"/>
            </a:endParaRPr>
          </a:p>
          <a:p>
            <a:pPr indent="457200" algn="just">
              <a:lnSpc>
                <a:spcPct val="115000"/>
              </a:lnSpc>
            </a:pPr>
            <a:r>
              <a:rPr lang="en-US" sz="2000" u="sng" dirty="0">
                <a:effectLst/>
                <a:ea typeface="Times New Roman" panose="02020603050405020304" pitchFamily="18" charset="0"/>
              </a:rPr>
              <a:t>composite</a:t>
            </a:r>
            <a:r>
              <a:rPr lang="en-US" sz="2000" dirty="0">
                <a:effectLst/>
                <a:ea typeface="Times New Roman" panose="02020603050405020304" pitchFamily="18" charset="0"/>
              </a:rPr>
              <a:t> sentences –  have two or more predicative centers: </a:t>
            </a:r>
            <a:r>
              <a:rPr lang="en-US" sz="2000" i="1" dirty="0">
                <a:effectLst/>
                <a:ea typeface="Times New Roman" panose="02020603050405020304" pitchFamily="18" charset="0"/>
              </a:rPr>
              <a:t>I like adventure stories, he likes fantasy novels. She doesn’t know how to book the ticket. </a:t>
            </a:r>
            <a:endParaRPr lang="uk-UA" sz="2000" dirty="0">
              <a:effectLst/>
              <a:ea typeface="Times New Roman" panose="02020603050405020304" pitchFamily="18" charset="0"/>
            </a:endParaRPr>
          </a:p>
          <a:p>
            <a:pPr indent="457200" algn="just">
              <a:lnSpc>
                <a:spcPct val="115000"/>
              </a:lnSpc>
            </a:pPr>
            <a:r>
              <a:rPr lang="en-US" sz="2000" dirty="0">
                <a:ea typeface="Times New Roman" panose="02020603050405020304" pitchFamily="18" charset="0"/>
              </a:rPr>
              <a:t>a </a:t>
            </a:r>
            <a:r>
              <a:rPr lang="en-US" sz="2000" dirty="0">
                <a:effectLst/>
                <a:ea typeface="Times New Roman" panose="02020603050405020304" pitchFamily="18" charset="0"/>
              </a:rPr>
              <a:t>composite sentence is a </a:t>
            </a:r>
            <a:r>
              <a:rPr lang="en-US" sz="2000" dirty="0" err="1">
                <a:effectLst/>
                <a:ea typeface="Times New Roman" panose="02020603050405020304" pitchFamily="18" charset="0"/>
              </a:rPr>
              <a:t>polypredicative</a:t>
            </a:r>
            <a:r>
              <a:rPr lang="en-US" sz="2000" dirty="0">
                <a:effectLst/>
                <a:ea typeface="Times New Roman" panose="02020603050405020304" pitchFamily="18" charset="0"/>
              </a:rPr>
              <a:t> construction, expressing a complex act of thought.</a:t>
            </a:r>
            <a:endParaRPr lang="uk-UA" sz="2000" dirty="0">
              <a:effectLst/>
              <a:ea typeface="Times New Roman" panose="02020603050405020304" pitchFamily="18" charset="0"/>
            </a:endParaRPr>
          </a:p>
          <a:p>
            <a:pPr indent="457200" algn="just">
              <a:lnSpc>
                <a:spcPct val="115000"/>
              </a:lnSpc>
            </a:pPr>
            <a:r>
              <a:rPr lang="en-US" sz="2000" dirty="0">
                <a:ea typeface="Times New Roman" panose="02020603050405020304" pitchFamily="18" charset="0"/>
              </a:rPr>
              <a:t>Groups of composite </a:t>
            </a:r>
            <a:r>
              <a:rPr lang="en-US" sz="2000" dirty="0">
                <a:effectLst/>
                <a:ea typeface="Times New Roman" panose="02020603050405020304" pitchFamily="18" charset="0"/>
              </a:rPr>
              <a:t>sentences:</a:t>
            </a:r>
          </a:p>
          <a:p>
            <a:pPr indent="0" algn="just">
              <a:lnSpc>
                <a:spcPct val="115000"/>
              </a:lnSpc>
              <a:buNone/>
            </a:pPr>
            <a:r>
              <a:rPr lang="en-US" sz="2000" dirty="0">
                <a:ea typeface="Times New Roman" panose="02020603050405020304" pitchFamily="18" charset="0"/>
              </a:rPr>
              <a:t>     -</a:t>
            </a:r>
            <a:r>
              <a:rPr lang="en-US" sz="2000" dirty="0">
                <a:effectLst/>
                <a:ea typeface="Times New Roman" panose="02020603050405020304" pitchFamily="18" charset="0"/>
              </a:rPr>
              <a:t> </a:t>
            </a:r>
            <a:r>
              <a:rPr lang="en-US" sz="2000" u="sng" dirty="0">
                <a:ea typeface="Times New Roman" panose="02020603050405020304" pitchFamily="18" charset="0"/>
              </a:rPr>
              <a:t>c</a:t>
            </a:r>
            <a:r>
              <a:rPr lang="en-US" sz="2000" u="sng" dirty="0">
                <a:effectLst/>
                <a:ea typeface="Times New Roman" panose="02020603050405020304" pitchFamily="18" charset="0"/>
              </a:rPr>
              <a:t>ompound sentences</a:t>
            </a:r>
            <a:r>
              <a:rPr lang="en-US" sz="2000" dirty="0">
                <a:effectLst/>
                <a:ea typeface="Times New Roman" panose="02020603050405020304" pitchFamily="18" charset="0"/>
              </a:rPr>
              <a:t>, in which the clauses are of the equal rank: </a:t>
            </a:r>
            <a:r>
              <a:rPr lang="en-US" sz="2000" i="1" dirty="0">
                <a:solidFill>
                  <a:srgbClr val="000000"/>
                </a:solidFill>
                <a:effectLst/>
                <a:ea typeface="Times New Roman" panose="02020603050405020304" pitchFamily="18" charset="0"/>
              </a:rPr>
              <a:t>Geography has made us neighbors, history has made us friends, economics has made us partners, and necessity has made us allies</a:t>
            </a:r>
            <a:r>
              <a:rPr lang="en-US" sz="2000" dirty="0">
                <a:solidFill>
                  <a:srgbClr val="000000"/>
                </a:solidFill>
                <a:effectLst/>
                <a:ea typeface="Times New Roman" panose="02020603050405020304" pitchFamily="18" charset="0"/>
              </a:rPr>
              <a:t>.</a:t>
            </a:r>
          </a:p>
          <a:p>
            <a:pPr indent="0" algn="just">
              <a:lnSpc>
                <a:spcPct val="115000"/>
              </a:lnSpc>
              <a:buNone/>
            </a:pPr>
            <a:r>
              <a:rPr lang="en-US" sz="2000" dirty="0">
                <a:solidFill>
                  <a:srgbClr val="000000"/>
                </a:solidFill>
                <a:ea typeface="Times New Roman" panose="02020603050405020304" pitchFamily="18" charset="0"/>
              </a:rPr>
              <a:t>    - </a:t>
            </a:r>
            <a:r>
              <a:rPr lang="en-US" sz="2000" u="sng" dirty="0">
                <a:solidFill>
                  <a:srgbClr val="000000"/>
                </a:solidFill>
                <a:ea typeface="Times New Roman" panose="02020603050405020304" pitchFamily="18" charset="0"/>
              </a:rPr>
              <a:t>c</a:t>
            </a:r>
            <a:r>
              <a:rPr lang="en-US" sz="2000" u="sng" dirty="0">
                <a:effectLst/>
                <a:ea typeface="Times New Roman" panose="02020603050405020304" pitchFamily="18" charset="0"/>
              </a:rPr>
              <a:t>omplex sentences </a:t>
            </a:r>
            <a:r>
              <a:rPr lang="en-US" sz="2000" dirty="0">
                <a:effectLst/>
                <a:ea typeface="Times New Roman" panose="02020603050405020304" pitchFamily="18" charset="0"/>
              </a:rPr>
              <a:t>with the </a:t>
            </a:r>
            <a:r>
              <a:rPr lang="en-US" sz="2000" u="sng" dirty="0">
                <a:effectLst/>
                <a:ea typeface="Times New Roman" panose="02020603050405020304" pitchFamily="18" charset="0"/>
              </a:rPr>
              <a:t>syndetic</a:t>
            </a:r>
            <a:r>
              <a:rPr lang="en-US" sz="2000" dirty="0">
                <a:effectLst/>
                <a:ea typeface="Times New Roman" panose="02020603050405020304" pitchFamily="18" charset="0"/>
              </a:rPr>
              <a:t> type of clause connection: </a:t>
            </a:r>
            <a:r>
              <a:rPr lang="en-US" sz="2000" i="1" dirty="0">
                <a:solidFill>
                  <a:srgbClr val="000000"/>
                </a:solidFill>
                <a:effectLst/>
                <a:ea typeface="Times New Roman" panose="02020603050405020304" pitchFamily="18" charset="0"/>
              </a:rPr>
              <a:t>It is one of the blessings of old friends </a:t>
            </a:r>
            <a:r>
              <a:rPr lang="en-US" sz="2000" b="1" i="1" dirty="0">
                <a:solidFill>
                  <a:srgbClr val="000000"/>
                </a:solidFill>
                <a:effectLst/>
                <a:ea typeface="Times New Roman" panose="02020603050405020304" pitchFamily="18" charset="0"/>
              </a:rPr>
              <a:t>that</a:t>
            </a:r>
            <a:r>
              <a:rPr lang="en-US" sz="2000" i="1" dirty="0">
                <a:solidFill>
                  <a:srgbClr val="000000"/>
                </a:solidFill>
                <a:effectLst/>
                <a:ea typeface="Times New Roman" panose="02020603050405020304" pitchFamily="18" charset="0"/>
              </a:rPr>
              <a:t> you can afford to be stupid with them.</a:t>
            </a:r>
          </a:p>
          <a:p>
            <a:pPr indent="0" algn="just">
              <a:lnSpc>
                <a:spcPct val="115000"/>
              </a:lnSpc>
              <a:buNone/>
            </a:pPr>
            <a:r>
              <a:rPr lang="en-US" sz="2000" i="1" dirty="0">
                <a:solidFill>
                  <a:srgbClr val="000000"/>
                </a:solidFill>
                <a:ea typeface="Times New Roman" panose="02020603050405020304" pitchFamily="18" charset="0"/>
              </a:rPr>
              <a:t>    - </a:t>
            </a:r>
            <a:r>
              <a:rPr lang="en-US" sz="2000" u="sng" dirty="0">
                <a:solidFill>
                  <a:srgbClr val="000000"/>
                </a:solidFill>
                <a:ea typeface="Times New Roman" panose="02020603050405020304" pitchFamily="18" charset="0"/>
              </a:rPr>
              <a:t>c</a:t>
            </a:r>
            <a:r>
              <a:rPr lang="en-US" sz="2000" u="sng" dirty="0">
                <a:effectLst/>
                <a:ea typeface="Times New Roman" panose="02020603050405020304" pitchFamily="18" charset="0"/>
              </a:rPr>
              <a:t>omplex sentences </a:t>
            </a:r>
            <a:r>
              <a:rPr lang="en-US" sz="2000" dirty="0">
                <a:effectLst/>
                <a:ea typeface="Times New Roman" panose="02020603050405020304" pitchFamily="18" charset="0"/>
              </a:rPr>
              <a:t>with the </a:t>
            </a:r>
            <a:r>
              <a:rPr lang="en-US" sz="2000" u="sng" dirty="0">
                <a:effectLst/>
                <a:ea typeface="Times New Roman" panose="02020603050405020304" pitchFamily="18" charset="0"/>
              </a:rPr>
              <a:t>asyndetic</a:t>
            </a:r>
            <a:r>
              <a:rPr lang="en-US" sz="2000" dirty="0">
                <a:effectLst/>
                <a:ea typeface="Times New Roman" panose="02020603050405020304" pitchFamily="18" charset="0"/>
              </a:rPr>
              <a:t> type of clause connection (no grammatical link between </a:t>
            </a:r>
            <a:r>
              <a:rPr lang="en-US" sz="2000" b="0" i="0" dirty="0">
                <a:solidFill>
                  <a:srgbClr val="121212"/>
                </a:solidFill>
                <a:effectLst/>
                <a:cs typeface="Times New Roman" panose="02020603050405020304" pitchFamily="18" charset="0"/>
              </a:rPr>
              <a:t>clauses, e.g. conjunction or any kind of conjunctive word</a:t>
            </a:r>
            <a:r>
              <a:rPr lang="en-US" sz="2000" dirty="0">
                <a:effectLst/>
                <a:ea typeface="Times New Roman" panose="02020603050405020304" pitchFamily="18" charset="0"/>
                <a:cs typeface="Times New Roman" panose="02020603050405020304" pitchFamily="18" charset="0"/>
              </a:rPr>
              <a:t>)</a:t>
            </a:r>
            <a:endParaRPr lang="uk-UA" sz="2000" dirty="0">
              <a:effectLst/>
              <a:ea typeface="Times New Roman" panose="02020603050405020304" pitchFamily="18" charset="0"/>
              <a:cs typeface="Times New Roman" panose="02020603050405020304" pitchFamily="18" charset="0"/>
            </a:endParaRPr>
          </a:p>
          <a:p>
            <a:pPr indent="0" algn="just">
              <a:lnSpc>
                <a:spcPct val="115000"/>
              </a:lnSpc>
              <a:buNone/>
            </a:pPr>
            <a:endParaRPr lang="uk-UA" sz="20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2122356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31C22E-6FAA-4813-8F6C-05F205136E6A}"/>
              </a:ext>
            </a:extLst>
          </p:cNvPr>
          <p:cNvSpPr>
            <a:spLocks noGrp="1"/>
          </p:cNvSpPr>
          <p:nvPr>
            <p:ph type="title"/>
          </p:nvPr>
        </p:nvSpPr>
        <p:spPr>
          <a:xfrm>
            <a:off x="838200" y="365126"/>
            <a:ext cx="10515600" cy="784802"/>
          </a:xfrm>
        </p:spPr>
        <p:txBody>
          <a:bodyPr/>
          <a:lstStyle/>
          <a:p>
            <a:r>
              <a:rPr lang="en-US" dirty="0"/>
              <a:t>Clauses</a:t>
            </a:r>
            <a:endParaRPr lang="uk-UA" dirty="0"/>
          </a:p>
        </p:txBody>
      </p:sp>
      <p:sp>
        <p:nvSpPr>
          <p:cNvPr id="3" name="Місце для вмісту 2">
            <a:extLst>
              <a:ext uri="{FF2B5EF4-FFF2-40B4-BE49-F238E27FC236}">
                <a16:creationId xmlns:a16="http://schemas.microsoft.com/office/drawing/2014/main" id="{509E1B78-E6AB-4A74-A5BB-386417CF31AB}"/>
              </a:ext>
            </a:extLst>
          </p:cNvPr>
          <p:cNvSpPr>
            <a:spLocks noGrp="1"/>
          </p:cNvSpPr>
          <p:nvPr>
            <p:ph idx="1"/>
          </p:nvPr>
        </p:nvSpPr>
        <p:spPr>
          <a:xfrm>
            <a:off x="838199" y="1149928"/>
            <a:ext cx="10515601" cy="5500253"/>
          </a:xfrm>
        </p:spPr>
        <p:txBody>
          <a:bodyPr>
            <a:normAutofit lnSpcReduction="10000"/>
          </a:bodyPr>
          <a:lstStyle/>
          <a:p>
            <a:pPr indent="457200" algn="just">
              <a:lnSpc>
                <a:spcPct val="115000"/>
              </a:lnSpc>
            </a:pPr>
            <a:r>
              <a:rPr lang="en-US" sz="2400" dirty="0">
                <a:effectLst/>
                <a:ea typeface="Times New Roman" panose="02020603050405020304" pitchFamily="18" charset="0"/>
              </a:rPr>
              <a:t>Clauses – parts of a composite sentence, characterized by the presence of its own subject and predicate.</a:t>
            </a:r>
            <a:endParaRPr lang="uk-UA" sz="2400" dirty="0">
              <a:effectLst/>
              <a:ea typeface="Times New Roman" panose="02020603050405020304" pitchFamily="18" charset="0"/>
            </a:endParaRPr>
          </a:p>
          <a:p>
            <a:pPr indent="457200" algn="just">
              <a:lnSpc>
                <a:spcPct val="115000"/>
              </a:lnSpc>
            </a:pPr>
            <a:r>
              <a:rPr lang="en-US" sz="2400" dirty="0">
                <a:effectLst/>
                <a:ea typeface="Times New Roman" panose="02020603050405020304" pitchFamily="18" charset="0"/>
              </a:rPr>
              <a:t>Normally, composite sentences are formed by at least two clauses.</a:t>
            </a:r>
            <a:endParaRPr lang="uk-UA" sz="2400" dirty="0">
              <a:effectLst/>
              <a:ea typeface="Times New Roman" panose="02020603050405020304" pitchFamily="18" charset="0"/>
            </a:endParaRPr>
          </a:p>
          <a:p>
            <a:pPr indent="457200" algn="just">
              <a:lnSpc>
                <a:spcPct val="115000"/>
              </a:lnSpc>
            </a:pPr>
            <a:r>
              <a:rPr lang="en-US" sz="2400" dirty="0">
                <a:effectLst/>
                <a:ea typeface="Times New Roman" panose="02020603050405020304" pitchFamily="18" charset="0"/>
              </a:rPr>
              <a:t>Within a composite sentence clauses may be connected with one another with the help of the following two main types of syntactic connection: coordination and subordination.</a:t>
            </a:r>
          </a:p>
          <a:p>
            <a:pPr indent="457200" algn="just">
              <a:lnSpc>
                <a:spcPct val="115000"/>
              </a:lnSpc>
            </a:pPr>
            <a:r>
              <a:rPr lang="en-US" sz="2400" dirty="0">
                <a:ea typeface="Times New Roman" panose="02020603050405020304" pitchFamily="18" charset="0"/>
              </a:rPr>
              <a:t>According to the similarity of clauses functions to the functions of the corresponding parts of a simple sentence </a:t>
            </a:r>
            <a:r>
              <a:rPr lang="en-US" sz="2400" dirty="0">
                <a:effectLst/>
                <a:ea typeface="Times New Roman" panose="02020603050405020304" pitchFamily="18" charset="0"/>
              </a:rPr>
              <a:t>subordinate clauses fall into </a:t>
            </a:r>
          </a:p>
          <a:p>
            <a:pPr indent="0" algn="just">
              <a:lnSpc>
                <a:spcPct val="115000"/>
              </a:lnSpc>
              <a:spcBef>
                <a:spcPts val="0"/>
              </a:spcBef>
              <a:buNone/>
            </a:pPr>
            <a:r>
              <a:rPr lang="en-US" sz="2400" dirty="0">
                <a:ea typeface="Times New Roman" panose="02020603050405020304" pitchFamily="18" charset="0"/>
              </a:rPr>
              <a:t>       - </a:t>
            </a:r>
            <a:r>
              <a:rPr lang="en-US" sz="2400" dirty="0">
                <a:effectLst/>
                <a:ea typeface="Times New Roman" panose="02020603050405020304" pitchFamily="18" charset="0"/>
              </a:rPr>
              <a:t>subject clauses</a:t>
            </a:r>
          </a:p>
          <a:p>
            <a:pPr indent="0" algn="just">
              <a:lnSpc>
                <a:spcPct val="115000"/>
              </a:lnSpc>
              <a:spcBef>
                <a:spcPts val="0"/>
              </a:spcBef>
              <a:buNone/>
            </a:pPr>
            <a:r>
              <a:rPr lang="en-US" sz="2400" dirty="0">
                <a:ea typeface="Times New Roman" panose="02020603050405020304" pitchFamily="18" charset="0"/>
              </a:rPr>
              <a:t>      </a:t>
            </a:r>
            <a:r>
              <a:rPr lang="en-US" sz="2400" dirty="0">
                <a:effectLst/>
                <a:ea typeface="Times New Roman" panose="02020603050405020304" pitchFamily="18" charset="0"/>
              </a:rPr>
              <a:t> - predicative clauses</a:t>
            </a:r>
          </a:p>
          <a:p>
            <a:pPr indent="0" algn="just">
              <a:lnSpc>
                <a:spcPct val="115000"/>
              </a:lnSpc>
              <a:spcBef>
                <a:spcPts val="0"/>
              </a:spcBef>
              <a:buNone/>
            </a:pPr>
            <a:r>
              <a:rPr lang="en-US" sz="2400" dirty="0">
                <a:ea typeface="Times New Roman" panose="02020603050405020304" pitchFamily="18" charset="0"/>
              </a:rPr>
              <a:t>       - </a:t>
            </a:r>
            <a:r>
              <a:rPr lang="en-US" sz="2400" dirty="0">
                <a:effectLst/>
                <a:ea typeface="Times New Roman" panose="02020603050405020304" pitchFamily="18" charset="0"/>
              </a:rPr>
              <a:t>object clauses</a:t>
            </a:r>
          </a:p>
          <a:p>
            <a:pPr indent="0" algn="just">
              <a:lnSpc>
                <a:spcPct val="115000"/>
              </a:lnSpc>
              <a:spcBef>
                <a:spcPts val="0"/>
              </a:spcBef>
              <a:buNone/>
            </a:pPr>
            <a:r>
              <a:rPr lang="en-US" sz="2400" dirty="0">
                <a:ea typeface="Times New Roman" panose="02020603050405020304" pitchFamily="18" charset="0"/>
              </a:rPr>
              <a:t>       - </a:t>
            </a:r>
            <a:r>
              <a:rPr lang="en-US" sz="2400" dirty="0">
                <a:effectLst/>
                <a:ea typeface="Times New Roman" panose="02020603050405020304" pitchFamily="18" charset="0"/>
              </a:rPr>
              <a:t>attributive</a:t>
            </a:r>
          </a:p>
          <a:p>
            <a:pPr indent="0" algn="just">
              <a:lnSpc>
                <a:spcPct val="115000"/>
              </a:lnSpc>
              <a:spcBef>
                <a:spcPts val="0"/>
              </a:spcBef>
              <a:buNone/>
            </a:pPr>
            <a:r>
              <a:rPr lang="en-US" sz="2400" dirty="0">
                <a:effectLst/>
                <a:ea typeface="Times New Roman" panose="02020603050405020304" pitchFamily="18" charset="0"/>
              </a:rPr>
              <a:t>        - adverbial clauses</a:t>
            </a:r>
            <a:endParaRPr lang="uk-UA" sz="2400" dirty="0">
              <a:effectLst/>
              <a:ea typeface="Times New Roman" panose="02020603050405020304" pitchFamily="18" charset="0"/>
            </a:endParaRPr>
          </a:p>
          <a:p>
            <a:pPr indent="457200" algn="just">
              <a:lnSpc>
                <a:spcPct val="115000"/>
              </a:lnSpc>
            </a:pPr>
            <a:endParaRPr lang="uk-UA" sz="18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53391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Complex sentences </a:t>
            </a:r>
            <a:endParaRPr lang="ru-RU" dirty="0"/>
          </a:p>
        </p:txBody>
      </p:sp>
      <p:sp>
        <p:nvSpPr>
          <p:cNvPr id="3" name="Объект 2"/>
          <p:cNvSpPr>
            <a:spLocks noGrp="1"/>
          </p:cNvSpPr>
          <p:nvPr>
            <p:ph idx="1"/>
          </p:nvPr>
        </p:nvSpPr>
        <p:spPr/>
        <p:txBody>
          <a:bodyPr/>
          <a:lstStyle/>
          <a:p>
            <a:r>
              <a:rPr lang="en-US" dirty="0"/>
              <a:t>divisible and indivisible, i.e. </a:t>
            </a:r>
            <a:r>
              <a:rPr lang="en-US" dirty="0" err="1"/>
              <a:t>segmentable</a:t>
            </a:r>
            <a:r>
              <a:rPr lang="en-US" dirty="0"/>
              <a:t> and non-</a:t>
            </a:r>
            <a:r>
              <a:rPr lang="en-US" dirty="0" err="1"/>
              <a:t>segmentable</a:t>
            </a:r>
            <a:r>
              <a:rPr lang="en-US" dirty="0"/>
              <a:t>. </a:t>
            </a:r>
            <a:endParaRPr lang="ru-RU" dirty="0"/>
          </a:p>
          <a:p>
            <a:pPr algn="just"/>
            <a:r>
              <a:rPr lang="en-US" dirty="0"/>
              <a:t>indivisible (one-member, non-</a:t>
            </a:r>
            <a:r>
              <a:rPr lang="en-US" dirty="0" err="1"/>
              <a:t>segmentable</a:t>
            </a:r>
            <a:r>
              <a:rPr lang="en-US" dirty="0"/>
              <a:t>) - a subordinate clause modifies the main clause as a whole, e.g.: </a:t>
            </a:r>
            <a:r>
              <a:rPr lang="en-US" i="1" dirty="0"/>
              <a:t>The only thing</a:t>
            </a:r>
            <a:r>
              <a:rPr lang="en-US" dirty="0"/>
              <a:t> </a:t>
            </a:r>
            <a:r>
              <a:rPr lang="en-US" i="1" dirty="0"/>
              <a:t>that interferes with my learning</a:t>
            </a:r>
            <a:r>
              <a:rPr lang="en-US" dirty="0"/>
              <a:t> </a:t>
            </a:r>
            <a:r>
              <a:rPr lang="en-US" i="1" dirty="0"/>
              <a:t>is my education </a:t>
            </a:r>
            <a:r>
              <a:rPr lang="en-US" dirty="0"/>
              <a:t>(</a:t>
            </a:r>
            <a:r>
              <a:rPr lang="en-US" i="1" dirty="0"/>
              <a:t>A. Einstein)</a:t>
            </a:r>
            <a:r>
              <a:rPr lang="en-US" dirty="0"/>
              <a:t> (a subject subordinate clause). </a:t>
            </a:r>
            <a:r>
              <a:rPr lang="en-US" i="1" dirty="0"/>
              <a:t>Lily is sure that we’ll make friends</a:t>
            </a:r>
            <a:r>
              <a:rPr lang="en-US" dirty="0"/>
              <a:t> (an object subordinate clause).</a:t>
            </a:r>
            <a:endParaRPr lang="ru-RU" dirty="0"/>
          </a:p>
          <a:p>
            <a:pPr algn="just"/>
            <a:endParaRPr lang="ru-RU" dirty="0"/>
          </a:p>
          <a:p>
            <a:endParaRPr lang="ru-RU" dirty="0"/>
          </a:p>
        </p:txBody>
      </p:sp>
    </p:spTree>
    <p:extLst>
      <p:ext uri="{BB962C8B-B14F-4D97-AF65-F5344CB8AC3E}">
        <p14:creationId xmlns:p14="http://schemas.microsoft.com/office/powerpoint/2010/main" val="1602179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73966"/>
          </a:xfrm>
        </p:spPr>
        <p:txBody>
          <a:bodyPr>
            <a:normAutofit fontScale="90000"/>
          </a:bodyPr>
          <a:lstStyle/>
          <a:p>
            <a:r>
              <a:rPr lang="en-US" dirty="0"/>
              <a:t>Complex sentences </a:t>
            </a:r>
            <a:endParaRPr lang="ru-RU" dirty="0"/>
          </a:p>
        </p:txBody>
      </p:sp>
      <p:sp>
        <p:nvSpPr>
          <p:cNvPr id="3" name="Объект 2"/>
          <p:cNvSpPr>
            <a:spLocks noGrp="1"/>
          </p:cNvSpPr>
          <p:nvPr>
            <p:ph idx="1"/>
          </p:nvPr>
        </p:nvSpPr>
        <p:spPr>
          <a:xfrm>
            <a:off x="838200" y="1288473"/>
            <a:ext cx="10515600" cy="4888490"/>
          </a:xfrm>
        </p:spPr>
        <p:txBody>
          <a:bodyPr>
            <a:normAutofit fontScale="85000" lnSpcReduction="20000"/>
          </a:bodyPr>
          <a:lstStyle/>
          <a:p>
            <a:pPr algn="just"/>
            <a:r>
              <a:rPr lang="en-US" dirty="0"/>
              <a:t>according to the type of subordinate clauses:</a:t>
            </a:r>
            <a:endParaRPr lang="ru-RU" dirty="0"/>
          </a:p>
          <a:p>
            <a:pPr marL="0" lvl="0" indent="0" algn="just">
              <a:buNone/>
            </a:pPr>
            <a:r>
              <a:rPr lang="en-US" dirty="0"/>
              <a:t>       - complex sentences with the subordinate subject clause : </a:t>
            </a:r>
            <a:r>
              <a:rPr lang="en-US" i="1" dirty="0"/>
              <a:t>The cave you fear to enter holds the treasure you seek (Joseph Campbell</a:t>
            </a:r>
            <a:r>
              <a:rPr lang="en-GB" i="1" dirty="0"/>
              <a:t>)</a:t>
            </a:r>
            <a:endParaRPr lang="ru-RU" dirty="0"/>
          </a:p>
          <a:p>
            <a:pPr marL="0" lvl="0" indent="0" algn="just">
              <a:buNone/>
            </a:pPr>
            <a:r>
              <a:rPr lang="en-US" dirty="0"/>
              <a:t>       - complex sentences with the subordinate predicative clause: </a:t>
            </a:r>
            <a:r>
              <a:rPr lang="en-US" i="1" dirty="0"/>
              <a:t>The greatest mistake you can make in life is to be continually fearing you will make one (Elbert Hubbard)</a:t>
            </a:r>
            <a:r>
              <a:rPr lang="en-US" dirty="0"/>
              <a:t> </a:t>
            </a:r>
            <a:endParaRPr lang="ru-RU" dirty="0"/>
          </a:p>
          <a:p>
            <a:pPr marL="0" lvl="0" indent="0" algn="just">
              <a:buNone/>
            </a:pPr>
            <a:r>
              <a:rPr lang="en-US" dirty="0"/>
              <a:t>        - complex sentences with the subordinate object clause:  </a:t>
            </a:r>
            <a:r>
              <a:rPr lang="en-US" i="1" dirty="0"/>
              <a:t>Always fall in with what you're asked to accept. Take what is given, and make it over your way (R. Frost)</a:t>
            </a:r>
            <a:endParaRPr lang="ru-RU" dirty="0"/>
          </a:p>
          <a:p>
            <a:pPr marL="0" lvl="0" indent="0" algn="just">
              <a:buNone/>
            </a:pPr>
            <a:r>
              <a:rPr lang="en-US" dirty="0"/>
              <a:t>        - complex sentences with the subordinate attributive clause: T</a:t>
            </a:r>
            <a:r>
              <a:rPr lang="en-US" i="1" dirty="0"/>
              <a:t>he future belongs to those who believe in the beauty of their dreams (Eleanor Roosevelt)</a:t>
            </a:r>
            <a:endParaRPr lang="ru-RU" dirty="0"/>
          </a:p>
          <a:p>
            <a:pPr marL="0" lvl="0" indent="0" algn="just">
              <a:buNone/>
            </a:pPr>
            <a:r>
              <a:rPr lang="en-US" dirty="0"/>
              <a:t>        - complex sentences with the subordinate adverbial clauses of time (place, condition, reason, </a:t>
            </a:r>
            <a:r>
              <a:rPr lang="en-US" dirty="0" err="1"/>
              <a:t>etc</a:t>
            </a:r>
            <a:r>
              <a:rPr lang="en-US" dirty="0"/>
              <a:t>): </a:t>
            </a:r>
            <a:r>
              <a:rPr lang="en-US" i="1" dirty="0"/>
              <a:t>All our dreams can come true, </a:t>
            </a:r>
            <a:r>
              <a:rPr lang="en-US" i="1" u="sng" dirty="0"/>
              <a:t>if</a:t>
            </a:r>
            <a:r>
              <a:rPr lang="en-US" i="1" dirty="0"/>
              <a:t> we have the courage to pursue them (Walt Disney)</a:t>
            </a:r>
            <a:endParaRPr lang="ru-RU" dirty="0"/>
          </a:p>
        </p:txBody>
      </p:sp>
    </p:spTree>
    <p:extLst>
      <p:ext uri="{BB962C8B-B14F-4D97-AF65-F5344CB8AC3E}">
        <p14:creationId xmlns:p14="http://schemas.microsoft.com/office/powerpoint/2010/main" val="845842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FFE246-1193-46F1-B2D3-5BA8D7D0EE93}"/>
              </a:ext>
            </a:extLst>
          </p:cNvPr>
          <p:cNvSpPr>
            <a:spLocks noGrp="1"/>
          </p:cNvSpPr>
          <p:nvPr>
            <p:ph type="title"/>
          </p:nvPr>
        </p:nvSpPr>
        <p:spPr>
          <a:xfrm>
            <a:off x="838200" y="365125"/>
            <a:ext cx="10515600" cy="558153"/>
          </a:xfrm>
        </p:spPr>
        <p:txBody>
          <a:bodyPr>
            <a:normAutofit fontScale="90000"/>
          </a:bodyPr>
          <a:lstStyle/>
          <a:p>
            <a:r>
              <a:rPr lang="en-US" dirty="0"/>
              <a:t>Reference literature</a:t>
            </a:r>
            <a:endParaRPr lang="uk-UA" dirty="0"/>
          </a:p>
        </p:txBody>
      </p:sp>
      <p:sp>
        <p:nvSpPr>
          <p:cNvPr id="3" name="Місце для вмісту 2">
            <a:extLst>
              <a:ext uri="{FF2B5EF4-FFF2-40B4-BE49-F238E27FC236}">
                <a16:creationId xmlns:a16="http://schemas.microsoft.com/office/drawing/2014/main" id="{D9DBB460-1856-4391-97BB-21881C5C46B3}"/>
              </a:ext>
            </a:extLst>
          </p:cNvPr>
          <p:cNvSpPr>
            <a:spLocks noGrp="1"/>
          </p:cNvSpPr>
          <p:nvPr>
            <p:ph idx="1"/>
          </p:nvPr>
        </p:nvSpPr>
        <p:spPr>
          <a:xfrm>
            <a:off x="838199" y="1198484"/>
            <a:ext cx="10716491" cy="5406501"/>
          </a:xfrm>
        </p:spPr>
        <p:txBody>
          <a:bodyPr>
            <a:normAutofit/>
          </a:bodyPr>
          <a:lstStyle/>
          <a:p>
            <a:pPr marL="0" indent="0">
              <a:buNone/>
            </a:pPr>
            <a:r>
              <a:rPr lang="en-US" dirty="0" smtClean="0"/>
              <a:t>1</a:t>
            </a:r>
            <a:r>
              <a:rPr lang="uk-UA" dirty="0"/>
              <a:t>. </a:t>
            </a:r>
            <a:r>
              <a:rPr lang="uk-UA" dirty="0" err="1"/>
              <a:t>Алєксєєва</a:t>
            </a:r>
            <a:r>
              <a:rPr lang="uk-UA" dirty="0"/>
              <a:t> І.О. Курс теоретичної граматики сучасної англійської мови: навчальний посібник. – Вінниця: Нова Книга, 2007. – 328 с. </a:t>
            </a:r>
            <a:endParaRPr lang="ru-RU" dirty="0"/>
          </a:p>
          <a:p>
            <a:pPr marL="0" indent="0">
              <a:buNone/>
            </a:pPr>
            <a:r>
              <a:rPr lang="en-US" dirty="0"/>
              <a:t>2. </a:t>
            </a:r>
            <a:r>
              <a:rPr lang="uk-UA" dirty="0"/>
              <a:t>Волкова Л.М. </a:t>
            </a:r>
            <a:r>
              <a:rPr lang="en-US" dirty="0"/>
              <a:t>Theoretical Grammar of English: Modern Approach. – </a:t>
            </a:r>
            <a:r>
              <a:rPr lang="uk-UA" dirty="0"/>
              <a:t>К.: Освіта </a:t>
            </a:r>
            <a:r>
              <a:rPr lang="uk-UA" dirty="0" err="1"/>
              <a:t>Україны</a:t>
            </a:r>
            <a:r>
              <a:rPr lang="uk-UA" dirty="0"/>
              <a:t>, 2009</a:t>
            </a:r>
            <a:r>
              <a:rPr lang="en-US" dirty="0"/>
              <a:t>. –</a:t>
            </a:r>
            <a:r>
              <a:rPr lang="uk-UA" dirty="0"/>
              <a:t> 256 </a:t>
            </a:r>
            <a:r>
              <a:rPr lang="uk-UA" dirty="0" err="1"/>
              <a:t>стор</a:t>
            </a:r>
            <a:r>
              <a:rPr lang="uk-UA" dirty="0"/>
              <a:t>.</a:t>
            </a:r>
            <a:endParaRPr lang="ru-RU" dirty="0"/>
          </a:p>
          <a:p>
            <a:pPr marL="0" indent="0">
              <a:buNone/>
            </a:pPr>
            <a:r>
              <a:rPr lang="ru-RU" dirty="0"/>
              <a:t>3. </a:t>
            </a:r>
            <a:r>
              <a:rPr lang="uk-UA" dirty="0" err="1"/>
              <a:t>Домброван</a:t>
            </a:r>
            <a:r>
              <a:rPr lang="uk-UA" dirty="0"/>
              <a:t> Т.І. Загальнотеоретичний курс англійської мови як другої іноземної. – Вінниця: Нова Книга, 2009. – 128 с.</a:t>
            </a:r>
            <a:endParaRPr lang="ru-RU" dirty="0"/>
          </a:p>
          <a:p>
            <a:pPr marL="0" indent="0">
              <a:buNone/>
            </a:pPr>
            <a:r>
              <a:rPr lang="uk-UA" dirty="0"/>
              <a:t>4. Соловйова Л.Ф., </a:t>
            </a:r>
            <a:r>
              <a:rPr lang="uk-UA" dirty="0" err="1"/>
              <a:t>Сніховська</a:t>
            </a:r>
            <a:r>
              <a:rPr lang="uk-UA" dirty="0"/>
              <a:t> І.Е. Теоретичний курс англійської мови як другої іноземної. Навчально-методичний посібник. – Житомир: Рута, 2015. – 200 с.</a:t>
            </a:r>
            <a:endParaRPr lang="ru-RU" dirty="0"/>
          </a:p>
          <a:p>
            <a:pPr marL="0" indent="0">
              <a:buNone/>
            </a:pPr>
            <a:r>
              <a:rPr lang="uk-UA" dirty="0"/>
              <a:t>5. </a:t>
            </a:r>
            <a:r>
              <a:rPr lang="uk-UA" dirty="0" err="1"/>
              <a:t>Iriskulov</a:t>
            </a:r>
            <a:r>
              <a:rPr lang="uk-UA" dirty="0"/>
              <a:t> A.T. </a:t>
            </a:r>
            <a:r>
              <a:rPr lang="uk-UA" dirty="0" err="1"/>
              <a:t>Theoretical</a:t>
            </a:r>
            <a:r>
              <a:rPr lang="uk-UA" dirty="0"/>
              <a:t> </a:t>
            </a:r>
            <a:r>
              <a:rPr lang="uk-UA" dirty="0" err="1"/>
              <a:t>Grammar</a:t>
            </a:r>
            <a:r>
              <a:rPr lang="uk-UA" dirty="0"/>
              <a:t> </a:t>
            </a:r>
            <a:r>
              <a:rPr lang="uk-UA" dirty="0" err="1"/>
              <a:t>of</a:t>
            </a:r>
            <a:r>
              <a:rPr lang="uk-UA" dirty="0"/>
              <a:t> </a:t>
            </a:r>
            <a:r>
              <a:rPr lang="uk-UA" dirty="0" err="1"/>
              <a:t>English</a:t>
            </a:r>
            <a:r>
              <a:rPr lang="uk-UA" dirty="0"/>
              <a:t>. – </a:t>
            </a:r>
            <a:r>
              <a:rPr lang="en-US" dirty="0"/>
              <a:t>Tashkent</a:t>
            </a:r>
            <a:r>
              <a:rPr lang="uk-UA" dirty="0"/>
              <a:t>, 2006. – 64 </a:t>
            </a:r>
            <a:r>
              <a:rPr lang="en-US" dirty="0"/>
              <a:t>p</a:t>
            </a:r>
            <a:r>
              <a:rPr lang="uk-UA" dirty="0"/>
              <a:t>.</a:t>
            </a:r>
            <a:endParaRPr lang="ru-RU" dirty="0"/>
          </a:p>
          <a:p>
            <a:pPr marL="0" indent="0">
              <a:buNone/>
            </a:pPr>
            <a:r>
              <a:rPr lang="en-US" dirty="0"/>
              <a:t>6. </a:t>
            </a:r>
            <a:r>
              <a:rPr lang="en-US" dirty="0" err="1"/>
              <a:t>Selivan</a:t>
            </a:r>
            <a:r>
              <a:rPr lang="en-US" dirty="0"/>
              <a:t> L. Lexical Grammar. – Cambridge Univ. Press, 2018. – 244 p.</a:t>
            </a:r>
            <a:endParaRPr lang="ru-RU" dirty="0"/>
          </a:p>
          <a:p>
            <a:pPr marL="0" indent="0">
              <a:buNone/>
            </a:pPr>
            <a:endParaRPr lang="uk-UA" dirty="0"/>
          </a:p>
        </p:txBody>
      </p:sp>
    </p:spTree>
    <p:extLst>
      <p:ext uri="{BB962C8B-B14F-4D97-AF65-F5344CB8AC3E}">
        <p14:creationId xmlns:p14="http://schemas.microsoft.com/office/powerpoint/2010/main" val="3979694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27424A-8CAB-44E0-9635-A04F06BBD06D}"/>
              </a:ext>
            </a:extLst>
          </p:cNvPr>
          <p:cNvSpPr>
            <a:spLocks noGrp="1"/>
          </p:cNvSpPr>
          <p:nvPr>
            <p:ph type="title"/>
          </p:nvPr>
        </p:nvSpPr>
        <p:spPr/>
        <p:txBody>
          <a:bodyPr/>
          <a:lstStyle/>
          <a:p>
            <a:r>
              <a:rPr lang="en-US" dirty="0"/>
              <a:t>Outline </a:t>
            </a:r>
            <a:endParaRPr lang="uk-UA" dirty="0"/>
          </a:p>
        </p:txBody>
      </p:sp>
      <p:sp>
        <p:nvSpPr>
          <p:cNvPr id="3" name="Місце для вмісту 2">
            <a:extLst>
              <a:ext uri="{FF2B5EF4-FFF2-40B4-BE49-F238E27FC236}">
                <a16:creationId xmlns:a16="http://schemas.microsoft.com/office/drawing/2014/main" id="{2C6FECAA-78FE-44C7-A62F-A5DB402B3CC6}"/>
              </a:ext>
            </a:extLst>
          </p:cNvPr>
          <p:cNvSpPr>
            <a:spLocks noGrp="1"/>
          </p:cNvSpPr>
          <p:nvPr>
            <p:ph idx="1"/>
          </p:nvPr>
        </p:nvSpPr>
        <p:spPr/>
        <p:txBody>
          <a:bodyPr>
            <a:normAutofit/>
          </a:bodyPr>
          <a:lstStyle/>
          <a:p>
            <a:pPr marL="914400" lvl="2" indent="0" fontAlgn="auto">
              <a:buNone/>
            </a:pPr>
            <a:endParaRPr lang="ru-RU" sz="1200" dirty="0"/>
          </a:p>
          <a:p>
            <a:pPr marL="457200" lvl="1" indent="0">
              <a:buNone/>
            </a:pPr>
            <a:r>
              <a:rPr lang="en-GB" sz="2400" dirty="0"/>
              <a:t> 1. </a:t>
            </a:r>
            <a:r>
              <a:rPr lang="en-GB" sz="2800" dirty="0"/>
              <a:t>The sentence and its characteristic features</a:t>
            </a:r>
            <a:endParaRPr lang="ru-RU" sz="2800" dirty="0"/>
          </a:p>
          <a:p>
            <a:pPr marL="0" lvl="0" indent="0">
              <a:buNone/>
            </a:pPr>
            <a:r>
              <a:rPr lang="en-US" dirty="0"/>
              <a:t>      2.  The parts of the sentence</a:t>
            </a:r>
          </a:p>
          <a:p>
            <a:pPr marL="0" lvl="0" indent="0">
              <a:buNone/>
            </a:pPr>
            <a:r>
              <a:rPr lang="en-US" dirty="0"/>
              <a:t>      3. Types of sentences</a:t>
            </a:r>
          </a:p>
          <a:p>
            <a:pPr marL="0" lvl="0" indent="0">
              <a:buNone/>
            </a:pPr>
            <a:r>
              <a:rPr lang="en-US" dirty="0"/>
              <a:t>     4.  The actual division of the sentence</a:t>
            </a:r>
            <a:endParaRPr lang="ru-RU" dirty="0"/>
          </a:p>
          <a:p>
            <a:pPr marL="914400" lvl="1" indent="-457200">
              <a:buFont typeface="+mj-lt"/>
              <a:buAutoNum type="arabicPeriod"/>
            </a:pPr>
            <a:endParaRPr lang="ru-RU" sz="2000" dirty="0"/>
          </a:p>
          <a:p>
            <a:pPr marL="514350" indent="-514350">
              <a:buAutoNum type="arabicPeriod"/>
            </a:pPr>
            <a:endParaRPr lang="en-US" dirty="0"/>
          </a:p>
          <a:p>
            <a:pPr marL="514350" indent="-514350">
              <a:buAutoNum type="arabicPeriod"/>
            </a:pPr>
            <a:endParaRPr lang="uk-UA" dirty="0"/>
          </a:p>
        </p:txBody>
      </p:sp>
    </p:spTree>
    <p:extLst>
      <p:ext uri="{BB962C8B-B14F-4D97-AF65-F5344CB8AC3E}">
        <p14:creationId xmlns:p14="http://schemas.microsoft.com/office/powerpoint/2010/main" val="1369534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a:t>The sentence </a:t>
            </a:r>
            <a:endParaRPr lang="ru-RU" dirty="0"/>
          </a:p>
        </p:txBody>
      </p:sp>
      <p:sp>
        <p:nvSpPr>
          <p:cNvPr id="3" name="Объект 2"/>
          <p:cNvSpPr>
            <a:spLocks noGrp="1"/>
          </p:cNvSpPr>
          <p:nvPr>
            <p:ph idx="1"/>
          </p:nvPr>
        </p:nvSpPr>
        <p:spPr/>
        <p:txBody>
          <a:bodyPr>
            <a:normAutofit/>
          </a:bodyPr>
          <a:lstStyle/>
          <a:p>
            <a:pPr marL="0" indent="0">
              <a:buNone/>
            </a:pPr>
            <a:r>
              <a:rPr lang="en-GB" dirty="0"/>
              <a:t>According to </a:t>
            </a:r>
            <a:r>
              <a:rPr lang="en-GB" dirty="0" err="1"/>
              <a:t>Prof.</a:t>
            </a:r>
            <a:r>
              <a:rPr lang="en-GB" dirty="0"/>
              <a:t> G.G. </a:t>
            </a:r>
            <a:r>
              <a:rPr lang="en-GB" dirty="0" err="1"/>
              <a:t>Pocheptsov</a:t>
            </a:r>
            <a:endParaRPr lang="en-GB" dirty="0"/>
          </a:p>
          <a:p>
            <a:r>
              <a:rPr lang="en-GB" dirty="0"/>
              <a:t>a central syntactic construction</a:t>
            </a:r>
          </a:p>
          <a:p>
            <a:r>
              <a:rPr lang="en-GB" dirty="0"/>
              <a:t> a minimal communicative unit with primary predication</a:t>
            </a:r>
          </a:p>
          <a:p>
            <a:r>
              <a:rPr lang="en-GB" dirty="0"/>
              <a:t>a definite structural pattern </a:t>
            </a:r>
          </a:p>
          <a:p>
            <a:r>
              <a:rPr lang="en-GB" dirty="0"/>
              <a:t>definite intonation characteristics </a:t>
            </a:r>
            <a:endParaRPr lang="ru-RU" dirty="0"/>
          </a:p>
          <a:p>
            <a:r>
              <a:rPr lang="en-GB" dirty="0"/>
              <a:t>the sentence ::  the utterance = a unit of language :: a unit of speech.</a:t>
            </a:r>
            <a:endParaRPr lang="ru-RU" dirty="0"/>
          </a:p>
          <a:p>
            <a:endParaRPr lang="ru-RU" dirty="0"/>
          </a:p>
        </p:txBody>
      </p:sp>
    </p:spTree>
    <p:extLst>
      <p:ext uri="{BB962C8B-B14F-4D97-AF65-F5344CB8AC3E}">
        <p14:creationId xmlns:p14="http://schemas.microsoft.com/office/powerpoint/2010/main" val="2691884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60111"/>
          </a:xfrm>
        </p:spPr>
        <p:txBody>
          <a:bodyPr>
            <a:normAutofit fontScale="90000"/>
          </a:bodyPr>
          <a:lstStyle/>
          <a:p>
            <a:r>
              <a:rPr lang="en-GB" dirty="0"/>
              <a:t>Characteristic features of the sentence </a:t>
            </a:r>
            <a:endParaRPr lang="ru-RU" dirty="0"/>
          </a:p>
        </p:txBody>
      </p:sp>
      <p:sp>
        <p:nvSpPr>
          <p:cNvPr id="3" name="Объект 2"/>
          <p:cNvSpPr>
            <a:spLocks noGrp="1"/>
          </p:cNvSpPr>
          <p:nvPr>
            <p:ph idx="1"/>
          </p:nvPr>
        </p:nvSpPr>
        <p:spPr>
          <a:xfrm>
            <a:off x="838200" y="1149927"/>
            <a:ext cx="10515600" cy="5027036"/>
          </a:xfrm>
        </p:spPr>
        <p:txBody>
          <a:bodyPr>
            <a:normAutofit fontScale="92500"/>
          </a:bodyPr>
          <a:lstStyle/>
          <a:p>
            <a:pPr marL="0" indent="0" algn="just">
              <a:buNone/>
            </a:pPr>
            <a:r>
              <a:rPr lang="en-GB" dirty="0"/>
              <a:t>1) </a:t>
            </a:r>
            <a:r>
              <a:rPr lang="en-GB" u="sng" dirty="0"/>
              <a:t>structural</a:t>
            </a:r>
            <a:r>
              <a:rPr lang="en-GB" dirty="0"/>
              <a:t> properties – subject-predicate relations (primary predication)</a:t>
            </a:r>
            <a:endParaRPr lang="ru-RU" dirty="0"/>
          </a:p>
          <a:p>
            <a:pPr marL="0" indent="0" algn="just">
              <a:buNone/>
            </a:pPr>
            <a:r>
              <a:rPr lang="en-GB" dirty="0"/>
              <a:t>2)  </a:t>
            </a:r>
            <a:r>
              <a:rPr lang="en-GB" u="sng" dirty="0"/>
              <a:t>semantic</a:t>
            </a:r>
            <a:r>
              <a:rPr lang="en-GB" b="1" dirty="0"/>
              <a:t> </a:t>
            </a:r>
            <a:r>
              <a:rPr lang="en-GB" dirty="0"/>
              <a:t>properties – it describes some phenomenon or some fact of the objective reality</a:t>
            </a:r>
            <a:endParaRPr lang="ru-RU" dirty="0"/>
          </a:p>
          <a:p>
            <a:pPr marL="0" indent="0" algn="just">
              <a:buNone/>
            </a:pPr>
            <a:r>
              <a:rPr lang="en-GB" dirty="0"/>
              <a:t>3)  </a:t>
            </a:r>
            <a:r>
              <a:rPr lang="en-GB" u="sng" dirty="0"/>
              <a:t>pragmatic</a:t>
            </a:r>
            <a:r>
              <a:rPr lang="en-GB" dirty="0"/>
              <a:t> characteristics – </a:t>
            </a:r>
            <a:r>
              <a:rPr lang="en-AU" dirty="0"/>
              <a:t>the way utterance is used in various contexts to achieve communicative goals </a:t>
            </a:r>
          </a:p>
          <a:p>
            <a:pPr marL="0" indent="0" algn="just">
              <a:buNone/>
            </a:pPr>
            <a:r>
              <a:rPr lang="en-AU" dirty="0"/>
              <a:t>        - different intentions </a:t>
            </a:r>
          </a:p>
          <a:p>
            <a:pPr marL="0" indent="0" algn="just">
              <a:buNone/>
            </a:pPr>
            <a:r>
              <a:rPr lang="en-AU" dirty="0"/>
              <a:t>        - combine an objective part, i.e. a propositional base with the subjective part, i.e. pragmatic component</a:t>
            </a:r>
          </a:p>
          <a:p>
            <a:pPr marL="0" indent="0" algn="just">
              <a:buNone/>
            </a:pPr>
            <a:r>
              <a:rPr lang="en-AU" dirty="0"/>
              <a:t>       - can possess different pragmatic components: e.g. </a:t>
            </a:r>
            <a:r>
              <a:rPr lang="en-AU" i="1" dirty="0"/>
              <a:t>“I’m tired” </a:t>
            </a:r>
            <a:r>
              <a:rPr lang="en-AU" dirty="0"/>
              <a:t>may be just a statement of the </a:t>
            </a:r>
            <a:r>
              <a:rPr lang="en-AU" u="sng" dirty="0"/>
              <a:t>fact</a:t>
            </a:r>
            <a:r>
              <a:rPr lang="en-AU" dirty="0"/>
              <a:t>; seeking for an </a:t>
            </a:r>
            <a:r>
              <a:rPr lang="en-AU" u="sng" dirty="0"/>
              <a:t>excuse</a:t>
            </a:r>
            <a:r>
              <a:rPr lang="en-AU" dirty="0"/>
              <a:t> for not doing something; </a:t>
            </a:r>
            <a:r>
              <a:rPr lang="en-US" u="sng" dirty="0"/>
              <a:t>inducement</a:t>
            </a:r>
            <a:r>
              <a:rPr lang="en-AU" dirty="0"/>
              <a:t> to do something about it; </a:t>
            </a:r>
            <a:r>
              <a:rPr lang="en-AU" u="sng" dirty="0"/>
              <a:t>making somebody feel guilty </a:t>
            </a:r>
            <a:r>
              <a:rPr lang="en-AU" dirty="0"/>
              <a:t>of it, etc.</a:t>
            </a:r>
            <a:endParaRPr lang="ru-RU" dirty="0"/>
          </a:p>
          <a:p>
            <a:endParaRPr lang="ru-RU" dirty="0"/>
          </a:p>
        </p:txBody>
      </p:sp>
    </p:spTree>
    <p:extLst>
      <p:ext uri="{BB962C8B-B14F-4D97-AF65-F5344CB8AC3E}">
        <p14:creationId xmlns:p14="http://schemas.microsoft.com/office/powerpoint/2010/main" val="694553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12511"/>
          </a:xfrm>
        </p:spPr>
        <p:txBody>
          <a:bodyPr/>
          <a:lstStyle/>
          <a:p>
            <a:r>
              <a:rPr lang="en-GB" dirty="0"/>
              <a:t>Characteristic features of the sentence </a:t>
            </a:r>
            <a:endParaRPr lang="ru-RU" dirty="0"/>
          </a:p>
        </p:txBody>
      </p:sp>
      <p:sp>
        <p:nvSpPr>
          <p:cNvPr id="3" name="Объект 2"/>
          <p:cNvSpPr>
            <a:spLocks noGrp="1"/>
          </p:cNvSpPr>
          <p:nvPr>
            <p:ph idx="1"/>
          </p:nvPr>
        </p:nvSpPr>
        <p:spPr>
          <a:xfrm>
            <a:off x="838200" y="1274618"/>
            <a:ext cx="10515600" cy="4902345"/>
          </a:xfrm>
        </p:spPr>
        <p:txBody>
          <a:bodyPr>
            <a:normAutofit fontScale="92500" lnSpcReduction="10000"/>
          </a:bodyPr>
          <a:lstStyle/>
          <a:p>
            <a:pPr algn="just"/>
            <a:r>
              <a:rPr lang="en-GB" dirty="0"/>
              <a:t>the category of </a:t>
            </a:r>
            <a:r>
              <a:rPr lang="en-GB" u="sng" dirty="0"/>
              <a:t>predication</a:t>
            </a:r>
            <a:r>
              <a:rPr lang="en-GB" dirty="0"/>
              <a:t> establishes the relation of the named objects to actual life </a:t>
            </a:r>
          </a:p>
          <a:p>
            <a:pPr marL="0" indent="0" algn="just">
              <a:buNone/>
            </a:pPr>
            <a:r>
              <a:rPr lang="en-GB" dirty="0"/>
              <a:t>           - the </a:t>
            </a:r>
            <a:r>
              <a:rPr lang="en-GB" u="sng" dirty="0"/>
              <a:t>centre</a:t>
            </a:r>
            <a:r>
              <a:rPr lang="en-GB" dirty="0"/>
              <a:t> of predication in sentences of verbal type is represented by a </a:t>
            </a:r>
            <a:r>
              <a:rPr lang="en-GB" u="sng" dirty="0"/>
              <a:t>finite verb</a:t>
            </a:r>
            <a:r>
              <a:rPr lang="en-GB" dirty="0"/>
              <a:t> </a:t>
            </a:r>
          </a:p>
          <a:p>
            <a:pPr marL="0" indent="0" algn="just">
              <a:buNone/>
            </a:pPr>
            <a:r>
              <a:rPr lang="en-GB" dirty="0"/>
              <a:t>           - expresses </a:t>
            </a:r>
            <a:r>
              <a:rPr lang="en-GB" u="sng" dirty="0"/>
              <a:t>predicative meanings</a:t>
            </a:r>
            <a:r>
              <a:rPr lang="en-GB" dirty="0"/>
              <a:t> with the help of the categories of tense and mood</a:t>
            </a:r>
            <a:endParaRPr lang="ru-RU" dirty="0"/>
          </a:p>
          <a:p>
            <a:pPr algn="just"/>
            <a:r>
              <a:rPr lang="en-GB" dirty="0"/>
              <a:t>two essential </a:t>
            </a:r>
            <a:r>
              <a:rPr lang="en-GB" u="sng" dirty="0"/>
              <a:t>functions</a:t>
            </a:r>
            <a:r>
              <a:rPr lang="en-GB" dirty="0"/>
              <a:t>: </a:t>
            </a:r>
          </a:p>
          <a:p>
            <a:pPr marL="0" indent="0" algn="just">
              <a:buNone/>
            </a:pPr>
            <a:r>
              <a:rPr lang="en-GB" dirty="0"/>
              <a:t>          - nominative </a:t>
            </a:r>
          </a:p>
          <a:p>
            <a:pPr marL="0" indent="0" algn="just">
              <a:buNone/>
            </a:pPr>
            <a:r>
              <a:rPr lang="en-GB" dirty="0"/>
              <a:t>          - predicative (the finite verb)</a:t>
            </a:r>
          </a:p>
          <a:p>
            <a:pPr marL="0" indent="0" algn="just">
              <a:buNone/>
            </a:pPr>
            <a:endParaRPr lang="en-GB" dirty="0"/>
          </a:p>
          <a:p>
            <a:pPr algn="just"/>
            <a:r>
              <a:rPr lang="en-GB" dirty="0"/>
              <a:t>According to the type of communication sentences are classified into </a:t>
            </a:r>
            <a:r>
              <a:rPr lang="en-GB" u="sng" dirty="0"/>
              <a:t>declarative</a:t>
            </a:r>
            <a:r>
              <a:rPr lang="en-GB" dirty="0"/>
              <a:t>, </a:t>
            </a:r>
            <a:r>
              <a:rPr lang="en-GB" u="sng" dirty="0"/>
              <a:t>interrogative</a:t>
            </a:r>
            <a:r>
              <a:rPr lang="en-GB" dirty="0"/>
              <a:t> and </a:t>
            </a:r>
            <a:r>
              <a:rPr lang="en-GB" u="sng" dirty="0"/>
              <a:t>imperative</a:t>
            </a:r>
            <a:r>
              <a:rPr lang="en-GB" dirty="0"/>
              <a:t>. </a:t>
            </a:r>
            <a:endParaRPr lang="ru-RU" dirty="0"/>
          </a:p>
          <a:p>
            <a:pPr algn="just"/>
            <a:endParaRPr lang="ru-RU" dirty="0"/>
          </a:p>
          <a:p>
            <a:endParaRPr lang="ru-RU" dirty="0"/>
          </a:p>
        </p:txBody>
      </p:sp>
    </p:spTree>
    <p:extLst>
      <p:ext uri="{BB962C8B-B14F-4D97-AF65-F5344CB8AC3E}">
        <p14:creationId xmlns:p14="http://schemas.microsoft.com/office/powerpoint/2010/main" val="2202076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12511"/>
          </a:xfrm>
        </p:spPr>
        <p:txBody>
          <a:bodyPr/>
          <a:lstStyle/>
          <a:p>
            <a:r>
              <a:rPr lang="en-US" dirty="0"/>
              <a:t>The parts of the sentence </a:t>
            </a:r>
            <a:endParaRPr lang="ru-RU" dirty="0"/>
          </a:p>
        </p:txBody>
      </p:sp>
      <p:sp>
        <p:nvSpPr>
          <p:cNvPr id="3" name="Объект 2"/>
          <p:cNvSpPr>
            <a:spLocks noGrp="1"/>
          </p:cNvSpPr>
          <p:nvPr>
            <p:ph idx="1"/>
          </p:nvPr>
        </p:nvSpPr>
        <p:spPr>
          <a:xfrm>
            <a:off x="838200" y="1177636"/>
            <a:ext cx="10515600" cy="5292437"/>
          </a:xfrm>
        </p:spPr>
        <p:txBody>
          <a:bodyPr>
            <a:normAutofit fontScale="70000" lnSpcReduction="20000"/>
          </a:bodyPr>
          <a:lstStyle/>
          <a:p>
            <a:r>
              <a:rPr lang="en-US" dirty="0"/>
              <a:t> the </a:t>
            </a:r>
            <a:r>
              <a:rPr lang="en-US" u="sng" dirty="0"/>
              <a:t>subject</a:t>
            </a:r>
            <a:r>
              <a:rPr lang="en-US" dirty="0"/>
              <a:t> and the </a:t>
            </a:r>
            <a:r>
              <a:rPr lang="en-US" u="sng" dirty="0"/>
              <a:t>predicate</a:t>
            </a:r>
            <a:r>
              <a:rPr lang="en-US" dirty="0"/>
              <a:t> – the main parts</a:t>
            </a:r>
          </a:p>
          <a:p>
            <a:pPr marL="0" indent="0">
              <a:buNone/>
            </a:pPr>
            <a:r>
              <a:rPr lang="en-US" dirty="0"/>
              <a:t>               - the bearers of predication and modality</a:t>
            </a:r>
          </a:p>
          <a:p>
            <a:pPr marL="0" indent="0">
              <a:buNone/>
            </a:pPr>
            <a:r>
              <a:rPr lang="en-US" dirty="0"/>
              <a:t>               - mutually dependent</a:t>
            </a:r>
          </a:p>
          <a:p>
            <a:pPr algn="just"/>
            <a:r>
              <a:rPr lang="en-US" u="sng" dirty="0"/>
              <a:t>secondary parts </a:t>
            </a:r>
            <a:r>
              <a:rPr lang="en-US" dirty="0"/>
              <a:t>of the sentence serve to modify the subject and/or the predicate or one another, or the sentence as a whole; </a:t>
            </a:r>
            <a:r>
              <a:rPr lang="en-US" u="sng" dirty="0"/>
              <a:t>subdivided</a:t>
            </a:r>
            <a:r>
              <a:rPr lang="en-US" dirty="0"/>
              <a:t> into: objects, attributes, various adverbial modifiers, and independent parts of the sentence (parenthesis, apposition, insertions, etc.</a:t>
            </a:r>
          </a:p>
          <a:p>
            <a:pPr algn="just"/>
            <a:r>
              <a:rPr lang="en-US" dirty="0"/>
              <a:t> an </a:t>
            </a:r>
            <a:r>
              <a:rPr lang="en-US" u="sng" dirty="0" err="1"/>
              <a:t>unextended</a:t>
            </a:r>
            <a:r>
              <a:rPr lang="en-US" u="sng" dirty="0"/>
              <a:t> sentence</a:t>
            </a:r>
            <a:r>
              <a:rPr lang="en-US" dirty="0"/>
              <a:t> </a:t>
            </a:r>
          </a:p>
          <a:p>
            <a:pPr algn="just"/>
            <a:r>
              <a:rPr lang="en-US" dirty="0"/>
              <a:t>the subject group and the predicate group</a:t>
            </a:r>
            <a:endParaRPr lang="ru-RU" dirty="0"/>
          </a:p>
          <a:p>
            <a:pPr algn="just"/>
            <a:r>
              <a:rPr lang="en-US" dirty="0"/>
              <a:t>The subject  (according to Prof. B. O. </a:t>
            </a:r>
            <a:r>
              <a:rPr lang="en-US" dirty="0" err="1"/>
              <a:t>Ilyish</a:t>
            </a:r>
            <a:r>
              <a:rPr lang="en-US" dirty="0"/>
              <a:t>)</a:t>
            </a:r>
          </a:p>
          <a:p>
            <a:pPr marL="0" indent="0" algn="just">
              <a:buNone/>
            </a:pPr>
            <a:r>
              <a:rPr lang="en-US" dirty="0"/>
              <a:t>       - denotes the thing whose actions or characteristics are expressed by the predicate</a:t>
            </a:r>
          </a:p>
          <a:p>
            <a:pPr marL="0" indent="0" algn="just">
              <a:buNone/>
            </a:pPr>
            <a:r>
              <a:rPr lang="en-US" dirty="0"/>
              <a:t>       - expressed by different parts of speech, even by the functional ones, if they are substantivized</a:t>
            </a:r>
            <a:endParaRPr lang="ru-RU" dirty="0"/>
          </a:p>
          <a:p>
            <a:pPr algn="just"/>
            <a:r>
              <a:rPr lang="en-US" dirty="0"/>
              <a:t>The predicate </a:t>
            </a:r>
          </a:p>
          <a:p>
            <a:pPr marL="0" indent="0" algn="just">
              <a:buNone/>
            </a:pPr>
            <a:r>
              <a:rPr lang="en-US" dirty="0"/>
              <a:t>       - denotes an action or property of the thing expressed by the subject</a:t>
            </a:r>
          </a:p>
          <a:p>
            <a:pPr marL="0" indent="0" algn="just">
              <a:buNone/>
            </a:pPr>
            <a:r>
              <a:rPr lang="en-US" dirty="0"/>
              <a:t>       - classified into verbal and nominal; simple and compound; compound modal, compound phrasal predicates, etc.</a:t>
            </a:r>
            <a:endParaRPr lang="ru-RU" dirty="0"/>
          </a:p>
          <a:p>
            <a:endParaRPr lang="ru-RU" dirty="0"/>
          </a:p>
        </p:txBody>
      </p:sp>
    </p:spTree>
    <p:extLst>
      <p:ext uri="{BB962C8B-B14F-4D97-AF65-F5344CB8AC3E}">
        <p14:creationId xmlns:p14="http://schemas.microsoft.com/office/powerpoint/2010/main" val="401078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776EC6-B6F5-4CBD-ADD8-6713FCE1229D}"/>
              </a:ext>
            </a:extLst>
          </p:cNvPr>
          <p:cNvSpPr>
            <a:spLocks noGrp="1"/>
          </p:cNvSpPr>
          <p:nvPr>
            <p:ph type="title"/>
          </p:nvPr>
        </p:nvSpPr>
        <p:spPr>
          <a:xfrm>
            <a:off x="838200" y="365126"/>
            <a:ext cx="10515600" cy="784802"/>
          </a:xfrm>
        </p:spPr>
        <p:txBody>
          <a:bodyPr/>
          <a:lstStyle/>
          <a:p>
            <a:r>
              <a:rPr lang="en-US" dirty="0">
                <a:solidFill>
                  <a:srgbClr val="000000"/>
                </a:solidFill>
                <a:ea typeface="Times New Roman" panose="02020603050405020304" pitchFamily="18" charset="0"/>
              </a:rPr>
              <a:t>Simple sentences</a:t>
            </a:r>
            <a:endParaRPr lang="uk-UA" dirty="0"/>
          </a:p>
        </p:txBody>
      </p:sp>
      <p:sp>
        <p:nvSpPr>
          <p:cNvPr id="3" name="Місце для вмісту 2">
            <a:extLst>
              <a:ext uri="{FF2B5EF4-FFF2-40B4-BE49-F238E27FC236}">
                <a16:creationId xmlns:a16="http://schemas.microsoft.com/office/drawing/2014/main" id="{32CDCE76-2FB7-462A-8BFC-2BA6D435B654}"/>
              </a:ext>
            </a:extLst>
          </p:cNvPr>
          <p:cNvSpPr>
            <a:spLocks noGrp="1"/>
          </p:cNvSpPr>
          <p:nvPr>
            <p:ph idx="1"/>
          </p:nvPr>
        </p:nvSpPr>
        <p:spPr>
          <a:xfrm>
            <a:off x="838200" y="1149928"/>
            <a:ext cx="10515600" cy="5027035"/>
          </a:xfrm>
        </p:spPr>
        <p:txBody>
          <a:bodyPr>
            <a:normAutofit lnSpcReduction="10000"/>
          </a:bodyPr>
          <a:lstStyle/>
          <a:p>
            <a:pPr algn="just"/>
            <a:r>
              <a:rPr lang="en-US" dirty="0">
                <a:solidFill>
                  <a:srgbClr val="000000"/>
                </a:solidFill>
                <a:effectLst/>
                <a:ea typeface="Times New Roman" panose="02020603050405020304" pitchFamily="18" charset="0"/>
              </a:rPr>
              <a:t>simple sentences (</a:t>
            </a:r>
            <a:r>
              <a:rPr lang="en-US" dirty="0">
                <a:effectLst/>
                <a:ea typeface="Times New Roman" panose="02020603050405020304" pitchFamily="18" charset="0"/>
              </a:rPr>
              <a:t>presence / absence of the subject-predicate group</a:t>
            </a:r>
            <a:r>
              <a:rPr lang="en-US" dirty="0">
                <a:solidFill>
                  <a:srgbClr val="000000"/>
                </a:solidFill>
                <a:effectLst/>
                <a:ea typeface="Times New Roman" panose="02020603050405020304" pitchFamily="18" charset="0"/>
              </a:rPr>
              <a:t>):</a:t>
            </a:r>
            <a:r>
              <a:rPr lang="en-US" dirty="0">
                <a:effectLst/>
                <a:ea typeface="Times New Roman" panose="02020603050405020304" pitchFamily="18" charset="0"/>
              </a:rPr>
              <a:t> </a:t>
            </a:r>
          </a:p>
          <a:p>
            <a:pPr marL="0" indent="0" algn="just">
              <a:buNone/>
            </a:pPr>
            <a:r>
              <a:rPr lang="en-US" dirty="0">
                <a:effectLst/>
                <a:ea typeface="Times New Roman" panose="02020603050405020304" pitchFamily="18" charset="0"/>
              </a:rPr>
              <a:t>           - </a:t>
            </a:r>
            <a:r>
              <a:rPr lang="en-US" dirty="0">
                <a:ea typeface="Times New Roman" panose="02020603050405020304" pitchFamily="18" charset="0"/>
              </a:rPr>
              <a:t>one-member - have neither subjects nor predicates</a:t>
            </a:r>
            <a:endParaRPr lang="en-US" dirty="0">
              <a:effectLst/>
              <a:ea typeface="Times New Roman" panose="02020603050405020304" pitchFamily="18" charset="0"/>
            </a:endParaRPr>
          </a:p>
          <a:p>
            <a:pPr marL="0" indent="0" algn="just">
              <a:buNone/>
            </a:pPr>
            <a:r>
              <a:rPr lang="en-US" dirty="0">
                <a:effectLst/>
                <a:ea typeface="Times New Roman" panose="02020603050405020304" pitchFamily="18" charset="0"/>
              </a:rPr>
              <a:t>           </a:t>
            </a:r>
            <a:r>
              <a:rPr lang="en-US" dirty="0">
                <a:ea typeface="Times New Roman" panose="02020603050405020304" pitchFamily="18" charset="0"/>
              </a:rPr>
              <a:t>- two-member  - contain one subject-predicate group</a:t>
            </a:r>
            <a:endParaRPr lang="en-US" dirty="0">
              <a:effectLst/>
              <a:ea typeface="Times New Roman" panose="02020603050405020304" pitchFamily="18" charset="0"/>
            </a:endParaRPr>
          </a:p>
          <a:p>
            <a:pPr algn="just"/>
            <a:r>
              <a:rPr lang="en-GB" dirty="0">
                <a:effectLst/>
                <a:ea typeface="Times New Roman" panose="02020603050405020304" pitchFamily="18" charset="0"/>
              </a:rPr>
              <a:t>the predicative line – the finite verb immediately linked to the subject </a:t>
            </a:r>
          </a:p>
          <a:p>
            <a:pPr algn="just"/>
            <a:r>
              <a:rPr lang="en-GB" dirty="0" err="1">
                <a:effectLst/>
                <a:ea typeface="Times New Roman" panose="02020603050405020304" pitchFamily="18" charset="0"/>
              </a:rPr>
              <a:t>monopredicative</a:t>
            </a:r>
            <a:r>
              <a:rPr lang="en-GB" dirty="0">
                <a:effectLst/>
                <a:ea typeface="Times New Roman" panose="02020603050405020304" pitchFamily="18" charset="0"/>
              </a:rPr>
              <a:t> vs </a:t>
            </a:r>
            <a:r>
              <a:rPr lang="en-GB" dirty="0" err="1">
                <a:effectLst/>
                <a:ea typeface="Times New Roman" panose="02020603050405020304" pitchFamily="18" charset="0"/>
              </a:rPr>
              <a:t>polypredicative</a:t>
            </a:r>
            <a:r>
              <a:rPr lang="en-GB" dirty="0">
                <a:effectLst/>
                <a:ea typeface="Times New Roman" panose="02020603050405020304" pitchFamily="18" charset="0"/>
              </a:rPr>
              <a:t> sentences</a:t>
            </a:r>
          </a:p>
          <a:p>
            <a:pPr algn="just"/>
            <a:r>
              <a:rPr lang="en-GB" dirty="0">
                <a:effectLst/>
                <a:ea typeface="Times New Roman" panose="02020603050405020304" pitchFamily="18" charset="0"/>
              </a:rPr>
              <a:t>simple sentence possesses only one predicative line</a:t>
            </a:r>
          </a:p>
          <a:p>
            <a:pPr algn="just"/>
            <a:r>
              <a:rPr lang="en-GB" dirty="0">
                <a:effectLst/>
                <a:ea typeface="Times New Roman" panose="02020603050405020304" pitchFamily="18" charset="0"/>
              </a:rPr>
              <a:t>sentences with several predicates naming the same subject are NOT simple sentences, </a:t>
            </a:r>
            <a:r>
              <a:rPr lang="en-GB" i="1" dirty="0">
                <a:effectLst/>
                <a:ea typeface="Times New Roman" panose="02020603050405020304" pitchFamily="18" charset="0"/>
              </a:rPr>
              <a:t>e.g.: She took </a:t>
            </a:r>
            <a:r>
              <a:rPr lang="en-GB" dirty="0">
                <a:effectLst/>
                <a:ea typeface="Times New Roman" panose="02020603050405020304" pitchFamily="18" charset="0"/>
              </a:rPr>
              <a:t>her baby in her arms and </a:t>
            </a:r>
            <a:r>
              <a:rPr lang="en-GB" i="1" dirty="0">
                <a:effectLst/>
                <a:ea typeface="Times New Roman" panose="02020603050405020304" pitchFamily="18" charset="0"/>
              </a:rPr>
              <a:t>held </a:t>
            </a:r>
            <a:r>
              <a:rPr lang="en-GB" dirty="0">
                <a:effectLst/>
                <a:ea typeface="Times New Roman" panose="02020603050405020304" pitchFamily="18" charset="0"/>
              </a:rPr>
              <a:t>him.</a:t>
            </a:r>
          </a:p>
          <a:p>
            <a:pPr algn="just"/>
            <a:r>
              <a:rPr lang="en-GB" dirty="0" err="1">
                <a:solidFill>
                  <a:srgbClr val="000000"/>
                </a:solidFill>
                <a:effectLst/>
                <a:ea typeface="Times New Roman" panose="02020603050405020304" pitchFamily="18" charset="0"/>
              </a:rPr>
              <a:t>monopredication</a:t>
            </a:r>
            <a:r>
              <a:rPr lang="en-GB" dirty="0">
                <a:solidFill>
                  <a:srgbClr val="000000"/>
                </a:solidFill>
                <a:effectLst/>
                <a:ea typeface="Times New Roman" panose="02020603050405020304" pitchFamily="18" charset="0"/>
              </a:rPr>
              <a:t> serves the basic criterion for distinguishing the simple sentence as compared to sentences of composite structures</a:t>
            </a:r>
            <a:endParaRPr lang="uk-UA" dirty="0">
              <a:effectLst/>
              <a:ea typeface="Times New Roman" panose="02020603050405020304" pitchFamily="18" charset="0"/>
            </a:endParaRPr>
          </a:p>
          <a:p>
            <a:endParaRPr lang="uk-UA" dirty="0"/>
          </a:p>
        </p:txBody>
      </p:sp>
    </p:spTree>
    <p:extLst>
      <p:ext uri="{BB962C8B-B14F-4D97-AF65-F5344CB8AC3E}">
        <p14:creationId xmlns:p14="http://schemas.microsoft.com/office/powerpoint/2010/main" val="1123080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4CF1D4-DB9C-48D2-A147-666DA73C312A}"/>
              </a:ext>
            </a:extLst>
          </p:cNvPr>
          <p:cNvSpPr>
            <a:spLocks noGrp="1"/>
          </p:cNvSpPr>
          <p:nvPr>
            <p:ph type="title"/>
          </p:nvPr>
        </p:nvSpPr>
        <p:spPr>
          <a:xfrm>
            <a:off x="838200" y="365125"/>
            <a:ext cx="10515600" cy="466979"/>
          </a:xfrm>
        </p:spPr>
        <p:txBody>
          <a:bodyPr>
            <a:normAutofit fontScale="90000"/>
          </a:bodyPr>
          <a:lstStyle/>
          <a:p>
            <a:r>
              <a:rPr lang="en-US" sz="3200" dirty="0">
                <a:latin typeface="Times New Roman" panose="02020603050405020304" pitchFamily="18" charset="0"/>
                <a:ea typeface="Times New Roman" panose="02020603050405020304" pitchFamily="18" charset="0"/>
              </a:rPr>
              <a:t/>
            </a:r>
            <a:br>
              <a:rPr lang="en-US" sz="3200" dirty="0">
                <a:latin typeface="Times New Roman" panose="02020603050405020304" pitchFamily="18" charset="0"/>
                <a:ea typeface="Times New Roman" panose="02020603050405020304" pitchFamily="18" charset="0"/>
              </a:rPr>
            </a:br>
            <a:r>
              <a:rPr lang="ru-RU" sz="3200" dirty="0">
                <a:ea typeface="Times New Roman" panose="02020603050405020304" pitchFamily="18" charset="0"/>
              </a:rPr>
              <a:t>The </a:t>
            </a:r>
            <a:r>
              <a:rPr lang="ru-RU" sz="3200" dirty="0" err="1">
                <a:ea typeface="Times New Roman" panose="02020603050405020304" pitchFamily="18" charset="0"/>
              </a:rPr>
              <a:t>Semantic</a:t>
            </a:r>
            <a:r>
              <a:rPr lang="ru-RU" sz="3200" dirty="0">
                <a:ea typeface="Times New Roman" panose="02020603050405020304" pitchFamily="18" charset="0"/>
              </a:rPr>
              <a:t> </a:t>
            </a:r>
            <a:r>
              <a:rPr lang="ru-RU" sz="3200" dirty="0" err="1">
                <a:ea typeface="Times New Roman" panose="02020603050405020304" pitchFamily="18" charset="0"/>
              </a:rPr>
              <a:t>Aspect</a:t>
            </a:r>
            <a:r>
              <a:rPr lang="ru-RU" sz="3200" dirty="0">
                <a:ea typeface="Times New Roman" panose="02020603050405020304" pitchFamily="18" charset="0"/>
              </a:rPr>
              <a:t> </a:t>
            </a:r>
            <a:r>
              <a:rPr lang="ru-RU" sz="3200" dirty="0" err="1">
                <a:ea typeface="Times New Roman" panose="02020603050405020304" pitchFamily="18" charset="0"/>
              </a:rPr>
              <a:t>of</a:t>
            </a:r>
            <a:r>
              <a:rPr lang="ru-RU" sz="3200" dirty="0">
                <a:ea typeface="Times New Roman" panose="02020603050405020304" pitchFamily="18" charset="0"/>
              </a:rPr>
              <a:t> </a:t>
            </a:r>
            <a:r>
              <a:rPr lang="ru-RU" sz="3200" dirty="0" err="1">
                <a:ea typeface="Times New Roman" panose="02020603050405020304" pitchFamily="18" charset="0"/>
              </a:rPr>
              <a:t>the</a:t>
            </a:r>
            <a:r>
              <a:rPr lang="ru-RU" sz="3200" dirty="0">
                <a:ea typeface="Times New Roman" panose="02020603050405020304" pitchFamily="18" charset="0"/>
              </a:rPr>
              <a:t> </a:t>
            </a:r>
            <a:r>
              <a:rPr lang="ru-RU" sz="3200" dirty="0" err="1">
                <a:ea typeface="Times New Roman" panose="02020603050405020304" pitchFamily="18" charset="0"/>
              </a:rPr>
              <a:t>Sentence</a:t>
            </a:r>
            <a:r>
              <a:rPr lang="ru-RU" sz="3200" dirty="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
            </a:r>
            <a:br>
              <a:rPr lang="uk-UA" dirty="0">
                <a:latin typeface="Times New Roman" panose="02020603050405020304" pitchFamily="18" charset="0"/>
                <a:ea typeface="Times New Roman" panose="02020603050405020304" pitchFamily="18" charset="0"/>
              </a:rPr>
            </a:br>
            <a:endParaRPr lang="uk-UA" dirty="0"/>
          </a:p>
        </p:txBody>
      </p:sp>
      <p:sp>
        <p:nvSpPr>
          <p:cNvPr id="3" name="Місце для вмісту 2">
            <a:extLst>
              <a:ext uri="{FF2B5EF4-FFF2-40B4-BE49-F238E27FC236}">
                <a16:creationId xmlns:a16="http://schemas.microsoft.com/office/drawing/2014/main" id="{C7FD9AB6-6C87-44AD-8178-EC9EEFDC46E1}"/>
              </a:ext>
            </a:extLst>
          </p:cNvPr>
          <p:cNvSpPr>
            <a:spLocks noGrp="1"/>
          </p:cNvSpPr>
          <p:nvPr>
            <p:ph idx="1"/>
          </p:nvPr>
        </p:nvSpPr>
        <p:spPr>
          <a:xfrm>
            <a:off x="838200" y="1095340"/>
            <a:ext cx="10515600" cy="5762660"/>
          </a:xfrm>
        </p:spPr>
        <p:txBody>
          <a:bodyPr>
            <a:normAutofit fontScale="55000" lnSpcReduction="20000"/>
          </a:bodyPr>
          <a:lstStyle/>
          <a:p>
            <a:pPr indent="457200" algn="just">
              <a:lnSpc>
                <a:spcPct val="115000"/>
              </a:lnSpc>
            </a:pPr>
            <a:r>
              <a:rPr lang="en-US" sz="3800" dirty="0">
                <a:ea typeface="Times New Roman" panose="02020603050405020304" pitchFamily="18" charset="0"/>
              </a:rPr>
              <a:t>T</a:t>
            </a:r>
            <a:r>
              <a:rPr lang="en-US" sz="3800" dirty="0">
                <a:effectLst/>
                <a:ea typeface="Times New Roman" panose="02020603050405020304" pitchFamily="18" charset="0"/>
              </a:rPr>
              <a:t>wo </a:t>
            </a:r>
            <a:r>
              <a:rPr lang="en-US" sz="3800" u="sng" dirty="0">
                <a:ea typeface="Times New Roman" panose="02020603050405020304" pitchFamily="18" charset="0"/>
              </a:rPr>
              <a:t>functions</a:t>
            </a:r>
            <a:r>
              <a:rPr lang="en-US" sz="3800" dirty="0">
                <a:ea typeface="Times New Roman" panose="02020603050405020304" pitchFamily="18" charset="0"/>
              </a:rPr>
              <a:t> of a sentence:</a:t>
            </a:r>
          </a:p>
          <a:p>
            <a:pPr marL="514350" indent="-285750" algn="just">
              <a:lnSpc>
                <a:spcPct val="115000"/>
              </a:lnSpc>
              <a:buFontTx/>
              <a:buChar char="-"/>
            </a:pPr>
            <a:r>
              <a:rPr lang="en-US" sz="3800" dirty="0">
                <a:ea typeface="Times New Roman" panose="02020603050405020304" pitchFamily="18" charset="0"/>
              </a:rPr>
              <a:t>n</a:t>
            </a:r>
            <a:r>
              <a:rPr lang="en-US" sz="3800" dirty="0">
                <a:effectLst/>
                <a:ea typeface="Times New Roman" panose="02020603050405020304" pitchFamily="18" charset="0"/>
              </a:rPr>
              <a:t>ominative (substance-naming)</a:t>
            </a:r>
          </a:p>
          <a:p>
            <a:pPr marL="514350" indent="-285750" algn="just">
              <a:lnSpc>
                <a:spcPct val="115000"/>
              </a:lnSpc>
              <a:buFontTx/>
              <a:buChar char="-"/>
            </a:pPr>
            <a:r>
              <a:rPr lang="en-US" sz="3800" dirty="0">
                <a:ea typeface="Times New Roman" panose="02020603050405020304" pitchFamily="18" charset="0"/>
              </a:rPr>
              <a:t>predicative (reality-evaluating) </a:t>
            </a:r>
          </a:p>
          <a:p>
            <a:pPr indent="457200" algn="just">
              <a:lnSpc>
                <a:spcPct val="115000"/>
              </a:lnSpc>
            </a:pPr>
            <a:r>
              <a:rPr lang="en-US" sz="3800" dirty="0">
                <a:effectLst/>
                <a:ea typeface="Times New Roman" panose="02020603050405020304" pitchFamily="18" charset="0"/>
              </a:rPr>
              <a:t>The </a:t>
            </a:r>
            <a:r>
              <a:rPr lang="en-US" sz="3800" u="sng" dirty="0">
                <a:effectLst/>
                <a:ea typeface="Times New Roman" panose="02020603050405020304" pitchFamily="18" charset="0"/>
              </a:rPr>
              <a:t>category of predication </a:t>
            </a:r>
            <a:r>
              <a:rPr lang="en-US" sz="3800" dirty="0">
                <a:effectLst/>
                <a:ea typeface="Times New Roman" panose="02020603050405020304" pitchFamily="18" charset="0"/>
              </a:rPr>
              <a:t>establishes </a:t>
            </a:r>
            <a:r>
              <a:rPr lang="en-US" sz="3800" dirty="0">
                <a:ea typeface="Times New Roman" panose="02020603050405020304" pitchFamily="18" charset="0"/>
              </a:rPr>
              <a:t>the relation of the objects named in the sentence </a:t>
            </a:r>
            <a:r>
              <a:rPr lang="en-US" sz="3800" dirty="0">
                <a:effectLst/>
                <a:ea typeface="Times New Roman" panose="02020603050405020304" pitchFamily="18" charset="0"/>
              </a:rPr>
              <a:t>to actual life;  it is conveyed in the </a:t>
            </a:r>
            <a:r>
              <a:rPr lang="en-US" sz="3800" dirty="0">
                <a:ea typeface="Times New Roman" panose="02020603050405020304" pitchFamily="18" charset="0"/>
              </a:rPr>
              <a:t>grammatical as well as lexical elements.</a:t>
            </a:r>
            <a:endParaRPr lang="en-US" sz="3800" dirty="0">
              <a:effectLst/>
              <a:ea typeface="Times New Roman" panose="02020603050405020304" pitchFamily="18" charset="0"/>
            </a:endParaRPr>
          </a:p>
          <a:p>
            <a:pPr indent="457200" algn="just">
              <a:lnSpc>
                <a:spcPct val="115000"/>
              </a:lnSpc>
            </a:pPr>
            <a:r>
              <a:rPr lang="en-US" sz="3800" dirty="0">
                <a:effectLst/>
                <a:ea typeface="Times New Roman" panose="02020603050405020304" pitchFamily="18" charset="0"/>
              </a:rPr>
              <a:t>Predication exhibits syntactic modality as a fundamental feature of the sentence. </a:t>
            </a:r>
          </a:p>
          <a:p>
            <a:pPr indent="457200" algn="just">
              <a:lnSpc>
                <a:spcPct val="115000"/>
              </a:lnSpc>
            </a:pPr>
            <a:r>
              <a:rPr lang="en-US" sz="3800" dirty="0">
                <a:effectLst/>
                <a:ea typeface="Times New Roman" panose="02020603050405020304" pitchFamily="18" charset="0"/>
              </a:rPr>
              <a:t>A finite verb is the </a:t>
            </a:r>
            <a:r>
              <a:rPr lang="en-US" sz="3800" dirty="0" err="1">
                <a:effectLst/>
                <a:ea typeface="Times New Roman" panose="02020603050405020304" pitchFamily="18" charset="0"/>
              </a:rPr>
              <a:t>centre</a:t>
            </a:r>
            <a:r>
              <a:rPr lang="en-US" sz="3800" dirty="0">
                <a:effectLst/>
                <a:ea typeface="Times New Roman" panose="02020603050405020304" pitchFamily="18" charset="0"/>
              </a:rPr>
              <a:t> of predication. </a:t>
            </a:r>
            <a:r>
              <a:rPr lang="en-US" sz="3800" dirty="0">
                <a:ea typeface="Times New Roman" panose="02020603050405020304" pitchFamily="18" charset="0"/>
              </a:rPr>
              <a:t>The verb </a:t>
            </a:r>
            <a:r>
              <a:rPr lang="en-US" sz="3800" dirty="0">
                <a:effectLst/>
                <a:ea typeface="Times New Roman" panose="02020603050405020304" pitchFamily="18" charset="0"/>
              </a:rPr>
              <a:t>expresses predicative meaning by its categorial forms of  tense and mood.</a:t>
            </a:r>
          </a:p>
          <a:p>
            <a:pPr indent="457200" algn="just">
              <a:lnSpc>
                <a:spcPct val="115000"/>
              </a:lnSpc>
            </a:pPr>
            <a:r>
              <a:rPr lang="en-US" sz="3800" dirty="0">
                <a:effectLst/>
                <a:ea typeface="Times New Roman" panose="02020603050405020304" pitchFamily="18" charset="0"/>
              </a:rPr>
              <a:t> Predication is also influenced by functional words, word order, intonation. </a:t>
            </a:r>
          </a:p>
          <a:p>
            <a:r>
              <a:rPr lang="en-US" sz="3800" dirty="0">
                <a:effectLst/>
                <a:ea typeface="Times New Roman" panose="02020603050405020304" pitchFamily="18" charset="0"/>
              </a:rPr>
              <a:t>Predication I is the relation of the meaning of the sentence to objective reality expressed by the basis of the sentence.</a:t>
            </a:r>
          </a:p>
          <a:p>
            <a:pPr indent="457200" algn="just">
              <a:lnSpc>
                <a:spcPct val="115000"/>
              </a:lnSpc>
            </a:pPr>
            <a:r>
              <a:rPr lang="en-US" sz="3800" dirty="0">
                <a:effectLst/>
                <a:ea typeface="Times New Roman" panose="02020603050405020304" pitchFamily="18" charset="0"/>
              </a:rPr>
              <a:t>Predication II deals with the process of reflection of objective reality. Our thought reflects the objective situation in the form of logical proposition, which comprises the logical subject and the logical predicate in its structure: </a:t>
            </a:r>
            <a:r>
              <a:rPr lang="en-US" sz="3800" i="1" dirty="0">
                <a:effectLst/>
                <a:ea typeface="Times New Roman" panose="02020603050405020304" pitchFamily="18" charset="0"/>
              </a:rPr>
              <a:t>Logical Proposition: Log S – Log P.</a:t>
            </a:r>
            <a:endParaRPr lang="en-US" sz="3800" dirty="0">
              <a:effectLst/>
              <a:ea typeface="Times New Roman" panose="02020603050405020304" pitchFamily="18" charset="0"/>
            </a:endParaRPr>
          </a:p>
          <a:p>
            <a:pPr indent="457200" algn="just">
              <a:lnSpc>
                <a:spcPct val="115000"/>
              </a:lnSpc>
            </a:pPr>
            <a:endParaRPr lang="uk-UA" sz="1900" dirty="0">
              <a:effectLst/>
              <a:ea typeface="Times New Roman" panose="02020603050405020304" pitchFamily="18" charset="0"/>
            </a:endParaRPr>
          </a:p>
          <a:p>
            <a:pPr indent="0" algn="just">
              <a:lnSpc>
                <a:spcPct val="115000"/>
              </a:lnSpc>
              <a:buNone/>
            </a:pPr>
            <a:r>
              <a:rPr lang="en-US" sz="1800" dirty="0">
                <a:effectLst/>
                <a:latin typeface="Times New Roman" panose="02020603050405020304" pitchFamily="18" charset="0"/>
                <a:ea typeface="Times New Roman" panose="02020603050405020304" pitchFamily="18" charset="0"/>
              </a:rPr>
              <a:t> </a:t>
            </a:r>
            <a:endParaRPr lang="uk-UA" sz="18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1703927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0E75AC-6F6E-462A-AC67-AA4C41542DC3}"/>
              </a:ext>
            </a:extLst>
          </p:cNvPr>
          <p:cNvSpPr>
            <a:spLocks noGrp="1"/>
          </p:cNvSpPr>
          <p:nvPr>
            <p:ph type="title"/>
          </p:nvPr>
        </p:nvSpPr>
        <p:spPr>
          <a:xfrm>
            <a:off x="838200" y="365125"/>
            <a:ext cx="10515600" cy="503555"/>
          </a:xfrm>
        </p:spPr>
        <p:txBody>
          <a:bodyPr>
            <a:noAutofit/>
          </a:bodyPr>
          <a:lstStyle/>
          <a:p>
            <a:r>
              <a:rPr lang="en-US" sz="3600" dirty="0">
                <a:latin typeface="+mn-lt"/>
                <a:ea typeface="Times New Roman" panose="02020603050405020304" pitchFamily="18" charset="0"/>
              </a:rPr>
              <a:t>T</a:t>
            </a:r>
            <a:r>
              <a:rPr lang="en-US" sz="3600" dirty="0">
                <a:effectLst/>
                <a:latin typeface="+mn-lt"/>
                <a:ea typeface="Times New Roman" panose="02020603050405020304" pitchFamily="18" charset="0"/>
              </a:rPr>
              <a:t>he sentence actual division</a:t>
            </a:r>
            <a:endParaRPr lang="uk-UA" sz="7200" dirty="0">
              <a:latin typeface="+mn-lt"/>
            </a:endParaRPr>
          </a:p>
        </p:txBody>
      </p:sp>
      <p:sp>
        <p:nvSpPr>
          <p:cNvPr id="3" name="Місце для вмісту 2">
            <a:extLst>
              <a:ext uri="{FF2B5EF4-FFF2-40B4-BE49-F238E27FC236}">
                <a16:creationId xmlns:a16="http://schemas.microsoft.com/office/drawing/2014/main" id="{A2ABC3E4-9CEF-4905-A7DA-4A642B4DA84F}"/>
              </a:ext>
            </a:extLst>
          </p:cNvPr>
          <p:cNvSpPr>
            <a:spLocks noGrp="1"/>
          </p:cNvSpPr>
          <p:nvPr>
            <p:ph idx="1"/>
          </p:nvPr>
        </p:nvSpPr>
        <p:spPr>
          <a:xfrm>
            <a:off x="838200" y="1042416"/>
            <a:ext cx="10515600" cy="5134547"/>
          </a:xfrm>
        </p:spPr>
        <p:txBody>
          <a:bodyPr>
            <a:normAutofit fontScale="92500" lnSpcReduction="10000"/>
          </a:bodyPr>
          <a:lstStyle/>
          <a:p>
            <a:pPr indent="457200" algn="just">
              <a:lnSpc>
                <a:spcPct val="115000"/>
              </a:lnSpc>
            </a:pPr>
            <a:r>
              <a:rPr lang="en-US" sz="2000" dirty="0">
                <a:effectLst/>
                <a:ea typeface="Times New Roman" panose="02020603050405020304" pitchFamily="18" charset="0"/>
              </a:rPr>
              <a:t>The aim of the sentence </a:t>
            </a:r>
            <a:r>
              <a:rPr lang="en-US" sz="2000" u="sng" dirty="0">
                <a:effectLst/>
                <a:ea typeface="Times New Roman" panose="02020603050405020304" pitchFamily="18" charset="0"/>
              </a:rPr>
              <a:t>actual division</a:t>
            </a:r>
            <a:r>
              <a:rPr lang="en-US" sz="2000" dirty="0">
                <a:effectLst/>
                <a:ea typeface="Times New Roman" panose="02020603050405020304" pitchFamily="18" charset="0"/>
              </a:rPr>
              <a:t> is to reveal the correlative importance of the parts of the sentence judging by their actual informative role in an utterance. </a:t>
            </a:r>
          </a:p>
          <a:p>
            <a:pPr indent="457200" algn="just">
              <a:lnSpc>
                <a:spcPct val="115000"/>
              </a:lnSpc>
            </a:pPr>
            <a:r>
              <a:rPr lang="en-AU" sz="2000" dirty="0">
                <a:effectLst/>
                <a:ea typeface="Times New Roman" panose="02020603050405020304" pitchFamily="18" charset="0"/>
              </a:rPr>
              <a:t>The main constituent parts of the sentence actual division are the </a:t>
            </a:r>
            <a:r>
              <a:rPr lang="en-AU" sz="2000" u="sng" dirty="0">
                <a:effectLst/>
                <a:ea typeface="Times New Roman" panose="02020603050405020304" pitchFamily="18" charset="0"/>
              </a:rPr>
              <a:t>theme</a:t>
            </a:r>
            <a:r>
              <a:rPr lang="en-AU" sz="2000" dirty="0">
                <a:effectLst/>
                <a:ea typeface="Times New Roman" panose="02020603050405020304" pitchFamily="18" charset="0"/>
              </a:rPr>
              <a:t> and the </a:t>
            </a:r>
            <a:r>
              <a:rPr lang="en-AU" sz="2000" u="sng" dirty="0">
                <a:effectLst/>
                <a:ea typeface="Times New Roman" panose="02020603050405020304" pitchFamily="18" charset="0"/>
              </a:rPr>
              <a:t>rheme</a:t>
            </a:r>
            <a:r>
              <a:rPr lang="en-AU" sz="2000" dirty="0">
                <a:effectLst/>
                <a:ea typeface="Times New Roman" panose="02020603050405020304" pitchFamily="18" charset="0"/>
              </a:rPr>
              <a:t> (</a:t>
            </a:r>
            <a:r>
              <a:rPr lang="en-US" sz="2000" dirty="0">
                <a:effectLst/>
                <a:ea typeface="Times New Roman" panose="02020603050405020304" pitchFamily="18" charset="0"/>
              </a:rPr>
              <a:t>i.e. theme-rheme division)</a:t>
            </a:r>
            <a:r>
              <a:rPr lang="en-AU" sz="2000" dirty="0">
                <a:effectLst/>
                <a:ea typeface="Times New Roman" panose="02020603050405020304" pitchFamily="18" charset="0"/>
              </a:rPr>
              <a:t>, presented by t</a:t>
            </a:r>
            <a:r>
              <a:rPr lang="en-US" sz="2000" dirty="0">
                <a:effectLst/>
                <a:ea typeface="Times New Roman" panose="02020603050405020304" pitchFamily="18" charset="0"/>
              </a:rPr>
              <a:t>he logical subject and the logical predicate. The link between Log S and Log P is termed Predication II.</a:t>
            </a:r>
          </a:p>
          <a:p>
            <a:pPr marL="514350" indent="-285750" algn="just">
              <a:lnSpc>
                <a:spcPct val="115000"/>
              </a:lnSpc>
            </a:pPr>
            <a:r>
              <a:rPr lang="en-AU" sz="2000" u="sng" dirty="0">
                <a:ea typeface="Times New Roman" panose="02020603050405020304" pitchFamily="18" charset="0"/>
              </a:rPr>
              <a:t>T</a:t>
            </a:r>
            <a:r>
              <a:rPr lang="en-AU" sz="2000" u="sng" dirty="0">
                <a:effectLst/>
                <a:ea typeface="Times New Roman" panose="02020603050405020304" pitchFamily="18" charset="0"/>
              </a:rPr>
              <a:t>he theme</a:t>
            </a:r>
            <a:r>
              <a:rPr lang="en-AU" sz="2000" dirty="0">
                <a:effectLst/>
                <a:ea typeface="Times New Roman" panose="02020603050405020304" pitchFamily="18" charset="0"/>
              </a:rPr>
              <a:t> – </a:t>
            </a:r>
            <a:r>
              <a:rPr lang="en-US" sz="2000" dirty="0">
                <a:effectLst/>
                <a:ea typeface="Times New Roman" panose="02020603050405020304" pitchFamily="18" charset="0"/>
              </a:rPr>
              <a:t>t</a:t>
            </a:r>
            <a:r>
              <a:rPr lang="en-US" sz="2000" dirty="0">
                <a:ea typeface="Times New Roman" panose="02020603050405020304" pitchFamily="18" charset="0"/>
              </a:rPr>
              <a:t>he information which</a:t>
            </a:r>
            <a:r>
              <a:rPr lang="en-US" sz="2000" b="1" dirty="0">
                <a:ea typeface="Times New Roman" panose="02020603050405020304" pitchFamily="18" charset="0"/>
              </a:rPr>
              <a:t> is </a:t>
            </a:r>
            <a:r>
              <a:rPr lang="en-AU" sz="2000" dirty="0">
                <a:ea typeface="Times New Roman" panose="02020603050405020304" pitchFamily="18" charset="0"/>
              </a:rPr>
              <a:t>known to the reader or listener makes </a:t>
            </a:r>
            <a:r>
              <a:rPr lang="en-US" sz="2000" b="1" dirty="0">
                <a:ea typeface="Times New Roman" panose="02020603050405020304" pitchFamily="18" charset="0"/>
              </a:rPr>
              <a:t> </a:t>
            </a:r>
            <a:r>
              <a:rPr lang="en-US" sz="2000" dirty="0">
                <a:ea typeface="Times New Roman" panose="02020603050405020304" pitchFamily="18" charset="0"/>
              </a:rPr>
              <a:t>the basis of the sentence. It is </a:t>
            </a:r>
            <a:r>
              <a:rPr lang="en-US" sz="2000" dirty="0">
                <a:effectLst/>
                <a:ea typeface="Times New Roman" panose="02020603050405020304" pitchFamily="18" charset="0"/>
              </a:rPr>
              <a:t>usually expressed by the subject-group.</a:t>
            </a:r>
            <a:endParaRPr lang="en-US" sz="2000" dirty="0">
              <a:ea typeface="Times New Roman" panose="02020603050405020304" pitchFamily="18" charset="0"/>
            </a:endParaRPr>
          </a:p>
          <a:p>
            <a:pPr marL="514350" indent="-285750" algn="just">
              <a:lnSpc>
                <a:spcPct val="115000"/>
              </a:lnSpc>
            </a:pPr>
            <a:r>
              <a:rPr lang="en-AU" sz="2000" u="sng" dirty="0">
                <a:ea typeface="Times New Roman" panose="02020603050405020304" pitchFamily="18" charset="0"/>
              </a:rPr>
              <a:t>The rheme </a:t>
            </a:r>
            <a:r>
              <a:rPr lang="en-AU" sz="2000" dirty="0">
                <a:ea typeface="Times New Roman" panose="02020603050405020304" pitchFamily="18" charset="0"/>
              </a:rPr>
              <a:t>– the </a:t>
            </a:r>
            <a:r>
              <a:rPr lang="en-AU" sz="2000" dirty="0">
                <a:effectLst/>
                <a:ea typeface="Times New Roman" panose="02020603050405020304" pitchFamily="18" charset="0"/>
              </a:rPr>
              <a:t>information which is known as the </a:t>
            </a:r>
            <a:r>
              <a:rPr lang="en-AU" sz="2000" b="1" dirty="0">
                <a:effectLst/>
                <a:ea typeface="Times New Roman" panose="02020603050405020304" pitchFamily="18" charset="0"/>
              </a:rPr>
              <a:t>new</a:t>
            </a:r>
            <a:r>
              <a:rPr lang="en-AU" sz="2000" dirty="0">
                <a:effectLst/>
                <a:ea typeface="Times New Roman" panose="02020603050405020304" pitchFamily="18" charset="0"/>
              </a:rPr>
              <a:t> information, being introduced for the first time. </a:t>
            </a:r>
            <a:r>
              <a:rPr lang="en-US" sz="2000" dirty="0">
                <a:effectLst/>
                <a:ea typeface="Times New Roman" panose="02020603050405020304" pitchFamily="18" charset="0"/>
              </a:rPr>
              <a:t>The rheme is the nucleus of the sentence, what the speaker says about the basis of the sentence. It is expressed by the predicate-group. </a:t>
            </a:r>
            <a:r>
              <a:rPr lang="en-US" sz="2000" b="1" dirty="0">
                <a:effectLst/>
                <a:ea typeface="Times New Roman" panose="02020603050405020304" pitchFamily="18" charset="0"/>
              </a:rPr>
              <a:t> </a:t>
            </a:r>
            <a:r>
              <a:rPr lang="en-US" sz="2000" dirty="0">
                <a:effectLst/>
                <a:ea typeface="Times New Roman" panose="02020603050405020304" pitchFamily="18" charset="0"/>
              </a:rPr>
              <a:t>E.g. “direct” actual division </a:t>
            </a:r>
            <a:endParaRPr lang="uk-UA" sz="2000" dirty="0">
              <a:effectLst/>
              <a:ea typeface="Times New Roman" panose="02020603050405020304" pitchFamily="18" charset="0"/>
            </a:endParaRPr>
          </a:p>
          <a:p>
            <a:pPr indent="0" algn="just">
              <a:lnSpc>
                <a:spcPct val="115000"/>
              </a:lnSpc>
              <a:buNone/>
            </a:pPr>
            <a:r>
              <a:rPr lang="en-US" sz="2000" dirty="0">
                <a:effectLst/>
                <a:ea typeface="Times New Roman" panose="02020603050405020304" pitchFamily="18" charset="0"/>
              </a:rPr>
              <a:t>        (Theme)			(Rheme) </a:t>
            </a:r>
            <a:endParaRPr lang="uk-UA" sz="2000" dirty="0">
              <a:effectLst/>
              <a:ea typeface="Times New Roman" panose="02020603050405020304" pitchFamily="18" charset="0"/>
            </a:endParaRPr>
          </a:p>
          <a:p>
            <a:pPr indent="0" algn="just">
              <a:lnSpc>
                <a:spcPct val="115000"/>
              </a:lnSpc>
              <a:buNone/>
            </a:pPr>
            <a:r>
              <a:rPr lang="en-US" sz="2000" i="1" dirty="0">
                <a:effectLst/>
                <a:ea typeface="Times New Roman" panose="02020603050405020304" pitchFamily="18" charset="0"/>
              </a:rPr>
              <a:t>        Students 	  handed in their essays to the Professor. </a:t>
            </a:r>
          </a:p>
          <a:p>
            <a:pPr marL="514350" indent="-285750" algn="just">
              <a:lnSpc>
                <a:spcPct val="115000"/>
              </a:lnSpc>
            </a:pPr>
            <a:r>
              <a:rPr lang="en-US" sz="2000" dirty="0">
                <a:effectLst/>
                <a:ea typeface="Times New Roman" panose="02020603050405020304" pitchFamily="18" charset="0"/>
              </a:rPr>
              <a:t>“Inverted” actual division is found when the rheme is manifested by the subject, e.g. “</a:t>
            </a:r>
            <a:r>
              <a:rPr lang="en-US" sz="2000" i="1" dirty="0">
                <a:effectLst/>
                <a:ea typeface="Times New Roman" panose="02020603050405020304" pitchFamily="18" charset="0"/>
              </a:rPr>
              <a:t>Haven’t you heard that Jim moved to the US?” “But you are mistaken. </a:t>
            </a:r>
            <a:r>
              <a:rPr lang="en-US" sz="2000" i="1" u="sng" dirty="0">
                <a:effectLst/>
                <a:ea typeface="Times New Roman" panose="02020603050405020304" pitchFamily="18" charset="0"/>
              </a:rPr>
              <a:t>Justin</a:t>
            </a:r>
            <a:r>
              <a:rPr lang="en-US" sz="2000" i="1" dirty="0">
                <a:effectLst/>
                <a:ea typeface="Times New Roman" panose="02020603050405020304" pitchFamily="18" charset="0"/>
              </a:rPr>
              <a:t> moved to the US, not Jim”.</a:t>
            </a:r>
            <a:endParaRPr lang="uk-UA" sz="2000" dirty="0">
              <a:effectLst/>
              <a:ea typeface="Times New Roman" panose="02020603050405020304" pitchFamily="18" charset="0"/>
            </a:endParaRPr>
          </a:p>
          <a:p>
            <a:pPr indent="457200" algn="just">
              <a:lnSpc>
                <a:spcPct val="115000"/>
              </a:lnSpc>
            </a:pPr>
            <a:endParaRPr lang="en-US" sz="1800" dirty="0">
              <a:effectLst/>
              <a:latin typeface="Times New Roman" panose="02020603050405020304" pitchFamily="18" charset="0"/>
              <a:ea typeface="Times New Roman" panose="02020603050405020304" pitchFamily="18" charset="0"/>
            </a:endParaRPr>
          </a:p>
          <a:p>
            <a:pPr indent="457200" algn="just">
              <a:lnSpc>
                <a:spcPct val="115000"/>
              </a:lnSpc>
            </a:pPr>
            <a:endParaRPr lang="uk-UA" sz="1800" dirty="0">
              <a:effectLst/>
              <a:latin typeface="Times New Roman" panose="02020603050405020304" pitchFamily="18" charset="0"/>
              <a:ea typeface="Times New Roman" panose="02020603050405020304" pitchFamily="18" charset="0"/>
            </a:endParaRPr>
          </a:p>
          <a:p>
            <a:pPr indent="457200" algn="just">
              <a:lnSpc>
                <a:spcPct val="115000"/>
              </a:lnSpc>
            </a:pPr>
            <a:endParaRPr lang="uk-UA" sz="18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3420145310"/>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1279</TotalTime>
  <Words>1614</Words>
  <Application>Microsoft Office PowerPoint</Application>
  <PresentationFormat>Широкоэкранный</PresentationFormat>
  <Paragraphs>111</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Calibri Light</vt:lpstr>
      <vt:lpstr>Times New Roman</vt:lpstr>
      <vt:lpstr>Тема Office</vt:lpstr>
      <vt:lpstr>Syntax as a branch of theoretical grammar </vt:lpstr>
      <vt:lpstr>Outline </vt:lpstr>
      <vt:lpstr>The sentence </vt:lpstr>
      <vt:lpstr>Characteristic features of the sentence </vt:lpstr>
      <vt:lpstr>Characteristic features of the sentence </vt:lpstr>
      <vt:lpstr>The parts of the sentence </vt:lpstr>
      <vt:lpstr>Simple sentences</vt:lpstr>
      <vt:lpstr> The Semantic Aspect of the Sentence  </vt:lpstr>
      <vt:lpstr>The sentence actual division</vt:lpstr>
      <vt:lpstr>Structural types of sentences</vt:lpstr>
      <vt:lpstr>Clauses</vt:lpstr>
      <vt:lpstr>Complex sentences </vt:lpstr>
      <vt:lpstr>Complex sentences </vt:lpstr>
      <vt:lpstr>Reference 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PHRASEOLOGY</dc:title>
  <dc:creator>ДАША</dc:creator>
  <cp:lastModifiedBy>ЛЮДМИЛА</cp:lastModifiedBy>
  <cp:revision>251</cp:revision>
  <dcterms:created xsi:type="dcterms:W3CDTF">2021-11-09T19:04:49Z</dcterms:created>
  <dcterms:modified xsi:type="dcterms:W3CDTF">2023-02-20T09:32:51Z</dcterms:modified>
</cp:coreProperties>
</file>