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277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A57E9-C9FA-4FEB-B3D7-B261A1F8C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F393ED74-715D-4A1F-9F47-95853456D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D621527-FEF3-4AF2-8859-F2A7C6819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247CF81-C87E-4993-977A-AE584C698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6E153AF2-2BF0-4D9B-9A9E-4BD86BE49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431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7D3B55-963F-427F-BCA1-E32D1A0E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BA5FAB4D-1572-44C2-B6A2-855CDC460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111CA2A-966A-4B49-89DB-BE4D1638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012EC9A-1184-4D32-8056-47AAF3C6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B68F3B0-DD2C-4D37-9897-C94381129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491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2D0D100-2B89-41BA-B074-25CAB733EF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997FE4B-9A33-44C4-8D7B-768411456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8E5F3FA-678C-4015-B3FB-28513D372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3A1BC99B-3A14-44F3-A701-5EF5AAC2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159DF85-B63F-4B85-93BC-12DDB24B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689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FEA937-16AB-4898-BD4F-19E521BA3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CE416DA-E948-41EF-961E-375DEFF1B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859C1D60-D288-44D9-B81F-19B6FEAA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445BD964-BF32-495C-AD9F-9BDBDBAE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D64695B-EC6A-4467-B476-9A02D29F6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331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04A93-2A3E-4E7C-A7D8-D09C3D2A4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E63956F-5F21-45F2-8B26-F479CFA09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C4532D5-FCA4-48C1-BA5A-0ED476535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C91FDA9-E8D4-4290-B4D0-5FC0DF522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E450B55-0DEC-4B7A-8579-3AE2FCD2D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9212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8A7C21-A507-4DD5-9F75-D84A735BC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E5FE61C-81A6-4FA7-9AB5-0B9B1076DC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71F106A-B8BD-4903-9BCD-507FD5988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419AB64-0293-4E86-A6B1-7076B5E66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80269DA-7AC8-447A-93B5-8C6DA2680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D699DF7-9A89-4C0C-98E4-D58EE8B97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440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F1C4F2-4B85-4C98-92CF-1F3485F94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A290AC6-1C59-4073-86D3-640EADAAA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880E8C2-B18B-4CBA-94FE-7C1961016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58D9A3B4-DC8E-44FD-B512-D40C3C125D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4CFC3E91-1BB3-4F01-AB5A-5136AE242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29BFEECF-EBF9-4021-9A90-302C173FF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9536638F-6F2D-4DC7-8BDE-DBE5A95C7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E716579F-9519-479F-86A8-42C86A29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172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E26AC2-4304-469A-B1D6-DEB110DFD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CEBA68E-2EEA-4C65-B540-8579BE8A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1B655099-D7B9-498C-B1A0-8C2424478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8A5F865-57D2-4B1A-BAC4-42B17129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3882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96B6966A-5A70-43DC-9D43-74733B16A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2326EE6D-EE9F-4098-84D8-1A59322F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408FD6FA-2E55-42D1-AD86-6A660C22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4770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AFB71F-0C7C-45ED-B6B6-E803369F3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98BDEBE-9EDB-443B-A061-6FE894F04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B4B53941-7E3A-43BE-AA2D-9CC06B205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43ADD60F-2BB5-4E23-B8DA-7FF32D35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71E95942-7623-4276-BB87-B56A2ABB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F9640FB5-7DCE-4659-BF0E-FD3B9B8A8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4546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BFABCB-434C-439B-B1BB-56F50DF0D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4CB5985A-5212-46B1-AE44-A01CF34A2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5CB652B-C781-4003-95D5-C9E8E5AF9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8C3E2A9-1633-4F7A-9E19-8C87849E1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0842B0-CC5E-4081-B621-75B7D4F53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124E5B3-66BC-4B7D-A3A5-41CD66B98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85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2C52AE5E-B814-4405-993F-0B653B50E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1D0428D-90A9-464C-8AC1-1922F47C8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FA44FB1-3E12-4F89-8917-82F14F329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3905B-3129-41C5-87A7-026DF8227BDC}" type="datetimeFigureOut">
              <a:rPr lang="uk-UA" smtClean="0"/>
              <a:t>20.02.2023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A08A6A7-5970-417E-835D-15491C0E6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C395DCE-577C-44C3-8214-115D486B5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4EC52-C56B-4DF0-BD8C-F38EDC17B17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52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2F660-DF59-48BF-B847-0F868DA7E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31745"/>
            <a:ext cx="9144000" cy="3008982"/>
          </a:xfrm>
        </p:spPr>
        <p:txBody>
          <a:bodyPr>
            <a:normAutofit fontScale="90000"/>
          </a:bodyPr>
          <a:lstStyle/>
          <a:p>
            <a:r>
              <a:rPr lang="en-US" sz="7200" cap="all" dirty="0" smtClean="0"/>
              <a:t>Syntax as a branch of theoretical grammar </a:t>
            </a:r>
            <a:endParaRPr lang="uk-UA" sz="7200" cap="all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40F9E78E-AA3D-4F49-AE39-F2102EC8DB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sz="5400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1423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7930"/>
          </a:xfrm>
        </p:spPr>
        <p:txBody>
          <a:bodyPr/>
          <a:lstStyle/>
          <a:p>
            <a:r>
              <a:rPr lang="en-AU" dirty="0"/>
              <a:t>The classification of phrases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57744"/>
            <a:ext cx="10515600" cy="5237019"/>
          </a:xfrm>
        </p:spPr>
        <p:txBody>
          <a:bodyPr>
            <a:normAutofit/>
          </a:bodyPr>
          <a:lstStyle/>
          <a:p>
            <a:pPr lvl="0"/>
            <a:r>
              <a:rPr lang="en-AU" dirty="0" smtClean="0"/>
              <a:t>According </a:t>
            </a:r>
            <a:r>
              <a:rPr lang="en-AU" dirty="0"/>
              <a:t>to the type of syntagmatic relations: </a:t>
            </a:r>
            <a:endParaRPr lang="ru-RU" dirty="0" smtClean="0"/>
          </a:p>
          <a:p>
            <a:pPr marL="0" lv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     </a:t>
            </a:r>
            <a:r>
              <a:rPr lang="ru-RU" dirty="0" smtClean="0"/>
              <a:t>- </a:t>
            </a:r>
            <a:r>
              <a:rPr lang="en-AU" dirty="0" smtClean="0"/>
              <a:t>coordinate </a:t>
            </a:r>
            <a:r>
              <a:rPr lang="en-AU" dirty="0"/>
              <a:t>(</a:t>
            </a:r>
            <a:r>
              <a:rPr lang="en-AU" i="1" dirty="0"/>
              <a:t>biscuits and cheese</a:t>
            </a:r>
            <a:r>
              <a:rPr lang="en-AU" dirty="0"/>
              <a:t>),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- </a:t>
            </a:r>
            <a:r>
              <a:rPr lang="en-AU" dirty="0" smtClean="0"/>
              <a:t>subordinate </a:t>
            </a:r>
            <a:r>
              <a:rPr lang="en-AU" dirty="0"/>
              <a:t>(</a:t>
            </a:r>
            <a:r>
              <a:rPr lang="en-AU" i="1" dirty="0"/>
              <a:t>a smart dress, to translate the text</a:t>
            </a:r>
            <a:r>
              <a:rPr lang="en-AU" dirty="0"/>
              <a:t>),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- </a:t>
            </a:r>
            <a:r>
              <a:rPr lang="en-AU" dirty="0" smtClean="0"/>
              <a:t>predicative </a:t>
            </a:r>
            <a:r>
              <a:rPr lang="en-AU" dirty="0"/>
              <a:t>(</a:t>
            </a:r>
            <a:r>
              <a:rPr lang="en-AU" i="1" dirty="0"/>
              <a:t>for you to learn, him leaving, weather permitting</a:t>
            </a:r>
            <a:r>
              <a:rPr lang="en-AU" dirty="0"/>
              <a:t>).</a:t>
            </a:r>
            <a:endParaRPr lang="ru-RU" dirty="0"/>
          </a:p>
          <a:p>
            <a:pPr lvl="0"/>
            <a:r>
              <a:rPr lang="en-AU" dirty="0"/>
              <a:t>According to </a:t>
            </a:r>
            <a:r>
              <a:rPr lang="en-AU" dirty="0" smtClean="0"/>
              <a:t>the </a:t>
            </a:r>
            <a:r>
              <a:rPr lang="en-AU" dirty="0"/>
              <a:t>structure: </a:t>
            </a:r>
            <a:endParaRPr lang="ru-RU" dirty="0" smtClean="0"/>
          </a:p>
          <a:p>
            <a:pPr marL="0" lvl="0" indent="0">
              <a:buNone/>
            </a:pPr>
            <a:r>
              <a:rPr lang="ru-RU" dirty="0" smtClean="0"/>
              <a:t>           - </a:t>
            </a:r>
            <a:r>
              <a:rPr lang="en-AU" u="sng" dirty="0" smtClean="0"/>
              <a:t>elementary</a:t>
            </a:r>
            <a:r>
              <a:rPr lang="en-AU" dirty="0" smtClean="0"/>
              <a:t> </a:t>
            </a:r>
            <a:r>
              <a:rPr lang="ru-RU" dirty="0" smtClean="0"/>
              <a:t>- </a:t>
            </a:r>
            <a:r>
              <a:rPr lang="en-AU" dirty="0" smtClean="0"/>
              <a:t>only </a:t>
            </a:r>
            <a:r>
              <a:rPr lang="en-AU" dirty="0"/>
              <a:t>one type of </a:t>
            </a:r>
            <a:r>
              <a:rPr lang="en-US" dirty="0"/>
              <a:t>syntactic connection is represented</a:t>
            </a:r>
            <a:r>
              <a:rPr lang="en-US" b="1" dirty="0"/>
              <a:t> </a:t>
            </a:r>
            <a:r>
              <a:rPr lang="en-AU" dirty="0"/>
              <a:t>(</a:t>
            </a:r>
            <a:r>
              <a:rPr lang="en-AU" i="1" dirty="0"/>
              <a:t>a new expensive car,</a:t>
            </a:r>
            <a:r>
              <a:rPr lang="en-AU" dirty="0"/>
              <a:t> </a:t>
            </a:r>
            <a:r>
              <a:rPr lang="en-AU" i="1" dirty="0"/>
              <a:t>to translate and retell the text</a:t>
            </a:r>
            <a:r>
              <a:rPr lang="en-AU" dirty="0"/>
              <a:t> – the expanded elements are of the equal rank)</a:t>
            </a:r>
            <a:endParaRPr lang="ru-RU" dirty="0" smtClean="0"/>
          </a:p>
          <a:p>
            <a:pPr marL="0" lv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- </a:t>
            </a:r>
            <a:r>
              <a:rPr lang="en-AU" u="sng" dirty="0" smtClean="0"/>
              <a:t>compound</a:t>
            </a:r>
            <a:r>
              <a:rPr lang="ru-RU" dirty="0" smtClean="0"/>
              <a:t> </a:t>
            </a:r>
            <a:r>
              <a:rPr lang="en-AU" dirty="0" smtClean="0"/>
              <a:t> </a:t>
            </a:r>
            <a:r>
              <a:rPr lang="ru-RU" dirty="0" smtClean="0"/>
              <a:t>- </a:t>
            </a:r>
            <a:r>
              <a:rPr lang="en-AU" dirty="0" smtClean="0"/>
              <a:t>two </a:t>
            </a:r>
            <a:r>
              <a:rPr lang="en-AU" dirty="0"/>
              <a:t>or more types of </a:t>
            </a:r>
            <a:r>
              <a:rPr lang="en-US" dirty="0"/>
              <a:t>syntactic connection (modern suits and accessories; the task for you to fulfil – </a:t>
            </a:r>
            <a:r>
              <a:rPr lang="en-AU" dirty="0"/>
              <a:t>expanded elements are different in rank).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2354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en-AU" dirty="0"/>
              <a:t>Subordinate phrases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9092"/>
            <a:ext cx="10515600" cy="545869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AU" dirty="0" smtClean="0"/>
              <a:t>based </a:t>
            </a:r>
            <a:r>
              <a:rPr lang="en-AU" dirty="0"/>
              <a:t>on the relations of dependence between the constituent parts. It requires the presence of a </a:t>
            </a:r>
            <a:r>
              <a:rPr lang="en-AU" u="sng" dirty="0"/>
              <a:t>governing element </a:t>
            </a:r>
            <a:r>
              <a:rPr lang="en-AU" dirty="0"/>
              <a:t>that is called the </a:t>
            </a:r>
            <a:r>
              <a:rPr lang="en-AU" u="sng" dirty="0"/>
              <a:t>head</a:t>
            </a:r>
            <a:r>
              <a:rPr lang="en-AU" dirty="0"/>
              <a:t>, as well as the </a:t>
            </a:r>
            <a:r>
              <a:rPr lang="en-AU" u="sng" dirty="0"/>
              <a:t>dependent element </a:t>
            </a:r>
            <a:r>
              <a:rPr lang="en-AU" dirty="0"/>
              <a:t>which is in noun-phrases called the </a:t>
            </a:r>
            <a:r>
              <a:rPr lang="en-AU" u="sng" dirty="0"/>
              <a:t>adjunct</a:t>
            </a:r>
            <a:r>
              <a:rPr lang="en-AU" dirty="0"/>
              <a:t> and in verb-phases is called the </a:t>
            </a:r>
            <a:r>
              <a:rPr lang="en-AU" u="sng" dirty="0"/>
              <a:t>complement</a:t>
            </a:r>
            <a:r>
              <a:rPr lang="en-AU" dirty="0"/>
              <a:t>.</a:t>
            </a:r>
            <a:endParaRPr lang="ru-RU" dirty="0"/>
          </a:p>
          <a:p>
            <a:r>
              <a:rPr lang="en-US" dirty="0"/>
              <a:t>d</a:t>
            </a:r>
            <a:r>
              <a:rPr lang="en-AU" dirty="0" err="1" smtClean="0"/>
              <a:t>epending</a:t>
            </a:r>
            <a:r>
              <a:rPr lang="en-AU" dirty="0" smtClean="0"/>
              <a:t> </a:t>
            </a:r>
            <a:r>
              <a:rPr lang="en-AU" dirty="0"/>
              <a:t>on </a:t>
            </a:r>
            <a:r>
              <a:rPr lang="en-AU" u="sng" dirty="0"/>
              <a:t>the nature of their heads</a:t>
            </a:r>
            <a:r>
              <a:rPr lang="en-AU" dirty="0"/>
              <a:t>, subordinate phrases are subdivided into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 - </a:t>
            </a:r>
            <a:r>
              <a:rPr lang="en-AU" dirty="0" smtClean="0"/>
              <a:t>noun-phrases –</a:t>
            </a:r>
            <a:r>
              <a:rPr lang="ru-RU" dirty="0" smtClean="0"/>
              <a:t> </a:t>
            </a:r>
            <a:r>
              <a:rPr lang="en-AU" i="1" dirty="0" smtClean="0"/>
              <a:t>cook’s </a:t>
            </a:r>
            <a:r>
              <a:rPr lang="en-AU" i="1" dirty="0"/>
              <a:t>collection, birthday wish, an apple of discord;</a:t>
            </a:r>
            <a:r>
              <a:rPr lang="en-A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- </a:t>
            </a:r>
            <a:r>
              <a:rPr lang="en-AU" dirty="0" smtClean="0"/>
              <a:t>verb-phrases </a:t>
            </a:r>
            <a:r>
              <a:rPr lang="en-AU" dirty="0"/>
              <a:t>– </a:t>
            </a:r>
            <a:r>
              <a:rPr lang="en-AU" i="1" dirty="0"/>
              <a:t>to walk quickly</a:t>
            </a:r>
            <a:r>
              <a:rPr lang="en-AU" dirty="0"/>
              <a:t>, </a:t>
            </a:r>
            <a:r>
              <a:rPr lang="en-AU" i="1" dirty="0"/>
              <a:t>to</a:t>
            </a:r>
            <a:r>
              <a:rPr lang="en-AU" dirty="0"/>
              <a:t> </a:t>
            </a:r>
            <a:r>
              <a:rPr lang="en-AU" i="1" dirty="0"/>
              <a:t>tell the truth;</a:t>
            </a:r>
            <a:r>
              <a:rPr lang="en-A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- </a:t>
            </a:r>
            <a:r>
              <a:rPr lang="en-AU" dirty="0" smtClean="0"/>
              <a:t>adjectival </a:t>
            </a:r>
            <a:r>
              <a:rPr lang="en-AU" dirty="0"/>
              <a:t>phrases – </a:t>
            </a:r>
            <a:r>
              <a:rPr lang="en-AU" i="1" dirty="0"/>
              <a:t>good for nothing, very funny;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  - </a:t>
            </a:r>
            <a:r>
              <a:rPr lang="en-AU" dirty="0" smtClean="0"/>
              <a:t>adverbial </a:t>
            </a:r>
            <a:r>
              <a:rPr lang="en-AU" dirty="0"/>
              <a:t>phrases – </a:t>
            </a:r>
            <a:r>
              <a:rPr lang="en-AU" i="1" dirty="0"/>
              <a:t>so lucky, rather hard;</a:t>
            </a:r>
            <a:r>
              <a:rPr lang="en-A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- </a:t>
            </a:r>
            <a:r>
              <a:rPr lang="en-AU" dirty="0" smtClean="0"/>
              <a:t>pronominal </a:t>
            </a:r>
            <a:r>
              <a:rPr lang="en-AU" dirty="0"/>
              <a:t>phrases – </a:t>
            </a:r>
            <a:r>
              <a:rPr lang="en-AU" i="1" dirty="0"/>
              <a:t>something new, nowhere to go</a:t>
            </a:r>
            <a:r>
              <a:rPr lang="en-AU" i="1" dirty="0" smtClean="0"/>
              <a:t>.</a:t>
            </a:r>
            <a:endParaRPr lang="ru-RU" i="1" dirty="0" smtClean="0"/>
          </a:p>
          <a:p>
            <a:pPr algn="just"/>
            <a:r>
              <a:rPr lang="en-AU" dirty="0" smtClean="0"/>
              <a:t>formed </a:t>
            </a:r>
            <a:r>
              <a:rPr lang="en-AU" dirty="0"/>
              <a:t>depending on the </a:t>
            </a:r>
            <a:r>
              <a:rPr lang="en-AU" u="sng" dirty="0"/>
              <a:t>valency</a:t>
            </a:r>
            <a:r>
              <a:rPr lang="en-AU" dirty="0"/>
              <a:t> of their constituent parts. </a:t>
            </a:r>
            <a:endParaRPr lang="en-AU" dirty="0" smtClean="0"/>
          </a:p>
          <a:p>
            <a:pPr algn="just"/>
            <a:r>
              <a:rPr lang="en-AU" dirty="0" smtClean="0"/>
              <a:t>A </a:t>
            </a:r>
            <a:r>
              <a:rPr lang="en-AU" dirty="0"/>
              <a:t>potential ability of words to be combined with one another is called </a:t>
            </a:r>
            <a:r>
              <a:rPr lang="en-AU" u="sng" dirty="0"/>
              <a:t>valency</a:t>
            </a:r>
            <a:r>
              <a:rPr lang="en-AU" dirty="0"/>
              <a:t>. </a:t>
            </a:r>
            <a:endParaRPr lang="en-AU" dirty="0" smtClean="0"/>
          </a:p>
          <a:p>
            <a:pPr algn="just"/>
            <a:r>
              <a:rPr lang="en-AU" dirty="0" smtClean="0"/>
              <a:t>The </a:t>
            </a:r>
            <a:r>
              <a:rPr lang="en-AU" dirty="0"/>
              <a:t>actual realization of valency in the process of speech is called </a:t>
            </a:r>
            <a:r>
              <a:rPr lang="en-AU" u="sng" dirty="0"/>
              <a:t>combinability</a:t>
            </a:r>
            <a:r>
              <a:rPr lang="en-AU" dirty="0"/>
              <a:t>. </a:t>
            </a:r>
            <a:endParaRPr lang="ru-RU" dirty="0"/>
          </a:p>
          <a:p>
            <a:endParaRPr lang="ru-RU" i="1" dirty="0" smtClean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6699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/>
          <a:lstStyle/>
          <a:p>
            <a:r>
              <a:rPr lang="en-AU" dirty="0" smtClean="0"/>
              <a:t>Predicative </a:t>
            </a:r>
            <a:r>
              <a:rPr lang="en-AU" dirty="0"/>
              <a:t>phrases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6182"/>
            <a:ext cx="10515600" cy="5209309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differentiated </a:t>
            </a:r>
            <a:r>
              <a:rPr lang="en-AU" dirty="0"/>
              <a:t>on the basis of secondary predication. </a:t>
            </a:r>
            <a:endParaRPr lang="en-AU" dirty="0" smtClean="0"/>
          </a:p>
          <a:p>
            <a:r>
              <a:rPr lang="en-AU" dirty="0" smtClean="0"/>
              <a:t>like sentences they are </a:t>
            </a:r>
            <a:r>
              <a:rPr lang="en-AU" dirty="0"/>
              <a:t>binary as for their structure</a:t>
            </a:r>
            <a:r>
              <a:rPr lang="en-AU" dirty="0" smtClean="0"/>
              <a:t>;</a:t>
            </a:r>
          </a:p>
          <a:p>
            <a:r>
              <a:rPr lang="en-AU" dirty="0"/>
              <a:t>d</a:t>
            </a:r>
            <a:r>
              <a:rPr lang="en-AU" dirty="0" smtClean="0"/>
              <a:t>iffer from sentences </a:t>
            </a:r>
            <a:r>
              <a:rPr lang="en-AU" dirty="0"/>
              <a:t>in their </a:t>
            </a:r>
            <a:r>
              <a:rPr lang="en-AU" dirty="0" smtClean="0"/>
              <a:t>organization:</a:t>
            </a:r>
          </a:p>
          <a:p>
            <a:r>
              <a:rPr lang="en-AU" dirty="0" smtClean="0"/>
              <a:t>a sentence - an </a:t>
            </a:r>
            <a:r>
              <a:rPr lang="en-AU" dirty="0"/>
              <a:t>independent communicative unit </a:t>
            </a:r>
            <a:r>
              <a:rPr lang="en-AU" dirty="0" smtClean="0"/>
              <a:t>based on </a:t>
            </a:r>
            <a:r>
              <a:rPr lang="en-AU" dirty="0"/>
              <a:t>primary </a:t>
            </a:r>
            <a:r>
              <a:rPr lang="en-AU" dirty="0" smtClean="0"/>
              <a:t>predication</a:t>
            </a:r>
          </a:p>
          <a:p>
            <a:r>
              <a:rPr lang="en-AU" dirty="0" smtClean="0"/>
              <a:t> a </a:t>
            </a:r>
            <a:r>
              <a:rPr lang="en-AU" dirty="0"/>
              <a:t>predicative phrase </a:t>
            </a:r>
            <a:r>
              <a:rPr lang="en-AU" dirty="0" smtClean="0"/>
              <a:t>- a </a:t>
            </a:r>
            <a:r>
              <a:rPr lang="en-AU" dirty="0"/>
              <a:t>dependent syntactic unit constituting a part of </a:t>
            </a:r>
            <a:r>
              <a:rPr lang="en-AU" dirty="0" smtClean="0"/>
              <a:t>a sentence</a:t>
            </a:r>
          </a:p>
          <a:p>
            <a:r>
              <a:rPr lang="en-AU" dirty="0" smtClean="0"/>
              <a:t>typically </a:t>
            </a:r>
            <a:r>
              <a:rPr lang="en-AU" dirty="0"/>
              <a:t>includes a nominal element (noun, pronoun) and a non-finite form of the verb: N + </a:t>
            </a:r>
            <a:r>
              <a:rPr lang="en-AU" dirty="0" err="1" smtClean="0"/>
              <a:t>Vnon</a:t>
            </a:r>
            <a:r>
              <a:rPr lang="en-AU" dirty="0" smtClean="0"/>
              <a:t>-finite: </a:t>
            </a:r>
          </a:p>
          <a:p>
            <a:pPr marL="0" indent="0">
              <a:buNone/>
            </a:pPr>
            <a:r>
              <a:rPr lang="en-AU" dirty="0" smtClean="0"/>
              <a:t>       - Gerundial complex, e.g.  </a:t>
            </a:r>
            <a:r>
              <a:rPr lang="en-AU" i="1" dirty="0" smtClean="0"/>
              <a:t>his reading</a:t>
            </a:r>
            <a:endParaRPr lang="en-AU" dirty="0" smtClean="0"/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  - Infinitive complex, e.g. </a:t>
            </a:r>
            <a:r>
              <a:rPr lang="en-AU" i="1" dirty="0"/>
              <a:t>for you to remember</a:t>
            </a:r>
            <a:endParaRPr lang="en-AU" dirty="0" smtClean="0"/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  - Participial </a:t>
            </a:r>
            <a:r>
              <a:rPr lang="en-AU" dirty="0"/>
              <a:t>complex</a:t>
            </a:r>
            <a:r>
              <a:rPr lang="en-AU" dirty="0" smtClean="0"/>
              <a:t> :</a:t>
            </a:r>
            <a:r>
              <a:rPr lang="en-AU" i="1" dirty="0" smtClean="0"/>
              <a:t>the </a:t>
            </a:r>
            <a:r>
              <a:rPr lang="en-AU" i="1" dirty="0"/>
              <a:t>weather </a:t>
            </a:r>
            <a:r>
              <a:rPr lang="en-AU" i="1" dirty="0" smtClean="0"/>
              <a:t>permitting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2102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sentence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According to </a:t>
            </a:r>
            <a:r>
              <a:rPr lang="en-GB" dirty="0" err="1" smtClean="0"/>
              <a:t>Prof.</a:t>
            </a:r>
            <a:r>
              <a:rPr lang="en-GB" dirty="0" smtClean="0"/>
              <a:t> G.G. </a:t>
            </a:r>
            <a:r>
              <a:rPr lang="en-GB" dirty="0" err="1" smtClean="0"/>
              <a:t>Pocheptsov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central syntactic </a:t>
            </a:r>
            <a:r>
              <a:rPr lang="en-GB" dirty="0" smtClean="0"/>
              <a:t>construction,</a:t>
            </a:r>
          </a:p>
          <a:p>
            <a:r>
              <a:rPr lang="en-GB" dirty="0" smtClean="0"/>
              <a:t> a </a:t>
            </a:r>
            <a:r>
              <a:rPr lang="en-GB" dirty="0"/>
              <a:t>minimal communicative unit </a:t>
            </a:r>
            <a:r>
              <a:rPr lang="en-GB" dirty="0" smtClean="0"/>
              <a:t>with primary </a:t>
            </a:r>
            <a:r>
              <a:rPr lang="en-GB" dirty="0"/>
              <a:t>predication, </a:t>
            </a:r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definite structural </a:t>
            </a:r>
            <a:r>
              <a:rPr lang="en-GB" dirty="0" smtClean="0"/>
              <a:t>pattern, </a:t>
            </a:r>
          </a:p>
          <a:p>
            <a:r>
              <a:rPr lang="en-GB" dirty="0" smtClean="0"/>
              <a:t>definite </a:t>
            </a:r>
            <a:r>
              <a:rPr lang="en-GB" dirty="0"/>
              <a:t>intonation </a:t>
            </a:r>
            <a:r>
              <a:rPr lang="en-GB" dirty="0" smtClean="0"/>
              <a:t>characteristics </a:t>
            </a:r>
            <a:endParaRPr lang="ru-RU" dirty="0"/>
          </a:p>
          <a:p>
            <a:r>
              <a:rPr lang="en-GB" dirty="0" smtClean="0"/>
              <a:t>the </a:t>
            </a:r>
            <a:r>
              <a:rPr lang="en-GB" dirty="0"/>
              <a:t>sentence </a:t>
            </a:r>
            <a:r>
              <a:rPr lang="en-GB" dirty="0" smtClean="0"/>
              <a:t>::  </a:t>
            </a:r>
            <a:r>
              <a:rPr lang="en-GB" dirty="0"/>
              <a:t>the utterance </a:t>
            </a:r>
            <a:r>
              <a:rPr lang="en-GB" dirty="0" smtClean="0"/>
              <a:t>= a </a:t>
            </a:r>
            <a:r>
              <a:rPr lang="en-GB" dirty="0"/>
              <a:t>unit of language </a:t>
            </a:r>
            <a:r>
              <a:rPr lang="en-GB" dirty="0" smtClean="0"/>
              <a:t>:: a </a:t>
            </a:r>
            <a:r>
              <a:rPr lang="en-GB" dirty="0"/>
              <a:t>unit of speech.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88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Characteristic </a:t>
            </a:r>
            <a:r>
              <a:rPr lang="en-GB" dirty="0"/>
              <a:t>features of the sentence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927"/>
            <a:ext cx="10515600" cy="50270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1) its </a:t>
            </a:r>
            <a:r>
              <a:rPr lang="en-GB" u="sng" dirty="0"/>
              <a:t>structural</a:t>
            </a:r>
            <a:r>
              <a:rPr lang="en-GB" dirty="0"/>
              <a:t> properties – subject-predicate relations (primary predication); </a:t>
            </a:r>
            <a:endParaRPr lang="ru-RU" dirty="0"/>
          </a:p>
          <a:p>
            <a:pPr algn="just"/>
            <a:r>
              <a:rPr lang="en-GB" dirty="0"/>
              <a:t>2) its </a:t>
            </a:r>
            <a:r>
              <a:rPr lang="en-GB" u="sng" dirty="0"/>
              <a:t>semantic</a:t>
            </a:r>
            <a:r>
              <a:rPr lang="en-GB" b="1" dirty="0"/>
              <a:t> </a:t>
            </a:r>
            <a:r>
              <a:rPr lang="en-GB" dirty="0"/>
              <a:t>properties – it describes some phenomenon or some fact of the objective reality. </a:t>
            </a:r>
            <a:endParaRPr lang="ru-RU" dirty="0"/>
          </a:p>
          <a:p>
            <a:pPr algn="just"/>
            <a:r>
              <a:rPr lang="en-GB" dirty="0"/>
              <a:t>3) its </a:t>
            </a:r>
            <a:r>
              <a:rPr lang="en-GB" u="sng" dirty="0"/>
              <a:t>pragmatic</a:t>
            </a:r>
            <a:r>
              <a:rPr lang="en-GB" dirty="0"/>
              <a:t> characteristics – </a:t>
            </a:r>
            <a:r>
              <a:rPr lang="en-AU" dirty="0"/>
              <a:t>the way utterance is used in various contexts to achieve communicative goals. </a:t>
            </a:r>
            <a:endParaRPr lang="en-AU" dirty="0" smtClean="0"/>
          </a:p>
          <a:p>
            <a:pPr marL="0" indent="0" algn="just">
              <a:buNone/>
            </a:pPr>
            <a:r>
              <a:rPr lang="en-AU" dirty="0" smtClean="0"/>
              <a:t>        - different intentions </a:t>
            </a:r>
          </a:p>
          <a:p>
            <a:pPr marL="0" indent="0" algn="just">
              <a:buNone/>
            </a:pPr>
            <a:r>
              <a:rPr lang="en-AU" dirty="0"/>
              <a:t> </a:t>
            </a:r>
            <a:r>
              <a:rPr lang="en-AU" dirty="0" smtClean="0"/>
              <a:t>       - combine an </a:t>
            </a:r>
            <a:r>
              <a:rPr lang="en-AU" dirty="0"/>
              <a:t>objective part, i.e. a propositional base with the subjective part, i.e. pragmatic </a:t>
            </a:r>
            <a:r>
              <a:rPr lang="en-AU" dirty="0" smtClean="0"/>
              <a:t>component</a:t>
            </a:r>
          </a:p>
          <a:p>
            <a:pPr marL="0" indent="0" algn="just">
              <a:buNone/>
            </a:pPr>
            <a:r>
              <a:rPr lang="en-AU" dirty="0" smtClean="0"/>
              <a:t>       - can </a:t>
            </a:r>
            <a:r>
              <a:rPr lang="en-AU" dirty="0"/>
              <a:t>possess different pragmatic </a:t>
            </a:r>
            <a:r>
              <a:rPr lang="en-AU" dirty="0" smtClean="0"/>
              <a:t>components: e.g. </a:t>
            </a:r>
          </a:p>
          <a:p>
            <a:pPr marL="0" indent="0" algn="just">
              <a:buNone/>
            </a:pPr>
            <a:r>
              <a:rPr lang="en-AU" i="1" dirty="0"/>
              <a:t> </a:t>
            </a:r>
            <a:r>
              <a:rPr lang="en-AU" i="1" dirty="0" smtClean="0"/>
              <a:t>     “</a:t>
            </a:r>
            <a:r>
              <a:rPr lang="en-AU" i="1" dirty="0"/>
              <a:t>I’m tired” </a:t>
            </a:r>
            <a:r>
              <a:rPr lang="en-AU" dirty="0"/>
              <a:t>may be just statement of the </a:t>
            </a:r>
            <a:r>
              <a:rPr lang="en-AU" u="sng" dirty="0"/>
              <a:t>fact</a:t>
            </a:r>
            <a:r>
              <a:rPr lang="en-AU" dirty="0"/>
              <a:t>; seeking for an </a:t>
            </a:r>
            <a:r>
              <a:rPr lang="en-AU" u="sng" dirty="0"/>
              <a:t>excuse</a:t>
            </a:r>
            <a:r>
              <a:rPr lang="en-AU" dirty="0"/>
              <a:t> for not doing something; </a:t>
            </a:r>
            <a:r>
              <a:rPr lang="en-US" u="sng" dirty="0"/>
              <a:t>inducement</a:t>
            </a:r>
            <a:r>
              <a:rPr lang="en-AU" dirty="0"/>
              <a:t> to do something about it; </a:t>
            </a:r>
            <a:r>
              <a:rPr lang="en-AU" u="sng" dirty="0"/>
              <a:t>making somebody feel guilty </a:t>
            </a:r>
            <a:r>
              <a:rPr lang="en-AU" dirty="0"/>
              <a:t>of it, etc.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553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511"/>
          </a:xfrm>
        </p:spPr>
        <p:txBody>
          <a:bodyPr/>
          <a:lstStyle/>
          <a:p>
            <a:r>
              <a:rPr lang="en-GB" dirty="0"/>
              <a:t>Characteristic features of the sentence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74618"/>
            <a:ext cx="10515600" cy="49023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t</a:t>
            </a:r>
            <a:r>
              <a:rPr lang="en-GB" dirty="0" smtClean="0"/>
              <a:t>he category </a:t>
            </a:r>
            <a:r>
              <a:rPr lang="en-GB" dirty="0"/>
              <a:t>of </a:t>
            </a:r>
            <a:r>
              <a:rPr lang="en-GB" u="sng" dirty="0"/>
              <a:t>predication</a:t>
            </a:r>
            <a:r>
              <a:rPr lang="en-GB" dirty="0"/>
              <a:t> </a:t>
            </a:r>
            <a:r>
              <a:rPr lang="en-GB" dirty="0" smtClean="0"/>
              <a:t>establishes </a:t>
            </a:r>
            <a:r>
              <a:rPr lang="en-GB" dirty="0"/>
              <a:t>the relation of the named objects to actual life. </a:t>
            </a: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 </a:t>
            </a:r>
            <a:r>
              <a:rPr lang="en-GB" dirty="0" smtClean="0"/>
              <a:t>          - the </a:t>
            </a:r>
            <a:r>
              <a:rPr lang="en-GB" u="sng" dirty="0"/>
              <a:t>centre</a:t>
            </a:r>
            <a:r>
              <a:rPr lang="en-GB" dirty="0"/>
              <a:t> of predication in sentences of verbal type is represented by a </a:t>
            </a:r>
            <a:r>
              <a:rPr lang="en-GB" u="sng" dirty="0"/>
              <a:t>finite verb</a:t>
            </a:r>
            <a:r>
              <a:rPr lang="en-GB" dirty="0"/>
              <a:t>, </a:t>
            </a:r>
            <a:endParaRPr lang="en-GB" dirty="0" smtClean="0"/>
          </a:p>
          <a:p>
            <a:pPr marL="0" indent="0" algn="just">
              <a:buNone/>
            </a:pPr>
            <a:r>
              <a:rPr lang="en-GB" dirty="0"/>
              <a:t> </a:t>
            </a:r>
            <a:r>
              <a:rPr lang="en-GB" dirty="0" smtClean="0"/>
              <a:t>          - expresses </a:t>
            </a:r>
            <a:r>
              <a:rPr lang="en-GB" u="sng" dirty="0" smtClean="0"/>
              <a:t>predicative </a:t>
            </a:r>
            <a:r>
              <a:rPr lang="en-GB" u="sng" dirty="0"/>
              <a:t>meanings </a:t>
            </a:r>
            <a:r>
              <a:rPr lang="en-GB" dirty="0"/>
              <a:t>with the help </a:t>
            </a:r>
            <a:r>
              <a:rPr lang="en-GB" dirty="0" smtClean="0"/>
              <a:t>of the </a:t>
            </a:r>
            <a:r>
              <a:rPr lang="en-GB" dirty="0"/>
              <a:t>categories of tense and mood.</a:t>
            </a:r>
            <a:endParaRPr lang="ru-RU" dirty="0"/>
          </a:p>
          <a:p>
            <a:pPr algn="just"/>
            <a:r>
              <a:rPr lang="en-GB" dirty="0" smtClean="0"/>
              <a:t>two </a:t>
            </a:r>
            <a:r>
              <a:rPr lang="en-GB" dirty="0"/>
              <a:t>essential </a:t>
            </a:r>
            <a:r>
              <a:rPr lang="en-GB" u="sng" dirty="0"/>
              <a:t>functions</a:t>
            </a:r>
            <a:r>
              <a:rPr lang="en-GB" dirty="0" smtClean="0"/>
              <a:t>: </a:t>
            </a:r>
          </a:p>
          <a:p>
            <a:pPr marL="0" indent="0" algn="just">
              <a:buNone/>
            </a:pPr>
            <a:r>
              <a:rPr lang="en-GB" dirty="0"/>
              <a:t> </a:t>
            </a:r>
            <a:r>
              <a:rPr lang="en-GB" dirty="0" smtClean="0"/>
              <a:t>         - nominative </a:t>
            </a:r>
          </a:p>
          <a:p>
            <a:pPr marL="0" indent="0" algn="just">
              <a:buNone/>
            </a:pPr>
            <a:r>
              <a:rPr lang="en-GB" dirty="0"/>
              <a:t> </a:t>
            </a:r>
            <a:r>
              <a:rPr lang="en-GB" dirty="0" smtClean="0"/>
              <a:t>         - predicative (the </a:t>
            </a:r>
            <a:r>
              <a:rPr lang="en-GB" dirty="0"/>
              <a:t>finite </a:t>
            </a:r>
            <a:r>
              <a:rPr lang="en-GB" dirty="0" smtClean="0"/>
              <a:t>verb)</a:t>
            </a:r>
          </a:p>
          <a:p>
            <a:pPr marL="0" indent="0" algn="just">
              <a:buNone/>
            </a:pPr>
            <a:endParaRPr lang="en-GB" dirty="0"/>
          </a:p>
          <a:p>
            <a:pPr algn="just"/>
            <a:r>
              <a:rPr lang="en-GB" dirty="0" smtClean="0"/>
              <a:t>According </a:t>
            </a:r>
            <a:r>
              <a:rPr lang="en-GB" dirty="0"/>
              <a:t>to the type of communication sentences are classified into </a:t>
            </a:r>
            <a:r>
              <a:rPr lang="en-GB" u="sng" dirty="0"/>
              <a:t>declarative</a:t>
            </a:r>
            <a:r>
              <a:rPr lang="en-GB" dirty="0"/>
              <a:t>, </a:t>
            </a:r>
            <a:r>
              <a:rPr lang="en-GB" u="sng" dirty="0"/>
              <a:t>interrogative</a:t>
            </a:r>
            <a:r>
              <a:rPr lang="en-GB" dirty="0"/>
              <a:t> and </a:t>
            </a:r>
            <a:r>
              <a:rPr lang="en-GB" u="sng" dirty="0"/>
              <a:t>imperative</a:t>
            </a:r>
            <a:r>
              <a:rPr lang="en-GB" dirty="0"/>
              <a:t>. </a:t>
            </a:r>
            <a:endParaRPr lang="ru-RU" dirty="0"/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076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511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parts of the sentence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7636"/>
            <a:ext cx="10515600" cy="529243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 the </a:t>
            </a:r>
            <a:r>
              <a:rPr lang="en-US" u="sng" dirty="0"/>
              <a:t>subject</a:t>
            </a:r>
            <a:r>
              <a:rPr lang="en-US" dirty="0"/>
              <a:t> and the </a:t>
            </a:r>
            <a:r>
              <a:rPr lang="en-US" u="sng" dirty="0" smtClean="0"/>
              <a:t>predicate</a:t>
            </a:r>
            <a:r>
              <a:rPr lang="en-US" dirty="0" smtClean="0"/>
              <a:t> – the main parts</a:t>
            </a:r>
          </a:p>
          <a:p>
            <a:pPr marL="0" indent="0">
              <a:buNone/>
            </a:pPr>
            <a:r>
              <a:rPr lang="en-US" dirty="0" smtClean="0"/>
              <a:t>               - the </a:t>
            </a:r>
            <a:r>
              <a:rPr lang="en-US" dirty="0"/>
              <a:t>bearers of predication and </a:t>
            </a:r>
            <a:r>
              <a:rPr lang="en-US" dirty="0" smtClean="0"/>
              <a:t>modality</a:t>
            </a:r>
          </a:p>
          <a:p>
            <a:pPr marL="0" indent="0">
              <a:buNone/>
            </a:pPr>
            <a:r>
              <a:rPr lang="en-US" dirty="0" smtClean="0"/>
              <a:t>               - mutually dependent</a:t>
            </a:r>
          </a:p>
          <a:p>
            <a:r>
              <a:rPr lang="en-US" u="sng" dirty="0" smtClean="0"/>
              <a:t>secondary </a:t>
            </a:r>
            <a:r>
              <a:rPr lang="en-US" u="sng" dirty="0"/>
              <a:t>parts </a:t>
            </a:r>
            <a:r>
              <a:rPr lang="en-US" dirty="0"/>
              <a:t>of the sentence </a:t>
            </a:r>
            <a:r>
              <a:rPr lang="en-US" dirty="0" smtClean="0"/>
              <a:t>serve </a:t>
            </a:r>
            <a:r>
              <a:rPr lang="en-US" dirty="0"/>
              <a:t>to modify the subject and/or the predicate or one another, or the sentence as a </a:t>
            </a:r>
            <a:r>
              <a:rPr lang="en-US" dirty="0" smtClean="0"/>
              <a:t>whole; </a:t>
            </a:r>
            <a:r>
              <a:rPr lang="en-US" u="sng" dirty="0"/>
              <a:t>subdivided</a:t>
            </a:r>
            <a:r>
              <a:rPr lang="en-US" dirty="0"/>
              <a:t> into: objects, </a:t>
            </a:r>
            <a:r>
              <a:rPr lang="en-US" dirty="0" err="1"/>
              <a:t>attibutes</a:t>
            </a:r>
            <a:r>
              <a:rPr lang="en-US" dirty="0"/>
              <a:t>, various adverbial modifiers, and some other secondary parts of the sentence (parenthesis, apposition, insertions, </a:t>
            </a:r>
            <a:r>
              <a:rPr lang="en-US" dirty="0" smtClean="0"/>
              <a:t>etc.; an </a:t>
            </a:r>
            <a:r>
              <a:rPr lang="en-US" u="sng" dirty="0" err="1"/>
              <a:t>unextended</a:t>
            </a:r>
            <a:r>
              <a:rPr lang="en-US" u="sng" dirty="0"/>
              <a:t> sentence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subject group and the predicate </a:t>
            </a:r>
            <a:r>
              <a:rPr lang="en-US" dirty="0" smtClean="0"/>
              <a:t>group</a:t>
            </a:r>
            <a:endParaRPr lang="ru-RU" dirty="0"/>
          </a:p>
          <a:p>
            <a:r>
              <a:rPr lang="en-US" dirty="0" smtClean="0"/>
              <a:t>The subject  (according </a:t>
            </a:r>
            <a:r>
              <a:rPr lang="en-US" dirty="0"/>
              <a:t>to Prof. B. O. </a:t>
            </a:r>
            <a:r>
              <a:rPr lang="en-US" dirty="0" err="1" smtClean="0"/>
              <a:t>Ilyish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denotes </a:t>
            </a:r>
            <a:r>
              <a:rPr lang="en-US" dirty="0"/>
              <a:t>the thing whose actions or characteristics are expressed by the </a:t>
            </a:r>
            <a:r>
              <a:rPr lang="en-US" dirty="0" smtClean="0"/>
              <a:t>predicate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expressed </a:t>
            </a:r>
            <a:r>
              <a:rPr lang="en-US" dirty="0"/>
              <a:t>by different parts of speech, even by the functional ones, </a:t>
            </a:r>
            <a:r>
              <a:rPr lang="en-US" dirty="0" smtClean="0"/>
              <a:t>if they </a:t>
            </a:r>
            <a:r>
              <a:rPr lang="en-US" dirty="0"/>
              <a:t>are substantivized.</a:t>
            </a:r>
            <a:endParaRPr lang="ru-RU" dirty="0"/>
          </a:p>
          <a:p>
            <a:r>
              <a:rPr lang="en-US" dirty="0"/>
              <a:t>The predicate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- denotes </a:t>
            </a:r>
            <a:r>
              <a:rPr lang="en-US" dirty="0"/>
              <a:t>an action or property of the thing expressed by the </a:t>
            </a:r>
            <a:r>
              <a:rPr lang="en-US" dirty="0" smtClean="0"/>
              <a:t>subject</a:t>
            </a:r>
          </a:p>
          <a:p>
            <a:pPr marL="0" indent="0">
              <a:buNone/>
            </a:pPr>
            <a:r>
              <a:rPr lang="en-US" dirty="0" smtClean="0"/>
              <a:t>       - classified </a:t>
            </a:r>
            <a:r>
              <a:rPr lang="en-US" dirty="0"/>
              <a:t>into </a:t>
            </a:r>
            <a:r>
              <a:rPr lang="en-US" dirty="0" smtClean="0"/>
              <a:t>verbal </a:t>
            </a:r>
            <a:r>
              <a:rPr lang="en-US" dirty="0"/>
              <a:t>and </a:t>
            </a:r>
            <a:r>
              <a:rPr lang="en-US" dirty="0" smtClean="0"/>
              <a:t>nominal; simple </a:t>
            </a:r>
            <a:r>
              <a:rPr lang="en-US" dirty="0"/>
              <a:t>and </a:t>
            </a:r>
            <a:r>
              <a:rPr lang="en-US" dirty="0" smtClean="0"/>
              <a:t>compound; compound </a:t>
            </a:r>
            <a:r>
              <a:rPr lang="en-US" dirty="0"/>
              <a:t>modal, compound </a:t>
            </a:r>
            <a:r>
              <a:rPr lang="en-US" dirty="0" smtClean="0"/>
              <a:t>phrasal </a:t>
            </a:r>
            <a:r>
              <a:rPr lang="en-US" dirty="0"/>
              <a:t>predicates</a:t>
            </a:r>
            <a:r>
              <a:rPr lang="en-US" dirty="0" smtClean="0"/>
              <a:t>, </a:t>
            </a:r>
            <a:r>
              <a:rPr lang="en-US" dirty="0"/>
              <a:t>etc.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78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FFE246-1193-46F1-B2D3-5BA8D7D0E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8153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 literature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9DBB460-1856-4391-97BB-21881C5C4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8484"/>
            <a:ext cx="11104418" cy="5406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uk-UA" dirty="0"/>
              <a:t>. </a:t>
            </a:r>
            <a:r>
              <a:rPr lang="uk-UA" dirty="0" err="1"/>
              <a:t>Алєксєєва</a:t>
            </a:r>
            <a:r>
              <a:rPr lang="uk-UA" dirty="0"/>
              <a:t> І.О. Курс теоретичної граматики сучасної англійської мови: навчальний посібник. – Вінниця: Нова Книга, 2007. – 328 с.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uk-UA" dirty="0"/>
              <a:t>Волкова Л.М. </a:t>
            </a:r>
            <a:r>
              <a:rPr lang="en-US" dirty="0"/>
              <a:t>Theoretical Grammar of English: Modern Approach. – </a:t>
            </a:r>
            <a:r>
              <a:rPr lang="uk-UA" dirty="0"/>
              <a:t>К.: Освіта </a:t>
            </a:r>
            <a:r>
              <a:rPr lang="uk-UA" dirty="0" err="1"/>
              <a:t>Україны</a:t>
            </a:r>
            <a:r>
              <a:rPr lang="uk-UA" dirty="0"/>
              <a:t>, 2009</a:t>
            </a:r>
            <a:r>
              <a:rPr lang="en-US" dirty="0"/>
              <a:t>. –</a:t>
            </a:r>
            <a:r>
              <a:rPr lang="uk-UA" dirty="0"/>
              <a:t> 256 </a:t>
            </a:r>
            <a:r>
              <a:rPr lang="uk-UA" dirty="0" err="1"/>
              <a:t>стор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 </a:t>
            </a:r>
            <a:r>
              <a:rPr lang="uk-UA" dirty="0" err="1"/>
              <a:t>Домброван</a:t>
            </a:r>
            <a:r>
              <a:rPr lang="uk-UA" dirty="0"/>
              <a:t> Т.І. Загальнотеоретичний курс англійської мови як другої іноземної. – Вінниця: Нова Книга, 2009. – 128 с.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4. Соловйова Л.Ф., </a:t>
            </a:r>
            <a:r>
              <a:rPr lang="uk-UA" dirty="0" err="1"/>
              <a:t>Сніховська</a:t>
            </a:r>
            <a:r>
              <a:rPr lang="uk-UA" dirty="0"/>
              <a:t> І.Е. Теоретичний курс англійської мови як другої іноземної. Навчально-методичний посібник. – Житомир: Рута, 2015. – 200 с.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5. </a:t>
            </a:r>
            <a:r>
              <a:rPr lang="uk-UA" dirty="0" err="1"/>
              <a:t>Iriskulov</a:t>
            </a:r>
            <a:r>
              <a:rPr lang="uk-UA" dirty="0"/>
              <a:t> A.T. </a:t>
            </a:r>
            <a:r>
              <a:rPr lang="uk-UA" dirty="0" err="1"/>
              <a:t>Theoretical</a:t>
            </a:r>
            <a:r>
              <a:rPr lang="uk-UA" dirty="0"/>
              <a:t> </a:t>
            </a:r>
            <a:r>
              <a:rPr lang="uk-UA" dirty="0" err="1"/>
              <a:t>Grammar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English</a:t>
            </a:r>
            <a:r>
              <a:rPr lang="uk-UA" dirty="0"/>
              <a:t>. – </a:t>
            </a:r>
            <a:r>
              <a:rPr lang="en-US" dirty="0"/>
              <a:t>Tashkent</a:t>
            </a:r>
            <a:r>
              <a:rPr lang="uk-UA" dirty="0"/>
              <a:t>, 2006. – 64 </a:t>
            </a:r>
            <a:r>
              <a:rPr lang="en-US" dirty="0"/>
              <a:t>p</a:t>
            </a:r>
            <a:r>
              <a:rPr lang="uk-UA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Selivan</a:t>
            </a:r>
            <a:r>
              <a:rPr lang="en-US" dirty="0"/>
              <a:t> L. Lexical Grammar. – Cambridge Univ. Press, 2018. – 244 p.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969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27424A-8CAB-44E0-9635-A04F06BB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C6FECAA-78FE-44C7-A62F-A5DB402B3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 fontAlgn="auto">
              <a:buNone/>
            </a:pPr>
            <a:endParaRPr lang="ru-RU" sz="1200" dirty="0"/>
          </a:p>
          <a:p>
            <a:pPr marL="457200" lvl="1" indent="0">
              <a:buNone/>
            </a:pPr>
            <a:r>
              <a:rPr lang="en-AU" dirty="0" smtClean="0"/>
              <a:t>1. Basic syntactic </a:t>
            </a:r>
            <a:r>
              <a:rPr lang="en-AU" dirty="0"/>
              <a:t>n</a:t>
            </a:r>
            <a:r>
              <a:rPr lang="en-AU" dirty="0" smtClean="0"/>
              <a:t>otions.</a:t>
            </a:r>
            <a:endParaRPr lang="ru-RU" dirty="0" smtClean="0"/>
          </a:p>
          <a:p>
            <a:pPr marL="457200" lvl="1" indent="0">
              <a:buNone/>
            </a:pPr>
            <a:r>
              <a:rPr lang="en-US" dirty="0" smtClean="0"/>
              <a:t> 2. Types of syntactic relations.</a:t>
            </a:r>
            <a:endParaRPr lang="ru-RU" dirty="0" smtClean="0"/>
          </a:p>
          <a:p>
            <a:pPr marL="457200" lvl="1" indent="0">
              <a:buNone/>
            </a:pPr>
            <a:r>
              <a:rPr lang="en-AU" dirty="0"/>
              <a:t>3</a:t>
            </a:r>
            <a:r>
              <a:rPr lang="en-AU" dirty="0" smtClean="0"/>
              <a:t>. Classification </a:t>
            </a:r>
            <a:r>
              <a:rPr lang="en-AU" dirty="0"/>
              <a:t>of </a:t>
            </a:r>
            <a:r>
              <a:rPr lang="en-AU" dirty="0" smtClean="0"/>
              <a:t>phrases.</a:t>
            </a:r>
            <a:endParaRPr lang="en-US" dirty="0" smtClean="0"/>
          </a:p>
          <a:p>
            <a:pPr marL="0" lvl="0" indent="0">
              <a:buNone/>
            </a:pPr>
            <a:r>
              <a:rPr lang="en-GB" sz="2400" dirty="0" smtClean="0"/>
              <a:t>       4. The </a:t>
            </a:r>
            <a:r>
              <a:rPr lang="en-GB" sz="2400" dirty="0"/>
              <a:t>s</a:t>
            </a:r>
            <a:r>
              <a:rPr lang="en-GB" sz="2400" dirty="0" smtClean="0"/>
              <a:t>entence</a:t>
            </a:r>
            <a:r>
              <a:rPr lang="en-GB" sz="2400" dirty="0"/>
              <a:t>.</a:t>
            </a:r>
            <a:r>
              <a:rPr lang="en-GB" sz="2400" dirty="0" smtClean="0"/>
              <a:t> Characteristics </a:t>
            </a:r>
            <a:r>
              <a:rPr lang="en-GB" sz="2400" dirty="0"/>
              <a:t>of the </a:t>
            </a:r>
            <a:r>
              <a:rPr lang="en-GB" sz="2400" dirty="0" smtClean="0"/>
              <a:t>sentence</a:t>
            </a:r>
            <a:r>
              <a:rPr lang="en-GB" sz="2400" dirty="0"/>
              <a:t>.</a:t>
            </a:r>
            <a:endParaRPr lang="ru-RU" sz="2400" dirty="0"/>
          </a:p>
          <a:p>
            <a:pPr marL="0" lvl="0" indent="0">
              <a:buNone/>
            </a:pPr>
            <a:r>
              <a:rPr lang="en-US" sz="2400" dirty="0" smtClean="0"/>
              <a:t>       </a:t>
            </a:r>
            <a:r>
              <a:rPr lang="en-US" sz="2400" dirty="0"/>
              <a:t>5</a:t>
            </a:r>
            <a:r>
              <a:rPr lang="en-US" sz="2400" dirty="0" smtClean="0"/>
              <a:t>. The parts </a:t>
            </a:r>
            <a:r>
              <a:rPr lang="en-US" sz="2400" dirty="0"/>
              <a:t>of the </a:t>
            </a:r>
            <a:r>
              <a:rPr lang="en-US" sz="2400" dirty="0" smtClean="0"/>
              <a:t>sentence.</a:t>
            </a:r>
            <a:endParaRPr lang="ru-RU" sz="2400" dirty="0"/>
          </a:p>
          <a:p>
            <a:pPr marL="914400" lvl="1" indent="-457200">
              <a:buFont typeface="+mj-lt"/>
              <a:buAutoNum type="arabicPeriod"/>
            </a:pPr>
            <a:endParaRPr lang="ru-RU" sz="2000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953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Syntax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studies </a:t>
            </a:r>
            <a:r>
              <a:rPr lang="en-AU" dirty="0"/>
              <a:t>the ways in which words are combined in phrase and sentence</a:t>
            </a:r>
            <a:r>
              <a:rPr lang="en-AU" dirty="0" smtClean="0"/>
              <a:t>.</a:t>
            </a:r>
          </a:p>
          <a:p>
            <a:r>
              <a:rPr lang="en-AU" dirty="0" smtClean="0"/>
              <a:t>deals </a:t>
            </a:r>
            <a:r>
              <a:rPr lang="en-AU" dirty="0"/>
              <a:t>with the external functions of words and their relationships to other words in the phrases, sentences and texts. </a:t>
            </a:r>
            <a:endParaRPr lang="en-AU" dirty="0" smtClean="0"/>
          </a:p>
          <a:p>
            <a:r>
              <a:rPr lang="en-AU" dirty="0" smtClean="0"/>
              <a:t>concerned </a:t>
            </a:r>
            <a:r>
              <a:rPr lang="en-AU" dirty="0"/>
              <a:t>with peculiar features of syntactic units, their behaviour in various contexts.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050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Basic syntactic </a:t>
            </a:r>
            <a:r>
              <a:rPr lang="en-AU" dirty="0" smtClean="0"/>
              <a:t>notions: </a:t>
            </a:r>
            <a:r>
              <a:rPr lang="en-US" dirty="0" smtClean="0"/>
              <a:t>Syntactic </a:t>
            </a:r>
            <a:r>
              <a:rPr lang="en-US" dirty="0"/>
              <a:t>unit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combination which comprises at least two constituent </a:t>
            </a:r>
            <a:r>
              <a:rPr lang="en-US" dirty="0" smtClean="0"/>
              <a:t>parts: </a:t>
            </a:r>
            <a:r>
              <a:rPr lang="en-US" dirty="0"/>
              <a:t>a phrase, a sentence and a text. </a:t>
            </a:r>
            <a:endParaRPr lang="en-US" dirty="0" smtClean="0"/>
          </a:p>
          <a:p>
            <a:r>
              <a:rPr lang="en-US" dirty="0" smtClean="0"/>
              <a:t>possesses </a:t>
            </a:r>
            <a:r>
              <a:rPr lang="en-US" dirty="0"/>
              <a:t>the following major features:</a:t>
            </a:r>
            <a:endParaRPr lang="ru-RU" dirty="0"/>
          </a:p>
          <a:p>
            <a:pPr marL="0" lvl="0" indent="0">
              <a:buNone/>
            </a:pPr>
            <a:r>
              <a:rPr lang="en-AU" dirty="0" smtClean="0"/>
              <a:t>        - hierarchy (</a:t>
            </a:r>
            <a:r>
              <a:rPr lang="en-AU" dirty="0"/>
              <a:t>i.e. the units of a lower level provide the building material to create the units of a higher level);</a:t>
            </a:r>
            <a:endParaRPr lang="ru-RU" dirty="0"/>
          </a:p>
          <a:p>
            <a:pPr marL="0" lvl="0" indent="0">
              <a:buNone/>
            </a:pPr>
            <a:r>
              <a:rPr lang="en-AU" dirty="0" smtClean="0"/>
              <a:t>        - a </a:t>
            </a:r>
            <a:r>
              <a:rPr lang="en-AU" dirty="0"/>
              <a:t>two-fold </a:t>
            </a:r>
            <a:r>
              <a:rPr lang="en-AU" dirty="0" smtClean="0"/>
              <a:t>nature: an </a:t>
            </a:r>
            <a:r>
              <a:rPr lang="en-AU" dirty="0"/>
              <a:t>expression side and a content </a:t>
            </a:r>
            <a:r>
              <a:rPr lang="en-AU" dirty="0" smtClean="0"/>
              <a:t>side = </a:t>
            </a:r>
            <a:r>
              <a:rPr lang="en-AU" dirty="0"/>
              <a:t>syntactic form and syntactic meaning. </a:t>
            </a:r>
            <a:endParaRPr lang="ru-RU" dirty="0"/>
          </a:p>
          <a:p>
            <a:pPr marL="0" indent="0">
              <a:buNone/>
            </a:pPr>
            <a:r>
              <a:rPr lang="en-AU" dirty="0" smtClean="0"/>
              <a:t>        - a </a:t>
            </a:r>
            <a:r>
              <a:rPr lang="en-AU" dirty="0"/>
              <a:t>communicative and a non-communicative nature (i.e. phrases have a non-communicative nature whereas the sentences and texts have a </a:t>
            </a:r>
            <a:r>
              <a:rPr lang="en-US" dirty="0"/>
              <a:t>communicative </a:t>
            </a:r>
            <a:r>
              <a:rPr lang="en-US" dirty="0" smtClean="0"/>
              <a:t>nature).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947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4802"/>
          </a:xfrm>
        </p:spPr>
        <p:txBody>
          <a:bodyPr/>
          <a:lstStyle/>
          <a:p>
            <a:r>
              <a:rPr lang="en-AU" dirty="0"/>
              <a:t>Basic syntactic notions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>
            <a:normAutofit lnSpcReduction="10000"/>
          </a:bodyPr>
          <a:lstStyle/>
          <a:p>
            <a:pPr algn="just"/>
            <a:r>
              <a:rPr lang="en-AU" u="sng" dirty="0"/>
              <a:t>Syntactic meaning </a:t>
            </a:r>
            <a:r>
              <a:rPr lang="en-AU" dirty="0"/>
              <a:t>is the way in which specific word meanings are combined in order to produce meaningful phrases and sentences. Grammatically the sentence </a:t>
            </a:r>
            <a:r>
              <a:rPr lang="en-AU" i="1" dirty="0"/>
              <a:t>Green ideas sleep furiously </a:t>
            </a:r>
            <a:r>
              <a:rPr lang="en-AU" dirty="0"/>
              <a:t>is quite correct; however it makes no sense because this sentence is devoid of syntactic meaning.</a:t>
            </a:r>
            <a:endParaRPr lang="ru-RU" dirty="0"/>
          </a:p>
          <a:p>
            <a:pPr algn="just"/>
            <a:r>
              <a:rPr lang="en-AU" u="sng" dirty="0"/>
              <a:t>Syntactic form </a:t>
            </a:r>
            <a:r>
              <a:rPr lang="en-AU" dirty="0"/>
              <a:t>is the distributional pattern of the unit: </a:t>
            </a:r>
            <a:r>
              <a:rPr lang="en-AU" i="1" dirty="0"/>
              <a:t>The policeman stops the car. – </a:t>
            </a:r>
            <a:r>
              <a:rPr lang="en-AU" dirty="0"/>
              <a:t>N1 + V + N2.</a:t>
            </a:r>
            <a:endParaRPr lang="ru-RU" dirty="0"/>
          </a:p>
          <a:p>
            <a:pPr algn="just"/>
            <a:r>
              <a:rPr lang="en-AU" u="sng" dirty="0"/>
              <a:t>Syntactic function </a:t>
            </a:r>
            <a:r>
              <a:rPr lang="en-AU" dirty="0"/>
              <a:t>may be described </a:t>
            </a:r>
            <a:r>
              <a:rPr lang="en-AU" dirty="0" smtClean="0"/>
              <a:t>as </a:t>
            </a:r>
            <a:r>
              <a:rPr lang="en-US" dirty="0"/>
              <a:t> is the grammatical relationship of </a:t>
            </a:r>
            <a:r>
              <a:rPr lang="en-US" dirty="0" smtClean="0"/>
              <a:t>one constituent</a:t>
            </a:r>
            <a:r>
              <a:rPr lang="en-US" dirty="0"/>
              <a:t> </a:t>
            </a:r>
            <a:r>
              <a:rPr lang="en-US" dirty="0" smtClean="0"/>
              <a:t>to </a:t>
            </a:r>
            <a:r>
              <a:rPr lang="en-US" dirty="0"/>
              <a:t>another within a syntactic </a:t>
            </a:r>
            <a:r>
              <a:rPr lang="en-US" dirty="0" smtClean="0"/>
              <a:t>construction (a clause/a phrase, e.g. </a:t>
            </a:r>
            <a:r>
              <a:rPr lang="en-AU" i="1" dirty="0"/>
              <a:t>a long </a:t>
            </a:r>
            <a:r>
              <a:rPr lang="en-AU" i="1" dirty="0" smtClean="0"/>
              <a:t>story - </a:t>
            </a:r>
            <a:r>
              <a:rPr lang="en-AU" dirty="0"/>
              <a:t>the word “</a:t>
            </a:r>
            <a:r>
              <a:rPr lang="en-AU" i="1" dirty="0"/>
              <a:t>long</a:t>
            </a:r>
            <a:r>
              <a:rPr lang="en-AU" dirty="0"/>
              <a:t>” is in subordinate attributive relations to the head element</a:t>
            </a:r>
            <a:r>
              <a:rPr lang="en-US" dirty="0" smtClean="0"/>
              <a:t>). </a:t>
            </a:r>
            <a:r>
              <a:rPr lang="en-AU" dirty="0" smtClean="0"/>
              <a:t>Syntactic </a:t>
            </a:r>
            <a:r>
              <a:rPr lang="en-AU" dirty="0"/>
              <a:t>function of a unit in </a:t>
            </a:r>
            <a:r>
              <a:rPr lang="en-AU" dirty="0" smtClean="0"/>
              <a:t>a sentence - object</a:t>
            </a:r>
            <a:r>
              <a:rPr lang="en-AU" dirty="0"/>
              <a:t>, subject, predicate, </a:t>
            </a:r>
            <a:r>
              <a:rPr lang="en-AU" dirty="0" smtClean="0"/>
              <a:t>etc.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31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AU" dirty="0"/>
              <a:t>Basic syntactic notions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5237018"/>
          </a:xfrm>
        </p:spPr>
        <p:txBody>
          <a:bodyPr>
            <a:normAutofit fontScale="92500" lnSpcReduction="10000"/>
          </a:bodyPr>
          <a:lstStyle/>
          <a:p>
            <a:r>
              <a:rPr lang="en-AU" u="sng" dirty="0"/>
              <a:t>Syntactic relations </a:t>
            </a:r>
            <a:r>
              <a:rPr lang="en-AU" dirty="0"/>
              <a:t>may be described as syntagmatic relations which are observed between syntactic units. </a:t>
            </a:r>
            <a:endParaRPr lang="en-AU" dirty="0" smtClean="0"/>
          </a:p>
          <a:p>
            <a:r>
              <a:rPr lang="en-AU" dirty="0" smtClean="0"/>
              <a:t>In </a:t>
            </a:r>
            <a:r>
              <a:rPr lang="en-AU" dirty="0"/>
              <a:t>accordance with the types of syntactical connection between the components, syntactic units can go into </a:t>
            </a:r>
            <a:r>
              <a:rPr lang="en-AU" u="sng" dirty="0"/>
              <a:t>3 types of syntactic relations</a:t>
            </a:r>
            <a:r>
              <a:rPr lang="en-AU" dirty="0"/>
              <a:t>:</a:t>
            </a:r>
            <a:endParaRPr lang="ru-RU" dirty="0"/>
          </a:p>
          <a:p>
            <a:pPr lvl="0"/>
            <a:r>
              <a:rPr lang="en-AU" u="sng" dirty="0"/>
              <a:t>Coordination</a:t>
            </a:r>
            <a:r>
              <a:rPr lang="en-AU" b="1" dirty="0"/>
              <a:t> –</a:t>
            </a:r>
            <a:r>
              <a:rPr lang="en-AU" dirty="0"/>
              <a:t> syntagmatic relations of independence. </a:t>
            </a:r>
            <a:endParaRPr lang="en-AU" dirty="0" smtClean="0"/>
          </a:p>
          <a:p>
            <a:pPr marL="0" lvl="0" indent="0">
              <a:buNone/>
            </a:pPr>
            <a:r>
              <a:rPr lang="en-AU" dirty="0" smtClean="0"/>
              <a:t>           - observed </a:t>
            </a:r>
            <a:r>
              <a:rPr lang="en-AU" dirty="0"/>
              <a:t>on the levels of phrase, sentence and text. </a:t>
            </a:r>
            <a:endParaRPr lang="en-AU" dirty="0" smtClean="0"/>
          </a:p>
          <a:p>
            <a:pPr marL="0" lvl="0" indent="0">
              <a:buNone/>
            </a:pPr>
            <a:r>
              <a:rPr lang="en-AU" dirty="0" smtClean="0"/>
              <a:t>           - symmetric - characterized </a:t>
            </a:r>
            <a:r>
              <a:rPr lang="en-AU" dirty="0"/>
              <a:t>by the possibility of complete interchangeability of its elements, e.g. </a:t>
            </a:r>
            <a:r>
              <a:rPr lang="en-AU" i="1" dirty="0"/>
              <a:t>cats and </a:t>
            </a:r>
            <a:r>
              <a:rPr lang="en-AU" i="1" dirty="0" smtClean="0"/>
              <a:t>dogs</a:t>
            </a:r>
            <a:r>
              <a:rPr lang="en-AU" dirty="0" smtClean="0"/>
              <a:t>.</a:t>
            </a:r>
          </a:p>
          <a:p>
            <a:pPr marL="0" lvl="0" indent="0">
              <a:buNone/>
            </a:pPr>
            <a:r>
              <a:rPr lang="en-AU" dirty="0"/>
              <a:t> </a:t>
            </a:r>
            <a:r>
              <a:rPr lang="en-AU" dirty="0" smtClean="0"/>
              <a:t>          - asymmetric - the </a:t>
            </a:r>
            <a:r>
              <a:rPr lang="en-AU" dirty="0"/>
              <a:t>elements have a fixed position, e.g. </a:t>
            </a:r>
            <a:r>
              <a:rPr lang="en-AU" i="1" dirty="0"/>
              <a:t>ladies and gentlemen</a:t>
            </a:r>
            <a:r>
              <a:rPr lang="en-AU" dirty="0"/>
              <a:t>. </a:t>
            </a:r>
            <a:endParaRPr lang="en-AU" dirty="0" smtClean="0"/>
          </a:p>
          <a:p>
            <a:pPr marL="0" lvl="0" indent="0">
              <a:buNone/>
            </a:pPr>
            <a:r>
              <a:rPr lang="en-AU" dirty="0" smtClean="0"/>
              <a:t>          - types </a:t>
            </a:r>
            <a:r>
              <a:rPr lang="en-AU" dirty="0"/>
              <a:t>of connection may be copulative (</a:t>
            </a:r>
            <a:r>
              <a:rPr lang="en-AU" i="1" dirty="0"/>
              <a:t>he </a:t>
            </a:r>
            <a:r>
              <a:rPr lang="en-AU" i="1" u="sng" dirty="0"/>
              <a:t>and</a:t>
            </a:r>
            <a:r>
              <a:rPr lang="en-AU" i="1" dirty="0"/>
              <a:t> she</a:t>
            </a:r>
            <a:r>
              <a:rPr lang="en-AU" dirty="0"/>
              <a:t>), disjunctive (</a:t>
            </a:r>
            <a:r>
              <a:rPr lang="en-AU" i="1" dirty="0"/>
              <a:t>you </a:t>
            </a:r>
            <a:r>
              <a:rPr lang="en-AU" i="1" u="sng" dirty="0"/>
              <a:t>or </a:t>
            </a:r>
            <a:r>
              <a:rPr lang="en-AU" i="1" dirty="0"/>
              <a:t>me</a:t>
            </a:r>
            <a:r>
              <a:rPr lang="en-AU" dirty="0"/>
              <a:t>), adversative (</a:t>
            </a:r>
            <a:r>
              <a:rPr lang="en-AU" i="1" dirty="0"/>
              <a:t>small but comfortable</a:t>
            </a:r>
            <a:r>
              <a:rPr lang="en-AU" dirty="0"/>
              <a:t>) and causative-consecutive (on the sentence and text levels only).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3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9384"/>
          </a:xfrm>
        </p:spPr>
        <p:txBody>
          <a:bodyPr/>
          <a:lstStyle/>
          <a:p>
            <a:r>
              <a:rPr lang="en-AU" dirty="0"/>
              <a:t>Basic syntactic notions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8473"/>
            <a:ext cx="10515600" cy="522099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AU" u="sng" dirty="0"/>
              <a:t>Subordination</a:t>
            </a:r>
            <a:r>
              <a:rPr lang="en-AU" b="1" dirty="0"/>
              <a:t> </a:t>
            </a:r>
            <a:r>
              <a:rPr lang="en-AU" dirty="0"/>
              <a:t>– syntagmatic relations of dependence. </a:t>
            </a:r>
            <a:endParaRPr lang="en-AU" dirty="0" smtClean="0"/>
          </a:p>
          <a:p>
            <a:r>
              <a:rPr lang="en-AU" dirty="0" smtClean="0"/>
              <a:t> </a:t>
            </a:r>
            <a:r>
              <a:rPr lang="en-AU" dirty="0"/>
              <a:t>observed between the constituent parts having different linguistic </a:t>
            </a:r>
            <a:r>
              <a:rPr lang="en-AU" dirty="0" smtClean="0"/>
              <a:t>rank, occur </a:t>
            </a:r>
            <a:r>
              <a:rPr lang="en-AU" dirty="0"/>
              <a:t>on the levels of the phrase and sentence. </a:t>
            </a:r>
            <a:endParaRPr lang="ru-RU" dirty="0"/>
          </a:p>
          <a:p>
            <a:r>
              <a:rPr lang="en-AU" dirty="0"/>
              <a:t>Subordination may be of 3 different kinds:</a:t>
            </a:r>
            <a:endParaRPr lang="ru-RU" dirty="0"/>
          </a:p>
          <a:p>
            <a:pPr marL="0" indent="0">
              <a:buNone/>
            </a:pPr>
            <a:r>
              <a:rPr lang="en-AU" dirty="0" smtClean="0"/>
              <a:t>                – </a:t>
            </a:r>
            <a:r>
              <a:rPr lang="en-AU" dirty="0"/>
              <a:t>adverbial (</a:t>
            </a:r>
            <a:r>
              <a:rPr lang="en-AU" i="1" dirty="0"/>
              <a:t>to work </a:t>
            </a:r>
            <a:r>
              <a:rPr lang="en-AU" i="1" u="sng" dirty="0"/>
              <a:t>hard</a:t>
            </a:r>
            <a:r>
              <a:rPr lang="en-AU" dirty="0"/>
              <a:t>), </a:t>
            </a:r>
            <a:endParaRPr lang="ru-RU" dirty="0"/>
          </a:p>
          <a:p>
            <a:pPr marL="0" indent="0">
              <a:buNone/>
            </a:pPr>
            <a:r>
              <a:rPr lang="en-AU" dirty="0" smtClean="0"/>
              <a:t>                - </a:t>
            </a:r>
            <a:r>
              <a:rPr lang="en-AU" dirty="0"/>
              <a:t>objective (</a:t>
            </a:r>
            <a:r>
              <a:rPr lang="en-AU" i="1" dirty="0"/>
              <a:t>to pose a </a:t>
            </a:r>
            <a:r>
              <a:rPr lang="en-AU" i="1" u="sng" dirty="0"/>
              <a:t>problem</a:t>
            </a:r>
            <a:r>
              <a:rPr lang="en-AU" dirty="0"/>
              <a:t>) </a:t>
            </a:r>
            <a:endParaRPr lang="ru-RU" dirty="0"/>
          </a:p>
          <a:p>
            <a:pPr marL="0" indent="0">
              <a:buNone/>
            </a:pPr>
            <a:r>
              <a:rPr lang="en-AU" dirty="0" smtClean="0"/>
              <a:t>                - </a:t>
            </a:r>
            <a:r>
              <a:rPr lang="en-AU" dirty="0"/>
              <a:t>attributive (</a:t>
            </a:r>
            <a:r>
              <a:rPr lang="en-AU" i="1" dirty="0"/>
              <a:t>an </a:t>
            </a:r>
            <a:r>
              <a:rPr lang="en-AU" i="1" u="sng" dirty="0"/>
              <a:t>amazing show</a:t>
            </a:r>
            <a:r>
              <a:rPr lang="en-AU" dirty="0"/>
              <a:t>). </a:t>
            </a:r>
            <a:endParaRPr lang="ru-RU" dirty="0"/>
          </a:p>
          <a:p>
            <a:r>
              <a:rPr lang="en-AU" dirty="0"/>
              <a:t>Furthermore, types of subordination may be different as well:</a:t>
            </a:r>
            <a:endParaRPr lang="ru-RU" dirty="0"/>
          </a:p>
          <a:p>
            <a:r>
              <a:rPr lang="en-AU" dirty="0"/>
              <a:t>– agreement (</a:t>
            </a:r>
            <a:r>
              <a:rPr lang="en-AU" i="1" u="sng" dirty="0"/>
              <a:t>this</a:t>
            </a:r>
            <a:r>
              <a:rPr lang="en-AU" i="1" dirty="0"/>
              <a:t> idea – </a:t>
            </a:r>
            <a:r>
              <a:rPr lang="en-AU" i="1" u="sng" dirty="0"/>
              <a:t>these</a:t>
            </a:r>
            <a:r>
              <a:rPr lang="en-AU" i="1" dirty="0"/>
              <a:t> ideas</a:t>
            </a:r>
            <a:r>
              <a:rPr lang="en-AU" dirty="0"/>
              <a:t>), </a:t>
            </a:r>
            <a:endParaRPr lang="ru-RU" dirty="0"/>
          </a:p>
          <a:p>
            <a:r>
              <a:rPr lang="en-AU" dirty="0"/>
              <a:t>- government (</a:t>
            </a:r>
            <a:r>
              <a:rPr lang="en-AU" i="1" dirty="0"/>
              <a:t>invite </a:t>
            </a:r>
            <a:r>
              <a:rPr lang="en-AU" i="1" u="sng" dirty="0"/>
              <a:t>us</a:t>
            </a:r>
            <a:r>
              <a:rPr lang="en-AU" i="1" dirty="0"/>
              <a:t>; solve </a:t>
            </a:r>
            <a:r>
              <a:rPr lang="en-AU" i="1" u="sng" dirty="0"/>
              <a:t>the problem</a:t>
            </a:r>
            <a:r>
              <a:rPr lang="en-AU" i="1" dirty="0"/>
              <a:t>; wait </a:t>
            </a:r>
            <a:r>
              <a:rPr lang="en-AU" i="1" u="sng" dirty="0"/>
              <a:t>for me</a:t>
            </a:r>
            <a:r>
              <a:rPr lang="en-AU" dirty="0"/>
              <a:t>), </a:t>
            </a:r>
            <a:endParaRPr lang="ru-RU" dirty="0"/>
          </a:p>
          <a:p>
            <a:r>
              <a:rPr lang="en-AU" dirty="0"/>
              <a:t>- adjoining (</a:t>
            </a:r>
            <a:r>
              <a:rPr lang="en-AU" i="1" u="sng" dirty="0"/>
              <a:t>just</a:t>
            </a:r>
            <a:r>
              <a:rPr lang="en-AU" i="1" dirty="0"/>
              <a:t> now, </a:t>
            </a:r>
            <a:r>
              <a:rPr lang="en-AU" i="1" u="sng" dirty="0"/>
              <a:t>only</a:t>
            </a:r>
            <a:r>
              <a:rPr lang="en-AU" i="1" dirty="0"/>
              <a:t> you, </a:t>
            </a:r>
            <a:r>
              <a:rPr lang="en-AU" i="1" u="sng" dirty="0"/>
              <a:t>even</a:t>
            </a:r>
            <a:r>
              <a:rPr lang="en-AU" i="1" dirty="0"/>
              <a:t> better, etc.</a:t>
            </a:r>
            <a:r>
              <a:rPr lang="en-AU" dirty="0"/>
              <a:t>)</a:t>
            </a:r>
            <a:endParaRPr lang="ru-RU" dirty="0"/>
          </a:p>
          <a:p>
            <a:r>
              <a:rPr lang="en-AU" dirty="0"/>
              <a:t>- enclosure (</a:t>
            </a:r>
            <a:r>
              <a:rPr lang="en-AU" i="1" dirty="0"/>
              <a:t>a really hot day, an on-the-spot speech, etc.</a:t>
            </a:r>
            <a:r>
              <a:rPr lang="en-AU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828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0548"/>
          </a:xfrm>
        </p:spPr>
        <p:txBody>
          <a:bodyPr/>
          <a:lstStyle/>
          <a:p>
            <a:r>
              <a:rPr lang="en-AU" dirty="0"/>
              <a:t>Basic syntactic notions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939636"/>
            <a:ext cx="10515600" cy="4488873"/>
          </a:xfrm>
        </p:spPr>
        <p:txBody>
          <a:bodyPr>
            <a:normAutofit/>
          </a:bodyPr>
          <a:lstStyle/>
          <a:p>
            <a:pPr lvl="0"/>
            <a:r>
              <a:rPr lang="en-AU" sz="3200" u="sng" dirty="0"/>
              <a:t>Predication</a:t>
            </a:r>
            <a:r>
              <a:rPr lang="en-AU" sz="3200" b="1" dirty="0"/>
              <a:t> </a:t>
            </a:r>
            <a:r>
              <a:rPr lang="en-AU" sz="3200" dirty="0"/>
              <a:t>– syntagmatic relations of interdependence. </a:t>
            </a:r>
            <a:endParaRPr lang="en-AU" sz="3200" dirty="0" smtClean="0"/>
          </a:p>
          <a:p>
            <a:pPr lvl="0"/>
            <a:r>
              <a:rPr lang="en-AU" sz="3200" dirty="0" smtClean="0"/>
              <a:t>two </a:t>
            </a:r>
            <a:r>
              <a:rPr lang="en-AU" sz="3200" dirty="0"/>
              <a:t>kinds – </a:t>
            </a:r>
            <a:r>
              <a:rPr lang="en-AU" sz="3200" u="sng" dirty="0" smtClean="0"/>
              <a:t>primary:</a:t>
            </a:r>
            <a:r>
              <a:rPr lang="en-AU" sz="3200" dirty="0" smtClean="0"/>
              <a:t> on </a:t>
            </a:r>
            <a:r>
              <a:rPr lang="en-AU" sz="3200" dirty="0"/>
              <a:t>the sentence </a:t>
            </a:r>
            <a:r>
              <a:rPr lang="en-AU" sz="3200" dirty="0" smtClean="0"/>
              <a:t>level - between </a:t>
            </a:r>
            <a:r>
              <a:rPr lang="en-AU" sz="3200" dirty="0"/>
              <a:t>the subject and the predicate of the sentence </a:t>
            </a:r>
            <a:endParaRPr lang="en-AU" sz="3200" dirty="0" smtClean="0"/>
          </a:p>
          <a:p>
            <a:pPr lvl="0"/>
            <a:r>
              <a:rPr lang="en-AU" sz="3200" u="sng" dirty="0"/>
              <a:t>s</a:t>
            </a:r>
            <a:r>
              <a:rPr lang="en-AU" sz="3200" u="sng" dirty="0" smtClean="0"/>
              <a:t>econdary:</a:t>
            </a:r>
            <a:r>
              <a:rPr lang="en-AU" sz="3200" dirty="0" smtClean="0"/>
              <a:t> on </a:t>
            </a:r>
            <a:r>
              <a:rPr lang="en-AU" sz="3200" dirty="0"/>
              <a:t>the phrase </a:t>
            </a:r>
            <a:r>
              <a:rPr lang="en-AU" sz="3200" dirty="0" smtClean="0"/>
              <a:t>level - between </a:t>
            </a:r>
            <a:r>
              <a:rPr lang="en-AU" sz="3200" dirty="0"/>
              <a:t>nominal elements and non-finite forms of the </a:t>
            </a:r>
            <a:r>
              <a:rPr lang="en-AU" sz="3200" dirty="0" smtClean="0"/>
              <a:t>verb</a:t>
            </a:r>
            <a:r>
              <a:rPr lang="en-AU" sz="3200" dirty="0"/>
              <a:t>;</a:t>
            </a:r>
            <a:r>
              <a:rPr lang="en-AU" sz="3200" dirty="0" smtClean="0"/>
              <a:t> serves </a:t>
            </a:r>
            <a:r>
              <a:rPr lang="en-AU" sz="3200" dirty="0"/>
              <a:t>the basis for predicative complexes – gerundial, infinitive and participial phrases</a:t>
            </a:r>
            <a:r>
              <a:rPr lang="en-A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0649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639"/>
          </a:xfrm>
        </p:spPr>
        <p:txBody>
          <a:bodyPr/>
          <a:lstStyle/>
          <a:p>
            <a:r>
              <a:rPr lang="en-US" dirty="0" smtClean="0"/>
              <a:t>The phrase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0764"/>
            <a:ext cx="10515600" cy="5334000"/>
          </a:xfrm>
        </p:spPr>
        <p:txBody>
          <a:bodyPr>
            <a:normAutofit fontScale="92500"/>
          </a:bodyPr>
          <a:lstStyle/>
          <a:p>
            <a:r>
              <a:rPr lang="en-AU" dirty="0" smtClean="0"/>
              <a:t>a </a:t>
            </a:r>
            <a:r>
              <a:rPr lang="en-AU" dirty="0"/>
              <a:t>syntagmatic unity of at least two notional words </a:t>
            </a:r>
            <a:r>
              <a:rPr lang="en-AU" dirty="0" smtClean="0"/>
              <a:t>:: any </a:t>
            </a:r>
            <a:r>
              <a:rPr lang="en-AU" dirty="0"/>
              <a:t>combination of a notional word with a function word (</a:t>
            </a:r>
            <a:r>
              <a:rPr lang="en-AU" i="1" dirty="0"/>
              <a:t>in the soup</a:t>
            </a:r>
            <a:r>
              <a:rPr lang="en-AU" dirty="0"/>
              <a:t>) </a:t>
            </a:r>
            <a:r>
              <a:rPr lang="en-AU" dirty="0" smtClean="0"/>
              <a:t>(if it </a:t>
            </a:r>
            <a:r>
              <a:rPr lang="en-AU" dirty="0"/>
              <a:t>is not an analytical form of some word (such as </a:t>
            </a:r>
            <a:r>
              <a:rPr lang="en-AU" i="1" dirty="0"/>
              <a:t>has done, will read</a:t>
            </a:r>
            <a:r>
              <a:rPr lang="en-AU" dirty="0"/>
              <a:t>). </a:t>
            </a:r>
            <a:endParaRPr lang="ru-RU" dirty="0"/>
          </a:p>
          <a:p>
            <a:r>
              <a:rPr lang="en-AU" dirty="0"/>
              <a:t>g</a:t>
            </a:r>
            <a:r>
              <a:rPr lang="en-AU" dirty="0" smtClean="0"/>
              <a:t>eneral </a:t>
            </a:r>
            <a:r>
              <a:rPr lang="en-AU" dirty="0"/>
              <a:t>characteristics of the phrase (word-combination, word-group) are as follows:</a:t>
            </a:r>
            <a:endParaRPr lang="ru-RU" dirty="0"/>
          </a:p>
          <a:p>
            <a:pPr marL="0" indent="0">
              <a:buNone/>
            </a:pPr>
            <a:r>
              <a:rPr lang="en-AU" dirty="0" smtClean="0"/>
              <a:t>   1</a:t>
            </a:r>
            <a:r>
              <a:rPr lang="en-AU" dirty="0"/>
              <a:t>) </a:t>
            </a:r>
            <a:r>
              <a:rPr lang="en-AU" dirty="0" smtClean="0"/>
              <a:t>as </a:t>
            </a:r>
            <a:r>
              <a:rPr lang="en-AU" dirty="0"/>
              <a:t>a naming unit it differs from a compound word because the number of constituents in a phrase corresponds to the number of different </a:t>
            </a:r>
            <a:r>
              <a:rPr lang="en-AU" dirty="0" err="1"/>
              <a:t>denotats</a:t>
            </a:r>
            <a:r>
              <a:rPr lang="en-AU" dirty="0"/>
              <a:t>: </a:t>
            </a:r>
            <a:r>
              <a:rPr lang="en-AU" i="1" dirty="0"/>
              <a:t>a green house – </a:t>
            </a:r>
            <a:r>
              <a:rPr lang="uk-UA" i="1" dirty="0"/>
              <a:t>зелений будинок</a:t>
            </a:r>
            <a:r>
              <a:rPr lang="en-AU" i="1" dirty="0"/>
              <a:t>, a </a:t>
            </a:r>
            <a:r>
              <a:rPr lang="en-US" i="1" dirty="0"/>
              <a:t>greenhouse</a:t>
            </a:r>
            <a:r>
              <a:rPr lang="en-AU" i="1" dirty="0"/>
              <a:t> – </a:t>
            </a:r>
            <a:r>
              <a:rPr lang="uk-UA" i="1" dirty="0"/>
              <a:t>парник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r>
              <a:rPr lang="en-AU" dirty="0" smtClean="0"/>
              <a:t>   2</a:t>
            </a:r>
            <a:r>
              <a:rPr lang="en-AU" dirty="0"/>
              <a:t>)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AU" dirty="0"/>
              <a:t>phrase</a:t>
            </a:r>
            <a:r>
              <a:rPr lang="en-US" dirty="0"/>
              <a:t> is a dependent syntactic unit, it is not a communicative unit and has no intonation pattern of its own</a:t>
            </a:r>
            <a:r>
              <a:rPr lang="en-AU" i="1" dirty="0"/>
              <a:t>.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   3</a:t>
            </a:r>
            <a:r>
              <a:rPr lang="en-US" dirty="0"/>
              <a:t>)</a:t>
            </a:r>
            <a:r>
              <a:rPr lang="en-AU" dirty="0"/>
              <a:t> </a:t>
            </a:r>
            <a:r>
              <a:rPr lang="en-AU" dirty="0" smtClean="0"/>
              <a:t>each </a:t>
            </a:r>
            <a:r>
              <a:rPr lang="en-AU" dirty="0"/>
              <a:t>component of the phrase can undergo grammatical changes leaving the identity of the whole unit untouched: </a:t>
            </a:r>
            <a:r>
              <a:rPr lang="en-AU" i="1" dirty="0"/>
              <a:t>to read a book – to read books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9552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1784</Words>
  <Application>Microsoft Office PowerPoint</Application>
  <PresentationFormat>Широкоэкранный</PresentationFormat>
  <Paragraphs>126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Syntax as a branch of theoretical grammar </vt:lpstr>
      <vt:lpstr>Outline </vt:lpstr>
      <vt:lpstr>Syntax</vt:lpstr>
      <vt:lpstr>Basic syntactic notions: Syntactic unit </vt:lpstr>
      <vt:lpstr>Basic syntactic notions</vt:lpstr>
      <vt:lpstr>Basic syntactic notions</vt:lpstr>
      <vt:lpstr>Basic syntactic notions</vt:lpstr>
      <vt:lpstr>Basic syntactic notions</vt:lpstr>
      <vt:lpstr>The phrase</vt:lpstr>
      <vt:lpstr>The classification of phrases</vt:lpstr>
      <vt:lpstr>Subordinate phrases </vt:lpstr>
      <vt:lpstr>Predicative phrases </vt:lpstr>
      <vt:lpstr>The sentence </vt:lpstr>
      <vt:lpstr>Characteristic features of the sentence </vt:lpstr>
      <vt:lpstr>Characteristic features of the sentence </vt:lpstr>
      <vt:lpstr>The parts of the sentence </vt:lpstr>
      <vt:lpstr>Reference literature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PHRASEOLOGY</dc:title>
  <dc:creator>ДАША</dc:creator>
  <cp:lastModifiedBy>ЛЮДМИЛА</cp:lastModifiedBy>
  <cp:revision>224</cp:revision>
  <dcterms:created xsi:type="dcterms:W3CDTF">2021-11-09T19:04:49Z</dcterms:created>
  <dcterms:modified xsi:type="dcterms:W3CDTF">2023-02-20T09:31:45Z</dcterms:modified>
</cp:coreProperties>
</file>