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77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A57E9-C9FA-4FEB-B3D7-B261A1F8C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393ED74-715D-4A1F-9F47-95853456D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D621527-FEF3-4AF2-8859-F2A7C681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247CF81-C87E-4993-977A-AE584C69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E153AF2-2BF0-4D9B-9A9E-4BD86BE4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31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7D3B55-963F-427F-BCA1-E32D1A0E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A5FAB4D-1572-44C2-B6A2-855CDC460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111CA2A-966A-4B49-89DB-BE4D1638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012EC9A-1184-4D32-8056-47AAF3C6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B68F3B0-DD2C-4D37-9897-C9438112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491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2D0D100-2B89-41BA-B074-25CAB733E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997FE4B-9A33-44C4-8D7B-768411456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8E5F3FA-678C-4015-B3FB-28513D372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A1BC99B-3A14-44F3-A701-5EF5AAC2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159DF85-B63F-4B85-93BC-12DDB24B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689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EA937-16AB-4898-BD4F-19E521BA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E416DA-E948-41EF-961E-375DEFF1B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59C1D60-D288-44D9-B81F-19B6FEAA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45BD964-BF32-495C-AD9F-9BDBDBAE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D64695B-EC6A-4467-B476-9A02D29F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331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04A93-2A3E-4E7C-A7D8-D09C3D2A4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E63956F-5F21-45F2-8B26-F479CFA09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C4532D5-FCA4-48C1-BA5A-0ED476535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91FDA9-E8D4-4290-B4D0-5FC0DF52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E450B55-0DEC-4B7A-8579-3AE2FCD2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212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8A7C21-A507-4DD5-9F75-D84A735B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E5FE61C-81A6-4FA7-9AB5-0B9B1076D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71F106A-B8BD-4903-9BCD-507FD5988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419AB64-0293-4E86-A6B1-7076B5E6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80269DA-7AC8-447A-93B5-8C6DA268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D699DF7-9A89-4C0C-98E4-D58EE8B9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40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1C4F2-4B85-4C98-92CF-1F3485F9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A290AC6-1C59-4073-86D3-640EADAAA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880E8C2-B18B-4CBA-94FE-7C1961016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8D9A3B4-DC8E-44FD-B512-D40C3C125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CFC3E91-1BB3-4F01-AB5A-5136AE242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9BFEECF-EBF9-4021-9A90-302C173F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536638F-6F2D-4DC7-8BDE-DBE5A95C7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E716579F-9519-479F-86A8-42C86A29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172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E26AC2-4304-469A-B1D6-DEB110DF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CEBA68E-2EEA-4C65-B540-8579BE8A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1B655099-D7B9-498C-B1A0-8C242447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8A5F865-57D2-4B1A-BAC4-42B17129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388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6B6966A-5A70-43DC-9D43-74733B16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326EE6D-EE9F-4098-84D8-1A59322F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08FD6FA-2E55-42D1-AD86-6A660C22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70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FB71F-0C7C-45ED-B6B6-E803369F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98BDEBE-9EDB-443B-A061-6FE894F04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4B53941-7E3A-43BE-AA2D-9CC06B205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3ADD60F-2BB5-4E23-B8DA-7FF32D35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1E95942-7623-4276-BB87-B56A2ABB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9640FB5-7DCE-4659-BF0E-FD3B9B8A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46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FABCB-434C-439B-B1BB-56F50DF0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4CB5985A-5212-46B1-AE44-A01CF34A2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5CB652B-C781-4003-95D5-C9E8E5AF9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8C3E2A9-1633-4F7A-9E19-8C87849E1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0842B0-CC5E-4081-B621-75B7D4F53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124E5B3-66BC-4B7D-A3A5-41CD66B9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85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C52AE5E-B814-4405-993F-0B653B50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1D0428D-90A9-464C-8AC1-1922F47C8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A44FB1-3E12-4F89-8917-82F14F329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A08A6A7-5970-417E-835D-15491C0E6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C395DCE-577C-44C3-8214-115D486B5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2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2F660-DF59-48BF-B847-0F868DA7E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1745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cap="all" dirty="0"/>
              <a:t>The </a:t>
            </a:r>
            <a:r>
              <a:rPr lang="en-US" sz="5400" cap="all" dirty="0" smtClean="0"/>
              <a:t>notional parts of speech</a:t>
            </a:r>
            <a:r>
              <a:rPr lang="ru-RU" sz="5400" cap="all" dirty="0" smtClean="0"/>
              <a:t> </a:t>
            </a:r>
            <a:r>
              <a:rPr lang="ru-RU" sz="5400" dirty="0" smtClean="0"/>
              <a:t>(</a:t>
            </a:r>
            <a:r>
              <a:rPr lang="en-US" sz="5400" dirty="0" smtClean="0"/>
              <a:t>continued</a:t>
            </a:r>
            <a:r>
              <a:rPr lang="ru-RU" sz="5400" dirty="0" smtClean="0"/>
              <a:t>)</a:t>
            </a:r>
            <a:r>
              <a:rPr lang="en-US" sz="5400" dirty="0" smtClean="0"/>
              <a:t> </a:t>
            </a:r>
            <a:endParaRPr lang="uk-UA" sz="138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0F9E78E-AA3D-4F49-AE39-F2102EC8DB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all" dirty="0" smtClean="0">
                <a:latin typeface="+mj-lt"/>
              </a:rPr>
              <a:t>The functional parts of speech</a:t>
            </a:r>
            <a:endParaRPr lang="uk-UA" sz="5400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142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FFE246-1193-46F1-B2D3-5BA8D7D0E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 literature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DBB460-1856-4391-97BB-21881C5C4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484"/>
            <a:ext cx="10785764" cy="5406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uk-UA" dirty="0"/>
              <a:t>. </a:t>
            </a:r>
            <a:r>
              <a:rPr lang="uk-UA" dirty="0" err="1"/>
              <a:t>Алєксєєва</a:t>
            </a:r>
            <a:r>
              <a:rPr lang="uk-UA" dirty="0"/>
              <a:t> І.О. Курс теоретичної граматики сучасної англійської мови: навчальний посібник. – Вінниця: Нова Книга, 2007. – 328 с.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uk-UA" dirty="0"/>
              <a:t>Волкова Л.М. </a:t>
            </a:r>
            <a:r>
              <a:rPr lang="en-US" dirty="0"/>
              <a:t>Theoretical Grammar of English: Modern Approach. – </a:t>
            </a:r>
            <a:r>
              <a:rPr lang="uk-UA" dirty="0"/>
              <a:t>К.: Освіта </a:t>
            </a:r>
            <a:r>
              <a:rPr lang="uk-UA" dirty="0" err="1"/>
              <a:t>Україны</a:t>
            </a:r>
            <a:r>
              <a:rPr lang="uk-UA" dirty="0"/>
              <a:t>, 2009</a:t>
            </a:r>
            <a:r>
              <a:rPr lang="en-US" dirty="0"/>
              <a:t>. –</a:t>
            </a:r>
            <a:r>
              <a:rPr lang="uk-UA" dirty="0"/>
              <a:t> 256 </a:t>
            </a:r>
            <a:r>
              <a:rPr lang="uk-UA" dirty="0" err="1"/>
              <a:t>стор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uk-UA" dirty="0" err="1"/>
              <a:t>Домброван</a:t>
            </a:r>
            <a:r>
              <a:rPr lang="uk-UA" dirty="0"/>
              <a:t> Т.І. Загальнотеоретичний курс англійської мови як другої іноземної. – Вінниця: Нова Книга, 2009. – 128 с.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4. Соловйова Л.Ф., </a:t>
            </a:r>
            <a:r>
              <a:rPr lang="uk-UA" dirty="0" err="1"/>
              <a:t>Сніховська</a:t>
            </a:r>
            <a:r>
              <a:rPr lang="uk-UA" dirty="0"/>
              <a:t> І.Е. Теоретичний курс англійської мови як другої іноземної. Навчально-методичний посібник. – Житомир: Рута, 2015. – 200 с.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</a:t>
            </a:r>
            <a:r>
              <a:rPr lang="uk-UA" dirty="0" err="1"/>
              <a:t>Iriskulov</a:t>
            </a:r>
            <a:r>
              <a:rPr lang="uk-UA" dirty="0"/>
              <a:t> A.T. </a:t>
            </a:r>
            <a:r>
              <a:rPr lang="uk-UA" dirty="0" err="1"/>
              <a:t>Theoretical</a:t>
            </a:r>
            <a:r>
              <a:rPr lang="uk-UA" dirty="0"/>
              <a:t> </a:t>
            </a:r>
            <a:r>
              <a:rPr lang="uk-UA" dirty="0" err="1"/>
              <a:t>Grammar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English</a:t>
            </a:r>
            <a:r>
              <a:rPr lang="uk-UA" dirty="0"/>
              <a:t>. – </a:t>
            </a:r>
            <a:r>
              <a:rPr lang="en-US" dirty="0"/>
              <a:t>Tashkent</a:t>
            </a:r>
            <a:r>
              <a:rPr lang="uk-UA" dirty="0"/>
              <a:t>, 2006. – 64 </a:t>
            </a:r>
            <a:r>
              <a:rPr lang="en-US" dirty="0"/>
              <a:t>p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Selivan</a:t>
            </a:r>
            <a:r>
              <a:rPr lang="en-US" dirty="0"/>
              <a:t> L. Lexical Grammar. – Cambridge Univ. Press, 2018. – 244 p.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69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7424A-8CAB-44E0-9635-A04F06B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6FECAA-78FE-44C7-A62F-A5DB402B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 fontAlgn="auto">
              <a:buNone/>
            </a:pPr>
            <a:endParaRPr lang="ru-RU" sz="12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err="1" smtClean="0"/>
              <a:t>Statives</a:t>
            </a:r>
            <a:r>
              <a:rPr lang="en-US" dirty="0" smtClean="0"/>
              <a:t>.</a:t>
            </a:r>
            <a:endParaRPr lang="ru-RU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Modal Words.</a:t>
            </a:r>
            <a:endParaRPr lang="ru-RU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Interjection.</a:t>
            </a:r>
            <a:endParaRPr lang="ru-RU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Preposition.</a:t>
            </a:r>
            <a:endParaRPr lang="ru-RU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Conjunction.</a:t>
            </a:r>
            <a:endParaRPr lang="ru-RU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Particle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endParaRPr lang="ru-RU" sz="2000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953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statives</a:t>
            </a:r>
            <a:r>
              <a:rPr lang="en-US" dirty="0" smtClean="0"/>
              <a:t> (a-words)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lexico</a:t>
            </a:r>
            <a:r>
              <a:rPr lang="en-US" dirty="0"/>
              <a:t>-grammatical meaning </a:t>
            </a:r>
            <a:r>
              <a:rPr lang="en-US" dirty="0" smtClean="0"/>
              <a:t>– state, e.g</a:t>
            </a:r>
            <a:r>
              <a:rPr lang="en-US" i="1" dirty="0"/>
              <a:t>. He is asleep. </a:t>
            </a:r>
            <a:r>
              <a:rPr lang="en-US" i="1" dirty="0" smtClean="0"/>
              <a:t>= He </a:t>
            </a:r>
            <a:r>
              <a:rPr lang="en-US" i="1" dirty="0"/>
              <a:t>is in a state of </a:t>
            </a:r>
            <a:r>
              <a:rPr lang="en-US" i="1" dirty="0" smtClean="0"/>
              <a:t>sleep.</a:t>
            </a:r>
          </a:p>
          <a:p>
            <a:r>
              <a:rPr lang="en-US" dirty="0" smtClean="0"/>
              <a:t>composed </a:t>
            </a:r>
            <a:r>
              <a:rPr lang="en-US" dirty="0"/>
              <a:t>with the help of the prefix a-:</a:t>
            </a:r>
            <a:r>
              <a:rPr lang="en-US" i="1" dirty="0"/>
              <a:t> alive, afraid, ashamed, ablaze, abuzz. </a:t>
            </a:r>
            <a:endParaRPr lang="en-US" i="1" dirty="0" smtClean="0"/>
          </a:p>
          <a:p>
            <a:r>
              <a:rPr lang="en-US" dirty="0" smtClean="0"/>
              <a:t>combine </a:t>
            </a:r>
            <a:r>
              <a:rPr lang="en-US" dirty="0"/>
              <a:t>with link-verbs </a:t>
            </a:r>
            <a:r>
              <a:rPr lang="en-US" i="1" dirty="0"/>
              <a:t>to be, to grow, to fall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: The ship </a:t>
            </a:r>
            <a:r>
              <a:rPr lang="en-US" i="1" dirty="0"/>
              <a:t>is adrift.</a:t>
            </a:r>
            <a:r>
              <a:rPr lang="en-US" dirty="0"/>
              <a:t> We</a:t>
            </a:r>
            <a:r>
              <a:rPr lang="en-US" i="1" dirty="0"/>
              <a:t> fell asleep. The pharmaceutical industry is abuzz with discussion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syntactical </a:t>
            </a:r>
            <a:r>
              <a:rPr lang="en-US" dirty="0"/>
              <a:t>function </a:t>
            </a:r>
            <a:r>
              <a:rPr lang="en-US" dirty="0" smtClean="0"/>
              <a:t>- the </a:t>
            </a:r>
            <a:r>
              <a:rPr lang="en-US" dirty="0"/>
              <a:t>predicative. </a:t>
            </a: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all linguists recognize the </a:t>
            </a:r>
            <a:r>
              <a:rPr lang="en-US" dirty="0" err="1"/>
              <a:t>the</a:t>
            </a:r>
            <a:r>
              <a:rPr lang="en-US" dirty="0"/>
              <a:t> </a:t>
            </a:r>
            <a:r>
              <a:rPr lang="en-US" dirty="0" err="1"/>
              <a:t>statives</a:t>
            </a:r>
            <a:r>
              <a:rPr lang="en-US" dirty="0"/>
              <a:t> as a separate part of speech.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30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n-US" dirty="0" smtClean="0"/>
              <a:t>Modals (modal words)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80656"/>
            <a:ext cx="10910455" cy="53339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lexico</a:t>
            </a:r>
            <a:r>
              <a:rPr lang="en-US" dirty="0"/>
              <a:t>-grammatical meaning </a:t>
            </a:r>
            <a:r>
              <a:rPr lang="en-US" dirty="0" smtClean="0"/>
              <a:t>- modality</a:t>
            </a:r>
          </a:p>
          <a:p>
            <a:r>
              <a:rPr lang="en-US" dirty="0" smtClean="0"/>
              <a:t>indicate </a:t>
            </a:r>
            <a:r>
              <a:rPr lang="en-US" dirty="0"/>
              <a:t>whether the speaker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- is </a:t>
            </a:r>
            <a:r>
              <a:rPr lang="en-US" dirty="0"/>
              <a:t>sure that his utterance corresponds to the reality,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- </a:t>
            </a:r>
            <a:r>
              <a:rPr lang="en-US" dirty="0"/>
              <a:t>regards it as something desirable, possible, probable, </a:t>
            </a:r>
            <a:r>
              <a:rPr lang="en-US" dirty="0" smtClean="0"/>
              <a:t>etc. </a:t>
            </a:r>
            <a:endParaRPr lang="ru-RU" dirty="0"/>
          </a:p>
          <a:p>
            <a:r>
              <a:rPr lang="en-US" dirty="0" err="1" smtClean="0"/>
              <a:t>classifed</a:t>
            </a:r>
            <a:r>
              <a:rPr lang="en-US" dirty="0" smtClean="0"/>
              <a:t> </a:t>
            </a:r>
            <a:r>
              <a:rPr lang="en-US" dirty="0"/>
              <a:t>into those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expressing </a:t>
            </a:r>
            <a:r>
              <a:rPr lang="en-US" dirty="0"/>
              <a:t>different shades of certainty (</a:t>
            </a:r>
            <a:r>
              <a:rPr lang="en-US" i="1" dirty="0"/>
              <a:t>really, of course, certainly, undoubtedly, indeed, etc.)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denoting </a:t>
            </a:r>
            <a:r>
              <a:rPr lang="en-US" dirty="0"/>
              <a:t>various degrees of probability (</a:t>
            </a:r>
            <a:r>
              <a:rPr lang="en-US" i="1" dirty="0"/>
              <a:t>maybe, perhaps, possibly, probably, etc</a:t>
            </a:r>
            <a:r>
              <a:rPr lang="en-US" dirty="0"/>
              <a:t>.);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denoting </a:t>
            </a:r>
            <a:r>
              <a:rPr lang="en-US" dirty="0"/>
              <a:t>desirability of the action </a:t>
            </a:r>
            <a:r>
              <a:rPr lang="en-US" i="1" dirty="0"/>
              <a:t>(fortunately, luckily, unfortunately, unhappily,</a:t>
            </a:r>
            <a:r>
              <a:rPr lang="en-US" dirty="0"/>
              <a:t> etc.). </a:t>
            </a:r>
            <a:endParaRPr lang="en-US" dirty="0" smtClean="0"/>
          </a:p>
          <a:p>
            <a:r>
              <a:rPr lang="en-US" dirty="0" smtClean="0"/>
              <a:t>rarely </a:t>
            </a:r>
            <a:r>
              <a:rPr lang="en-US" dirty="0"/>
              <a:t>function as </a:t>
            </a:r>
            <a:r>
              <a:rPr lang="en-US" dirty="0" smtClean="0"/>
              <a:t>head-words, </a:t>
            </a:r>
            <a:r>
              <a:rPr lang="en-US" dirty="0"/>
              <a:t>they often make response sentences: “</a:t>
            </a:r>
            <a:r>
              <a:rPr lang="en-US" i="1" dirty="0"/>
              <a:t>Are you interested in architecture?” “Of course”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syntactical function - </a:t>
            </a:r>
            <a:r>
              <a:rPr lang="en-US" dirty="0"/>
              <a:t>a parenthetical </a:t>
            </a:r>
            <a:r>
              <a:rPr lang="en-US" dirty="0" smtClean="0"/>
              <a:t>element, e.g. </a:t>
            </a:r>
            <a:r>
              <a:rPr lang="en-US" i="1" dirty="0" smtClean="0"/>
              <a:t>Luckily</a:t>
            </a:r>
            <a:r>
              <a:rPr lang="en-US" i="1" dirty="0"/>
              <a:t>, they were safe and </a:t>
            </a:r>
            <a:r>
              <a:rPr lang="en-US" i="1" dirty="0" smtClean="0"/>
              <a:t>sound.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89947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n-US" dirty="0"/>
              <a:t>The interjection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727" y="1080656"/>
            <a:ext cx="11083637" cy="53617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</a:t>
            </a:r>
            <a:r>
              <a:rPr lang="en-US" b="1" dirty="0" smtClean="0"/>
              <a:t> </a:t>
            </a:r>
            <a:r>
              <a:rPr lang="en-US" dirty="0"/>
              <a:t>grammatical </a:t>
            </a:r>
            <a:r>
              <a:rPr lang="en-US" dirty="0" smtClean="0"/>
              <a:t>categories</a:t>
            </a:r>
          </a:p>
          <a:p>
            <a:r>
              <a:rPr lang="en-US" dirty="0" smtClean="0"/>
              <a:t>no </a:t>
            </a:r>
            <a:r>
              <a:rPr lang="en-US" dirty="0"/>
              <a:t>grammatical connection with the sentence in which it is </a:t>
            </a:r>
            <a:r>
              <a:rPr lang="en-US" dirty="0" smtClean="0"/>
              <a:t>used</a:t>
            </a:r>
          </a:p>
          <a:p>
            <a:r>
              <a:rPr lang="en-US" dirty="0" smtClean="0"/>
              <a:t>conveys </a:t>
            </a:r>
            <a:r>
              <a:rPr lang="en-US" dirty="0"/>
              <a:t>the emotions or sentiments of the </a:t>
            </a:r>
            <a:r>
              <a:rPr lang="en-US" dirty="0" smtClean="0"/>
              <a:t>speaker, express </a:t>
            </a:r>
            <a:r>
              <a:rPr lang="en-US" dirty="0"/>
              <a:t>hesitation and protest without naming them.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most </a:t>
            </a:r>
            <a:r>
              <a:rPr lang="en-US" dirty="0" smtClean="0"/>
              <a:t>cases  </a:t>
            </a:r>
            <a:r>
              <a:rPr lang="en-US" dirty="0"/>
              <a:t>followed by an exclamation mark. </a:t>
            </a:r>
            <a:endParaRPr lang="en-US" dirty="0" smtClean="0"/>
          </a:p>
          <a:p>
            <a:r>
              <a:rPr lang="en-US" dirty="0" smtClean="0"/>
              <a:t>often represent </a:t>
            </a:r>
            <a:r>
              <a:rPr lang="en-US" dirty="0"/>
              <a:t>written form of actual sounds of </a:t>
            </a:r>
            <a:r>
              <a:rPr lang="en-US" dirty="0" smtClean="0"/>
              <a:t>humans</a:t>
            </a:r>
          </a:p>
          <a:p>
            <a:r>
              <a:rPr lang="en-US" dirty="0" smtClean="0"/>
              <a:t>hardly ever </a:t>
            </a:r>
            <a:r>
              <a:rPr lang="en-US" dirty="0"/>
              <a:t>used in scholarly writing, </a:t>
            </a:r>
            <a:r>
              <a:rPr lang="en-US" dirty="0" smtClean="0"/>
              <a:t>only as a </a:t>
            </a:r>
            <a:r>
              <a:rPr lang="en-US" dirty="0"/>
              <a:t>part of a quote. </a:t>
            </a:r>
            <a:endParaRPr lang="ru-RU" dirty="0"/>
          </a:p>
          <a:p>
            <a:r>
              <a:rPr lang="en-US" dirty="0" smtClean="0"/>
              <a:t>semantically divided </a:t>
            </a:r>
            <a:r>
              <a:rPr lang="en-US" dirty="0"/>
              <a:t>into two groups: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- emotional </a:t>
            </a:r>
            <a:r>
              <a:rPr lang="en-US" dirty="0"/>
              <a:t>(Oh! Oops! Ouch! Wow</a:t>
            </a:r>
            <a:r>
              <a:rPr lang="en-US" dirty="0" smtClean="0"/>
              <a:t>!)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-  </a:t>
            </a:r>
            <a:r>
              <a:rPr lang="en-US" dirty="0"/>
              <a:t>imperative (</a:t>
            </a:r>
            <a:r>
              <a:rPr lang="en-US" dirty="0" err="1"/>
              <a:t>Shh</a:t>
            </a:r>
            <a:r>
              <a:rPr lang="en-US" dirty="0"/>
              <a:t>! Hush! Come! Hear, hear!) </a:t>
            </a:r>
          </a:p>
          <a:p>
            <a:r>
              <a:rPr lang="en-US" dirty="0" smtClean="0"/>
              <a:t>some </a:t>
            </a:r>
            <a:r>
              <a:rPr lang="en-US" dirty="0"/>
              <a:t>interjections are homonymous with other words: Come! Dear! Why! Here!</a:t>
            </a:r>
            <a:endParaRPr lang="ru-RU" dirty="0"/>
          </a:p>
          <a:p>
            <a:r>
              <a:rPr lang="en-US" dirty="0" smtClean="0"/>
              <a:t>negative combinability</a:t>
            </a:r>
            <a:endParaRPr lang="en-US" b="1" dirty="0" smtClean="0"/>
          </a:p>
          <a:p>
            <a:r>
              <a:rPr lang="en-US" dirty="0" smtClean="0"/>
              <a:t>syntactic function - a </a:t>
            </a:r>
            <a:r>
              <a:rPr lang="en-US" dirty="0"/>
              <a:t>sentence </a:t>
            </a:r>
            <a:r>
              <a:rPr lang="en-US" dirty="0" smtClean="0"/>
              <a:t>word, </a:t>
            </a:r>
            <a:r>
              <a:rPr lang="en-US" dirty="0"/>
              <a:t>a parenthetical element.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01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/>
          <a:lstStyle/>
          <a:p>
            <a:r>
              <a:rPr lang="en-US" dirty="0"/>
              <a:t>The preposition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316183"/>
            <a:ext cx="10917382" cy="53062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indicates </a:t>
            </a:r>
            <a:r>
              <a:rPr lang="en-US" dirty="0"/>
              <a:t>the relations between the words which it connects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err="1"/>
              <a:t>lexico</a:t>
            </a:r>
            <a:r>
              <a:rPr lang="en-US" dirty="0"/>
              <a:t>-grammatical meaning </a:t>
            </a:r>
            <a:r>
              <a:rPr lang="en-US" dirty="0" smtClean="0"/>
              <a:t>– relations that </a:t>
            </a:r>
            <a:r>
              <a:rPr lang="en-US" dirty="0"/>
              <a:t>include direction, place, time, cause, manner and amount</a:t>
            </a:r>
            <a:r>
              <a:rPr lang="en-US" i="1" dirty="0" smtClean="0"/>
              <a:t>: </a:t>
            </a:r>
            <a:r>
              <a:rPr lang="en-US" i="1" dirty="0"/>
              <a:t>across the </a:t>
            </a:r>
            <a:r>
              <a:rPr lang="en-US" i="1" dirty="0" smtClean="0"/>
              <a:t>bridge, at</a:t>
            </a:r>
            <a:r>
              <a:rPr lang="en-US" i="1" dirty="0"/>
              <a:t> my house</a:t>
            </a:r>
            <a:r>
              <a:rPr lang="en-US" i="1" dirty="0" smtClean="0"/>
              <a:t>,</a:t>
            </a:r>
            <a:r>
              <a:rPr lang="en-US" i="1" dirty="0"/>
              <a:t> in </a:t>
            </a:r>
            <a:r>
              <a:rPr lang="en-US" i="1" dirty="0" smtClean="0"/>
              <a:t>January</a:t>
            </a:r>
            <a:endParaRPr lang="en-US" i="1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function </a:t>
            </a:r>
            <a:r>
              <a:rPr lang="en-US" dirty="0" smtClean="0"/>
              <a:t>- the </a:t>
            </a:r>
            <a:r>
              <a:rPr lang="en-US" dirty="0"/>
              <a:t>introduction of the word or phrase. </a:t>
            </a:r>
            <a:endParaRPr lang="en-US" dirty="0" smtClean="0"/>
          </a:p>
          <a:p>
            <a:r>
              <a:rPr lang="en-US" dirty="0" smtClean="0"/>
              <a:t>always </a:t>
            </a:r>
            <a:r>
              <a:rPr lang="en-US" dirty="0"/>
              <a:t>accompanied by a noun or a pronoun, which is called the “object of the preposition”. </a:t>
            </a:r>
            <a:endParaRPr lang="en-US" dirty="0" smtClean="0"/>
          </a:p>
          <a:p>
            <a:r>
              <a:rPr lang="en-US" dirty="0" smtClean="0"/>
              <a:t>almost </a:t>
            </a:r>
            <a:r>
              <a:rPr lang="en-US" dirty="0"/>
              <a:t>always goes </a:t>
            </a:r>
            <a:r>
              <a:rPr lang="en-US" u="sng" dirty="0"/>
              <a:t>before </a:t>
            </a:r>
            <a:r>
              <a:rPr lang="en-US" dirty="0"/>
              <a:t>the noun or the pronoun, in fact that is why it is called a </a:t>
            </a:r>
            <a:r>
              <a:rPr lang="en-US" u="sng" dirty="0"/>
              <a:t>pre</a:t>
            </a:r>
            <a:r>
              <a:rPr lang="en-US" dirty="0"/>
              <a:t>position</a:t>
            </a:r>
            <a:r>
              <a:rPr lang="en-US" b="1" dirty="0" smtClean="0"/>
              <a:t>.</a:t>
            </a:r>
          </a:p>
          <a:p>
            <a:r>
              <a:rPr lang="en-US" dirty="0"/>
              <a:t>Many prepositions are homonymous with adverbs (about, before, below, down, since), conjunctions (before, since); participles (considering, regarding, concerning, including, given</a:t>
            </a:r>
            <a:r>
              <a:rPr lang="en-US" dirty="0" smtClean="0"/>
              <a:t>): </a:t>
            </a:r>
            <a:r>
              <a:rPr lang="en-US" i="1" u="sng" dirty="0" smtClean="0"/>
              <a:t>Given</a:t>
            </a:r>
            <a:r>
              <a:rPr lang="en-US" i="1" dirty="0" smtClean="0"/>
              <a:t> </a:t>
            </a:r>
            <a:r>
              <a:rPr lang="en-US" i="1" dirty="0"/>
              <a:t>the fact that nobody is coming, I think we should cancel the party. – When you have </a:t>
            </a:r>
            <a:r>
              <a:rPr lang="en-US" i="1" u="sng" dirty="0"/>
              <a:t>given</a:t>
            </a:r>
            <a:r>
              <a:rPr lang="en-US" i="1" dirty="0"/>
              <a:t> nothing, ask for nothing</a:t>
            </a:r>
            <a:r>
              <a:rPr lang="en-US" i="1" dirty="0" smtClean="0"/>
              <a:t>. </a:t>
            </a:r>
            <a:r>
              <a:rPr lang="en-US" u="sng" dirty="0"/>
              <a:t>Considering</a:t>
            </a:r>
            <a:r>
              <a:rPr lang="en-US" dirty="0"/>
              <a:t> how dangerous everything is, nothing is really very </a:t>
            </a:r>
            <a:r>
              <a:rPr lang="en-US" dirty="0" smtClean="0"/>
              <a:t>frightening. - </a:t>
            </a:r>
            <a:r>
              <a:rPr lang="en-US" i="1" dirty="0" smtClean="0"/>
              <a:t>Always </a:t>
            </a:r>
            <a:r>
              <a:rPr lang="en-US" i="1" dirty="0"/>
              <a:t>design a thing by </a:t>
            </a:r>
            <a:r>
              <a:rPr lang="en-US" i="1" u="sng" dirty="0"/>
              <a:t>considering</a:t>
            </a:r>
            <a:r>
              <a:rPr lang="en-US" i="1" dirty="0"/>
              <a:t> it in its next larger context</a:t>
            </a:r>
            <a:endParaRPr lang="en-US" i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/>
              <a:t>functions </a:t>
            </a:r>
            <a:r>
              <a:rPr lang="en-US" dirty="0"/>
              <a:t>as a linking word.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17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/>
          <a:lstStyle/>
          <a:p>
            <a:r>
              <a:rPr lang="en-US" dirty="0" smtClean="0"/>
              <a:t>The conjunction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7636"/>
            <a:ext cx="10841182" cy="5389419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coordinating </a:t>
            </a:r>
            <a:r>
              <a:rPr lang="en-US" u="sng" dirty="0"/>
              <a:t>and subordinating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u="sng" dirty="0" smtClean="0"/>
              <a:t>coordinating</a:t>
            </a:r>
            <a:r>
              <a:rPr lang="en-US" dirty="0" smtClean="0"/>
              <a:t> </a:t>
            </a:r>
            <a:r>
              <a:rPr lang="en-US" dirty="0"/>
              <a:t>conjunctions connect syntactical units which are equal in rank and perform the same </a:t>
            </a:r>
            <a:r>
              <a:rPr lang="en-US" dirty="0" smtClean="0"/>
              <a:t>functions: </a:t>
            </a:r>
            <a:r>
              <a:rPr lang="en-US" i="1" dirty="0" smtClean="0"/>
              <a:t>and</a:t>
            </a:r>
            <a:r>
              <a:rPr lang="en-US" i="1" dirty="0"/>
              <a:t>, but, or, so.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</a:t>
            </a:r>
            <a:r>
              <a:rPr lang="en-US" i="1" u="sng" dirty="0" smtClean="0"/>
              <a:t>and</a:t>
            </a:r>
            <a:r>
              <a:rPr lang="en-US" dirty="0" smtClean="0"/>
              <a:t> </a:t>
            </a:r>
            <a:r>
              <a:rPr lang="en-US" dirty="0"/>
              <a:t>is used to add together or join words in the sentence; 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or</a:t>
            </a:r>
            <a:r>
              <a:rPr lang="en-US" dirty="0" smtClean="0"/>
              <a:t> </a:t>
            </a:r>
            <a:r>
              <a:rPr lang="en-US" dirty="0"/>
              <a:t>is used to show possibilities, choice or conflicting ideas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 </a:t>
            </a:r>
            <a:r>
              <a:rPr lang="en-US" i="1" u="sng" dirty="0"/>
              <a:t>so</a:t>
            </a:r>
            <a:r>
              <a:rPr lang="en-US" dirty="0"/>
              <a:t> is used to present result.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coordinating </a:t>
            </a:r>
            <a:r>
              <a:rPr lang="en-US" dirty="0"/>
              <a:t>conjunctions are always used between the words or clauses which they join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according </a:t>
            </a:r>
            <a:r>
              <a:rPr lang="en-US" dirty="0"/>
              <a:t>to their meanings coordinating conjunctions are divided into: </a:t>
            </a:r>
          </a:p>
          <a:p>
            <a:pPr marL="0" indent="0">
              <a:buNone/>
            </a:pPr>
            <a:r>
              <a:rPr lang="en-US" dirty="0"/>
              <a:t>       - copulative -  denote combination, addition, interdependence: 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and, both...and, neither...nor, not only...but also, as well as, etc.</a:t>
            </a:r>
          </a:p>
          <a:p>
            <a:pPr marL="0" indent="0">
              <a:buNone/>
            </a:pPr>
            <a:r>
              <a:rPr lang="en-US" i="1" dirty="0"/>
              <a:t>      </a:t>
            </a:r>
            <a:r>
              <a:rPr lang="en-US" dirty="0"/>
              <a:t>- adversative - denote contradiction: </a:t>
            </a:r>
            <a:r>
              <a:rPr lang="en-US" i="1" dirty="0"/>
              <a:t>but, still, yet, etc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- disjunctive - denote choice, possibilities, separation: </a:t>
            </a:r>
            <a:r>
              <a:rPr lang="en-US" i="1" dirty="0"/>
              <a:t>or, either ... or</a:t>
            </a:r>
            <a:r>
              <a:rPr lang="en-US" dirty="0"/>
              <a:t>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07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conjunction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Subordinating</a:t>
            </a:r>
            <a:r>
              <a:rPr lang="en-US" dirty="0"/>
              <a:t> conjunctions are used to show the dependence of one syntactic unit on </a:t>
            </a:r>
            <a:r>
              <a:rPr lang="en-US" dirty="0" smtClean="0"/>
              <a:t>another: </a:t>
            </a:r>
            <a:r>
              <a:rPr lang="en-US" dirty="0"/>
              <a:t>if, when, until, after, before, as, since, as soon as, unless, although, because, than, while, etc. </a:t>
            </a:r>
            <a:endParaRPr lang="en-US" dirty="0" smtClean="0"/>
          </a:p>
          <a:p>
            <a:r>
              <a:rPr lang="en-US" dirty="0" smtClean="0"/>
              <a:t>Subordinating </a:t>
            </a:r>
            <a:r>
              <a:rPr lang="en-US" dirty="0"/>
              <a:t>conjunctions link a subordinate clause to a main clause</a:t>
            </a:r>
            <a:r>
              <a:rPr lang="en-US" dirty="0" smtClean="0"/>
              <a:t>:  </a:t>
            </a:r>
            <a:r>
              <a:rPr lang="en-US" dirty="0"/>
              <a:t>He kept his word </a:t>
            </a:r>
            <a:r>
              <a:rPr lang="en-US" i="1" dirty="0"/>
              <a:t>although </a:t>
            </a:r>
            <a:r>
              <a:rPr lang="en-US" dirty="0"/>
              <a:t>it was hard.</a:t>
            </a:r>
            <a:endParaRPr lang="ru-RU" dirty="0"/>
          </a:p>
          <a:p>
            <a:r>
              <a:rPr lang="en-US" dirty="0"/>
              <a:t>Subordinating conjunctions </a:t>
            </a:r>
            <a:r>
              <a:rPr lang="en-US" dirty="0" smtClean="0"/>
              <a:t>introduce </a:t>
            </a:r>
            <a:r>
              <a:rPr lang="en-US" dirty="0"/>
              <a:t>adverbial clauses of time, place, condition, purpose, result, cause, condition, comparison, etc</a:t>
            </a:r>
            <a:r>
              <a:rPr lang="en-US" dirty="0" smtClean="0"/>
              <a:t>.</a:t>
            </a:r>
          </a:p>
          <a:p>
            <a:r>
              <a:rPr lang="en-US" dirty="0"/>
              <a:t>functions in the sentence as a linking word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61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particle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6074"/>
            <a:ext cx="10515600" cy="550025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err="1"/>
              <a:t>lexico-gramimatical</a:t>
            </a:r>
            <a:r>
              <a:rPr lang="en-US" dirty="0"/>
              <a:t> meaning </a:t>
            </a:r>
            <a:r>
              <a:rPr lang="en-US" dirty="0" smtClean="0"/>
              <a:t>- emphatic specification. </a:t>
            </a:r>
          </a:p>
          <a:p>
            <a:r>
              <a:rPr lang="en-US" dirty="0" smtClean="0"/>
              <a:t>may </a:t>
            </a:r>
            <a:r>
              <a:rPr lang="en-US" dirty="0"/>
              <a:t>emphasize or limit the meaning of other words, phrases or clauses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have no </a:t>
            </a:r>
            <a:r>
              <a:rPr lang="en-US" dirty="0"/>
              <a:t>grammatical </a:t>
            </a:r>
            <a:r>
              <a:rPr lang="en-US" dirty="0" smtClean="0"/>
              <a:t>categorie</a:t>
            </a:r>
            <a:r>
              <a:rPr lang="en-US" dirty="0"/>
              <a:t>s</a:t>
            </a:r>
            <a:r>
              <a:rPr lang="en-US" dirty="0" smtClean="0"/>
              <a:t> </a:t>
            </a:r>
            <a:endParaRPr lang="ru-RU" dirty="0"/>
          </a:p>
          <a:p>
            <a:r>
              <a:rPr lang="en-US" dirty="0" smtClean="0"/>
              <a:t>six </a:t>
            </a:r>
            <a:r>
              <a:rPr lang="en-US" dirty="0"/>
              <a:t>groups according to the meaning they express: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       1. intensifying </a:t>
            </a:r>
            <a:r>
              <a:rPr lang="en-US" dirty="0"/>
              <a:t>particles (just, even, still, all);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        2. limiting </a:t>
            </a:r>
            <a:r>
              <a:rPr lang="en-US" dirty="0"/>
              <a:t>particles (only, merely, barely, but, alone);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       3. specifying </a:t>
            </a:r>
            <a:r>
              <a:rPr lang="en-US" dirty="0"/>
              <a:t>particles (right, precisely, just);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       4. the </a:t>
            </a:r>
            <a:r>
              <a:rPr lang="en-US" dirty="0"/>
              <a:t>additive particle “else”;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       5. the </a:t>
            </a:r>
            <a:r>
              <a:rPr lang="en-US" dirty="0"/>
              <a:t>negative particle “not”;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       6. connecting </a:t>
            </a:r>
            <a:r>
              <a:rPr lang="en-US" dirty="0"/>
              <a:t>particles (also, too).</a:t>
            </a:r>
            <a:endParaRPr lang="ru-RU" dirty="0"/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sentence particles are placed before the word they refer </a:t>
            </a:r>
            <a:r>
              <a:rPr lang="en-US" dirty="0" smtClean="0"/>
              <a:t>to</a:t>
            </a:r>
          </a:p>
          <a:p>
            <a:r>
              <a:rPr lang="en-US" dirty="0" smtClean="0"/>
              <a:t>combine </a:t>
            </a:r>
            <a:r>
              <a:rPr lang="en-US" dirty="0"/>
              <a:t>with any part of speech (</a:t>
            </a:r>
            <a:r>
              <a:rPr lang="en-US" i="1" dirty="0"/>
              <a:t>not the children, not beautiful, not twenty, not today, not to forget, etc.).</a:t>
            </a:r>
            <a:endParaRPr lang="ru-RU" dirty="0"/>
          </a:p>
          <a:p>
            <a:r>
              <a:rPr lang="en-US" dirty="0" smtClean="0"/>
              <a:t>sometimes </a:t>
            </a:r>
            <a:r>
              <a:rPr lang="en-US" dirty="0"/>
              <a:t>stand after the words they refer to, e.g.: </a:t>
            </a:r>
            <a:r>
              <a:rPr lang="en-US" i="1" dirty="0"/>
              <a:t>Staff only.</a:t>
            </a:r>
            <a:r>
              <a:rPr lang="en-US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013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1152</Words>
  <Application>Microsoft Office PowerPoint</Application>
  <PresentationFormat>Широкоэкранный</PresentationFormat>
  <Paragraphs>87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The notional parts of speech (continued) </vt:lpstr>
      <vt:lpstr>Outline </vt:lpstr>
      <vt:lpstr>The statives (a-words)</vt:lpstr>
      <vt:lpstr>Modals (modal words)</vt:lpstr>
      <vt:lpstr>The interjection </vt:lpstr>
      <vt:lpstr>The preposition </vt:lpstr>
      <vt:lpstr>The conjunction</vt:lpstr>
      <vt:lpstr>The conjunction</vt:lpstr>
      <vt:lpstr>The particle </vt:lpstr>
      <vt:lpstr>Reference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PHRASEOLOGY</dc:title>
  <dc:creator>ДАША</dc:creator>
  <cp:lastModifiedBy>ЛЮДМИЛА</cp:lastModifiedBy>
  <cp:revision>213</cp:revision>
  <dcterms:created xsi:type="dcterms:W3CDTF">2021-11-09T19:04:49Z</dcterms:created>
  <dcterms:modified xsi:type="dcterms:W3CDTF">2023-02-20T09:30:35Z</dcterms:modified>
</cp:coreProperties>
</file>