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84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277" r:id="rId2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A57E9-C9FA-4FEB-B3D7-B261A1F8C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93ED74-715D-4A1F-9F47-95853456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621527-FEF3-4AF2-8859-F2A7C681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247CF81-C87E-4993-977A-AE584C69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153AF2-2BF0-4D9B-9A9E-4BD86BE4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31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3B55-963F-427F-BCA1-E32D1A0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A5FAB4D-1572-44C2-B6A2-855CDC460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11CA2A-966A-4B49-89DB-BE4D1638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12EC9A-1184-4D32-8056-47AAF3C6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68F3B0-DD2C-4D37-9897-C943811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9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2D0D100-2B89-41BA-B074-25CAB733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97FE4B-9A33-44C4-8D7B-76841145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E5F3FA-678C-4015-B3FB-28513D37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1BC99B-3A14-44F3-A701-5EF5AAC2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9DF85-B63F-4B85-93BC-12DDB24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EA937-16AB-4898-BD4F-19E521B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E416DA-E948-41EF-961E-375DEFF1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C1D60-D288-44D9-B81F-19B6FEAA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5BD964-BF32-495C-AD9F-9BDBDBAE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4695B-EC6A-4467-B476-9A02D29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3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04A93-2A3E-4E7C-A7D8-D09C3D2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63956F-5F21-45F2-8B26-F479CFA09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4532D5-FCA4-48C1-BA5A-0ED47653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91FDA9-E8D4-4290-B4D0-5FC0DF5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450B55-0DEC-4B7A-8579-3AE2FCD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1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A7C21-A507-4DD5-9F75-D84A735B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5FE61C-81A6-4FA7-9AB5-0B9B1076D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71F106A-B8BD-4903-9BCD-507FD598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19AB64-0293-4E86-A6B1-7076B5E6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0269DA-7AC8-447A-93B5-8C6DA268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699DF7-9A89-4C0C-98E4-D58EE8B9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4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1C4F2-4B85-4C98-92CF-1F3485F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290AC6-1C59-4073-86D3-640EADAA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880E8C2-B18B-4CBA-94FE-7C196101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8D9A3B4-DC8E-44FD-B512-D40C3C12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FC3E91-1BB3-4F01-AB5A-5136AE2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9BFEECF-EBF9-4021-9A90-302C173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536638F-6F2D-4DC7-8BDE-DBE5A95C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716579F-9519-479F-86A8-42C86A29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7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26AC2-4304-469A-B1D6-DEB110D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CEBA68E-2EEA-4C65-B540-8579BE8A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B655099-D7B9-498C-B1A0-8C242447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8A5F865-57D2-4B1A-BAC4-42B17129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8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6B6966A-5A70-43DC-9D43-74733B1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326EE6D-EE9F-4098-84D8-1A59322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08FD6FA-2E55-42D1-AD86-6A660C22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7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FB71F-0C7C-45ED-B6B6-E803369F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BDEBE-9EDB-443B-A061-6FE894F0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B53941-7E3A-43BE-AA2D-9CC06B20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3ADD60F-2BB5-4E23-B8DA-7FF32D3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E95942-7623-4276-BB87-B56A2ABB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640FB5-7DCE-4659-BF0E-FD3B9B8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4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FABCB-434C-439B-B1BB-56F50DF0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CB5985A-5212-46B1-AE44-A01CF34A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5CB652B-C781-4003-95D5-C9E8E5AF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C3E2A9-1633-4F7A-9E19-8C87849E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842B0-CC5E-4081-B621-75B7D4F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24E5B3-66BC-4B7D-A3A5-41CD66B9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5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52AE5E-B814-4405-993F-0B653B50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1D0428D-90A9-464C-8AC1-1922F47C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A44FB1-3E12-4F89-8917-82F14F32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08A6A7-5970-417E-835D-15491C0E6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395DCE-577C-44C3-8214-115D486B5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2F660-DF59-48BF-B847-0F868DA7E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1745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The </a:t>
            </a:r>
            <a:r>
              <a:rPr lang="en-US" sz="5400" dirty="0" smtClean="0"/>
              <a:t>notional parts of speech </a:t>
            </a:r>
            <a:endParaRPr lang="uk-UA" sz="13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F9E78E-AA3D-4F49-AE39-F2102EC8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4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4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Syntactic</a:t>
            </a:r>
            <a:r>
              <a:rPr lang="en-AU" b="1" dirty="0"/>
              <a:t> </a:t>
            </a:r>
            <a:r>
              <a:rPr lang="en-AU" dirty="0" smtClean="0"/>
              <a:t>features: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- modified </a:t>
            </a:r>
            <a:r>
              <a:rPr lang="en-AU" dirty="0"/>
              <a:t>by </a:t>
            </a:r>
            <a:r>
              <a:rPr lang="en-AU" dirty="0" smtClean="0"/>
              <a:t>adverb</a:t>
            </a:r>
          </a:p>
          <a:p>
            <a:pPr marL="0" indent="0">
              <a:buNone/>
            </a:pPr>
            <a:r>
              <a:rPr lang="en-AU" dirty="0" smtClean="0"/>
              <a:t>   - the </a:t>
            </a:r>
            <a:r>
              <a:rPr lang="en-AU" dirty="0"/>
              <a:t>function of the </a:t>
            </a:r>
            <a:r>
              <a:rPr lang="en-AU" dirty="0" smtClean="0"/>
              <a:t>predicate</a:t>
            </a:r>
          </a:p>
          <a:p>
            <a:pPr marL="0" indent="0">
              <a:buNone/>
            </a:pPr>
            <a:r>
              <a:rPr lang="en-AU" dirty="0" smtClean="0"/>
              <a:t>   - non-finite </a:t>
            </a:r>
            <a:r>
              <a:rPr lang="en-AU" dirty="0"/>
              <a:t>forms </a:t>
            </a:r>
            <a:r>
              <a:rPr lang="en-AU" dirty="0" smtClean="0"/>
              <a:t>can </a:t>
            </a:r>
            <a:r>
              <a:rPr lang="en-AU" dirty="0"/>
              <a:t>be used in any function except the </a:t>
            </a:r>
            <a:r>
              <a:rPr lang="en-AU" dirty="0" smtClean="0"/>
              <a:t>predicate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- infinitive </a:t>
            </a:r>
            <a:r>
              <a:rPr lang="en-AU" dirty="0"/>
              <a:t>can be used in combination with a modal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2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Classifications of the English verbs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morphological</a:t>
            </a:r>
            <a:r>
              <a:rPr lang="en-AU" dirty="0"/>
              <a:t>, lexical-morphological, functional and syntactical depending on different classification principles.</a:t>
            </a:r>
            <a:endParaRPr lang="en-US" dirty="0"/>
          </a:p>
          <a:p>
            <a:pPr marL="0" indent="0">
              <a:buNone/>
            </a:pPr>
            <a:r>
              <a:rPr lang="en-AU" dirty="0" smtClean="0"/>
              <a:t>1.  </a:t>
            </a:r>
            <a:r>
              <a:rPr lang="en-AU" dirty="0"/>
              <a:t>Morphological classification.</a:t>
            </a:r>
            <a:endParaRPr lang="en-US" dirty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according </a:t>
            </a:r>
            <a:r>
              <a:rPr lang="en-AU" dirty="0"/>
              <a:t>to </a:t>
            </a:r>
            <a:r>
              <a:rPr lang="en-AU" dirty="0" smtClean="0"/>
              <a:t>the stem-types: </a:t>
            </a:r>
            <a:r>
              <a:rPr lang="en-AU" u="sng" dirty="0" smtClean="0"/>
              <a:t>simple</a:t>
            </a:r>
            <a:r>
              <a:rPr lang="en-AU" dirty="0" smtClean="0"/>
              <a:t> </a:t>
            </a:r>
            <a:r>
              <a:rPr lang="en-AU" i="1" dirty="0"/>
              <a:t>(to love),</a:t>
            </a:r>
            <a:r>
              <a:rPr lang="en-AU" dirty="0"/>
              <a:t> </a:t>
            </a:r>
            <a:r>
              <a:rPr lang="en-AU" u="sng" dirty="0"/>
              <a:t>sound-</a:t>
            </a:r>
            <a:r>
              <a:rPr lang="en-AU" u="sng" dirty="0" err="1"/>
              <a:t>replacive</a:t>
            </a:r>
            <a:r>
              <a:rPr lang="en-AU" dirty="0"/>
              <a:t> </a:t>
            </a:r>
            <a:r>
              <a:rPr lang="en-AU" i="1" dirty="0"/>
              <a:t>(food</a:t>
            </a:r>
            <a:r>
              <a:rPr lang="en-US" i="1" dirty="0"/>
              <a:t> –</a:t>
            </a:r>
            <a:r>
              <a:rPr lang="en-AU" i="1" dirty="0"/>
              <a:t> to feed),</a:t>
            </a:r>
            <a:r>
              <a:rPr lang="en-AU" dirty="0"/>
              <a:t> </a:t>
            </a:r>
            <a:r>
              <a:rPr lang="en-AU" u="sng" dirty="0"/>
              <a:t>stress-</a:t>
            </a:r>
            <a:r>
              <a:rPr lang="en-AU" u="sng" dirty="0" err="1"/>
              <a:t>replacive</a:t>
            </a:r>
            <a:r>
              <a:rPr lang="en-AU" dirty="0"/>
              <a:t> </a:t>
            </a:r>
            <a:r>
              <a:rPr lang="en-US" i="1" dirty="0"/>
              <a:t>(present</a:t>
            </a:r>
            <a:r>
              <a:rPr lang="en-US" dirty="0"/>
              <a:t> – </a:t>
            </a:r>
            <a:r>
              <a:rPr lang="en-AU" i="1" dirty="0"/>
              <a:t>to present),</a:t>
            </a:r>
            <a:r>
              <a:rPr lang="en-AU" dirty="0"/>
              <a:t> </a:t>
            </a:r>
            <a:r>
              <a:rPr lang="en-AU" u="sng" dirty="0"/>
              <a:t>expanded</a:t>
            </a:r>
            <a:r>
              <a:rPr lang="en-AU" dirty="0"/>
              <a:t> with the help of prefixes and suffixes (</a:t>
            </a:r>
            <a:r>
              <a:rPr lang="en-AU" i="1" dirty="0"/>
              <a:t>to undergo, to verify), </a:t>
            </a:r>
            <a:r>
              <a:rPr lang="en-AU" u="sng" dirty="0"/>
              <a:t>composite</a:t>
            </a:r>
            <a:r>
              <a:rPr lang="en-AU" dirty="0"/>
              <a:t> (</a:t>
            </a:r>
            <a:r>
              <a:rPr lang="en-AU" i="1" dirty="0"/>
              <a:t>to babysit, to whitewash),</a:t>
            </a:r>
            <a:r>
              <a:rPr lang="en-AU" dirty="0"/>
              <a:t> </a:t>
            </a:r>
            <a:r>
              <a:rPr lang="en-AU" u="sng" dirty="0"/>
              <a:t>phrasal </a:t>
            </a:r>
            <a:r>
              <a:rPr lang="en-AU" dirty="0"/>
              <a:t> (</a:t>
            </a:r>
            <a:r>
              <a:rPr lang="en-AU" i="1" dirty="0"/>
              <a:t>to take a bath, to give a nod)</a:t>
            </a:r>
            <a:r>
              <a:rPr lang="en-AU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AU" dirty="0" smtClean="0"/>
              <a:t>      - according </a:t>
            </a:r>
            <a:r>
              <a:rPr lang="en-AU" dirty="0"/>
              <a:t>to the way of formation of the past tenses and Participle</a:t>
            </a:r>
            <a:r>
              <a:rPr lang="en-US" dirty="0"/>
              <a:t> </a:t>
            </a:r>
            <a:r>
              <a:rPr lang="en-US" dirty="0" smtClean="0"/>
              <a:t>II: </a:t>
            </a:r>
            <a:r>
              <a:rPr lang="en-AU" u="sng" dirty="0" smtClean="0"/>
              <a:t>regular</a:t>
            </a:r>
            <a:r>
              <a:rPr lang="en-AU" dirty="0" smtClean="0"/>
              <a:t> </a:t>
            </a:r>
            <a:r>
              <a:rPr lang="en-AU" dirty="0"/>
              <a:t>(</a:t>
            </a:r>
            <a:r>
              <a:rPr lang="en-AU" i="1" dirty="0"/>
              <a:t>to ask, to walk</a:t>
            </a:r>
            <a:r>
              <a:rPr lang="en-AU" dirty="0"/>
              <a:t>) and </a:t>
            </a:r>
            <a:r>
              <a:rPr lang="en-AU" u="sng" dirty="0"/>
              <a:t>irregular </a:t>
            </a:r>
            <a:r>
              <a:rPr lang="en-AU" dirty="0"/>
              <a:t>(</a:t>
            </a:r>
            <a:r>
              <a:rPr lang="en-AU" i="1" dirty="0"/>
              <a:t>to sing, to write</a:t>
            </a:r>
            <a:r>
              <a:rPr lang="en-A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6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en-AU" dirty="0"/>
              <a:t>Classifications of the English verbs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8690"/>
            <a:ext cx="10515600" cy="4793673"/>
          </a:xfrm>
        </p:spPr>
        <p:txBody>
          <a:bodyPr/>
          <a:lstStyle/>
          <a:p>
            <a:pPr algn="just"/>
            <a:r>
              <a:rPr lang="en-AU" dirty="0"/>
              <a:t>Lexical-morphological classification is based on the implicit grammatical meanings of the verb. 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 smtClean="0"/>
              <a:t>        - according </a:t>
            </a:r>
            <a:r>
              <a:rPr lang="en-AU" dirty="0"/>
              <a:t>to the implicit grammatical meaning of </a:t>
            </a:r>
            <a:r>
              <a:rPr lang="en-AU" dirty="0" smtClean="0"/>
              <a:t>transitivity/intransitivity: </a:t>
            </a:r>
            <a:r>
              <a:rPr lang="en-AU" u="sng" dirty="0" smtClean="0"/>
              <a:t>transitive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 smtClean="0"/>
              <a:t>intransitive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 smtClean="0"/>
              <a:t>        - according </a:t>
            </a:r>
            <a:r>
              <a:rPr lang="en-AU" dirty="0"/>
              <a:t>to the implicit grammatical meaning of </a:t>
            </a:r>
            <a:r>
              <a:rPr lang="en-AU" dirty="0" err="1" smtClean="0"/>
              <a:t>stativeness</a:t>
            </a:r>
            <a:r>
              <a:rPr lang="en-AU" dirty="0" smtClean="0"/>
              <a:t>/non-</a:t>
            </a:r>
            <a:r>
              <a:rPr lang="en-AU" dirty="0" err="1" smtClean="0"/>
              <a:t>stativeness</a:t>
            </a:r>
            <a:r>
              <a:rPr lang="en-AU" dirty="0" smtClean="0"/>
              <a:t>: </a:t>
            </a:r>
            <a:r>
              <a:rPr lang="en-AU" u="sng" dirty="0" err="1" smtClean="0"/>
              <a:t>stative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 smtClean="0"/>
              <a:t>dynamic</a:t>
            </a:r>
            <a:r>
              <a:rPr lang="en-AU" dirty="0"/>
              <a:t> 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   - according </a:t>
            </a:r>
            <a:r>
              <a:rPr lang="en-AU" dirty="0"/>
              <a:t>to the implicit grammatical meaning of </a:t>
            </a:r>
            <a:r>
              <a:rPr lang="en-AU" dirty="0" err="1" smtClean="0"/>
              <a:t>terminativeness</a:t>
            </a:r>
            <a:r>
              <a:rPr lang="en-AU" dirty="0" smtClean="0"/>
              <a:t>/non-</a:t>
            </a:r>
            <a:r>
              <a:rPr lang="en-AU" dirty="0" err="1" smtClean="0"/>
              <a:t>terminativeness</a:t>
            </a:r>
            <a:r>
              <a:rPr lang="en-AU" dirty="0" smtClean="0"/>
              <a:t>: </a:t>
            </a:r>
            <a:r>
              <a:rPr lang="en-AU" u="sng" dirty="0" smtClean="0"/>
              <a:t>terminative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/>
              <a:t>durative.</a:t>
            </a:r>
            <a:r>
              <a:rPr lang="en-AU" dirty="0"/>
              <a:t> This classification is closely connected with the categories of Aspect and Phase.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4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Classifications of the English verbs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Syntactic </a:t>
            </a:r>
            <a:r>
              <a:rPr lang="en-AU" dirty="0" smtClean="0"/>
              <a:t>classification</a:t>
            </a:r>
          </a:p>
          <a:p>
            <a:pPr marL="0" indent="0" algn="just">
              <a:buNone/>
            </a:pPr>
            <a:r>
              <a:rPr lang="en-AU" dirty="0" smtClean="0"/>
              <a:t>       - according </a:t>
            </a:r>
            <a:r>
              <a:rPr lang="en-AU" dirty="0"/>
              <a:t>to the nature of predication (primary and secondary) </a:t>
            </a:r>
            <a:r>
              <a:rPr lang="en-AU" dirty="0" smtClean="0"/>
              <a:t>- </a:t>
            </a:r>
            <a:r>
              <a:rPr lang="en-AU" u="sng" dirty="0" smtClean="0"/>
              <a:t>finite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u="sng" dirty="0" smtClean="0"/>
              <a:t>non-finite </a:t>
            </a:r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  - according </a:t>
            </a:r>
            <a:r>
              <a:rPr lang="en-AU" dirty="0"/>
              <a:t>to syntagmatic properties (valency) </a:t>
            </a:r>
            <a:r>
              <a:rPr lang="en-AU" dirty="0" smtClean="0"/>
              <a:t>– the </a:t>
            </a:r>
            <a:r>
              <a:rPr lang="en-AU" dirty="0"/>
              <a:t>verbs of </a:t>
            </a:r>
            <a:r>
              <a:rPr lang="en-AU" u="sng" dirty="0"/>
              <a:t>directed</a:t>
            </a:r>
            <a:r>
              <a:rPr lang="en-AU" dirty="0"/>
              <a:t> (</a:t>
            </a:r>
            <a:r>
              <a:rPr lang="en-AU" i="1" dirty="0"/>
              <a:t>to see, to take, etc.</a:t>
            </a:r>
            <a:r>
              <a:rPr lang="en-AU" dirty="0"/>
              <a:t>) and </a:t>
            </a:r>
            <a:r>
              <a:rPr lang="en-AU" u="sng" dirty="0"/>
              <a:t>non-directed</a:t>
            </a:r>
            <a:r>
              <a:rPr lang="en-AU" dirty="0"/>
              <a:t> action (</a:t>
            </a:r>
            <a:r>
              <a:rPr lang="en-AU" i="1" dirty="0"/>
              <a:t>to arrive, to drizzle, etc</a:t>
            </a:r>
            <a:r>
              <a:rPr lang="en-AU" dirty="0" smtClean="0"/>
              <a:t>.)</a:t>
            </a:r>
          </a:p>
          <a:p>
            <a:pPr algn="just"/>
            <a:r>
              <a:rPr lang="en-AU" dirty="0"/>
              <a:t>Functional</a:t>
            </a:r>
            <a:r>
              <a:rPr lang="en-AU" b="1" dirty="0"/>
              <a:t> </a:t>
            </a:r>
            <a:r>
              <a:rPr lang="en-AU" dirty="0" smtClean="0"/>
              <a:t>classification</a:t>
            </a:r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- according </a:t>
            </a:r>
            <a:r>
              <a:rPr lang="en-AU" dirty="0"/>
              <a:t>to </a:t>
            </a:r>
            <a:r>
              <a:rPr lang="en-AU" dirty="0" smtClean="0"/>
              <a:t>the </a:t>
            </a:r>
            <a:r>
              <a:rPr lang="en-AU" dirty="0"/>
              <a:t>functional </a:t>
            </a:r>
            <a:r>
              <a:rPr lang="en-AU" dirty="0" smtClean="0"/>
              <a:t>significance - </a:t>
            </a:r>
            <a:r>
              <a:rPr lang="en-AU" u="sng" dirty="0" smtClean="0"/>
              <a:t>notional</a:t>
            </a:r>
            <a:r>
              <a:rPr lang="en-AU" dirty="0" smtClean="0"/>
              <a:t> </a:t>
            </a:r>
            <a:r>
              <a:rPr lang="en-AU" dirty="0"/>
              <a:t>(with the full lexical meaning), </a:t>
            </a:r>
            <a:r>
              <a:rPr lang="en-AU" u="sng" dirty="0"/>
              <a:t>semi-notional</a:t>
            </a:r>
            <a:r>
              <a:rPr lang="en-AU" dirty="0"/>
              <a:t> (modal verbs, link-verbs), </a:t>
            </a:r>
            <a:r>
              <a:rPr lang="en-AU" u="sng" dirty="0" smtClean="0"/>
              <a:t>auxiliaries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9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categories of person and number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D</a:t>
            </a:r>
            <a:r>
              <a:rPr lang="en-GB" dirty="0" smtClean="0"/>
              <a:t>o </a:t>
            </a:r>
            <a:r>
              <a:rPr lang="en-GB" dirty="0"/>
              <a:t>not convey any inherently “verbal” </a:t>
            </a:r>
            <a:r>
              <a:rPr lang="en-GB" dirty="0" smtClean="0"/>
              <a:t>semantics, manifested </a:t>
            </a:r>
            <a:r>
              <a:rPr lang="en-GB" dirty="0"/>
              <a:t>in the verb from the grammatical featuring and interpretation of the subject.</a:t>
            </a:r>
            <a:endParaRPr lang="en-US" dirty="0"/>
          </a:p>
          <a:p>
            <a:r>
              <a:rPr lang="en-GB" dirty="0"/>
              <a:t>The expression of the category of person in the </a:t>
            </a:r>
            <a:r>
              <a:rPr lang="en-GB" u="sng" dirty="0"/>
              <a:t>present</a:t>
            </a:r>
            <a:r>
              <a:rPr lang="en-GB" dirty="0"/>
              <a:t> tense is subdivided into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1. The category of person </a:t>
            </a:r>
            <a:r>
              <a:rPr lang="en-GB" dirty="0" smtClean="0"/>
              <a:t>neutralised with the </a:t>
            </a:r>
            <a:r>
              <a:rPr lang="en-GB" dirty="0"/>
              <a:t>modal verbs which have no personal inflexions (</a:t>
            </a:r>
            <a:r>
              <a:rPr lang="en-GB" i="1" dirty="0"/>
              <a:t>can, may, must, should, shall, will, need, ought, dare</a:t>
            </a:r>
            <a:r>
              <a:rPr lang="en-GB" i="1" dirty="0" smtClean="0"/>
              <a:t>).</a:t>
            </a:r>
            <a:r>
              <a:rPr lang="en-GB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smtClean="0"/>
              <a:t> </a:t>
            </a:r>
            <a:r>
              <a:rPr lang="en-GB" dirty="0" err="1" smtClean="0"/>
              <a:t>Suppletive</a:t>
            </a:r>
            <a:r>
              <a:rPr lang="en-GB" dirty="0" smtClean="0"/>
              <a:t> </a:t>
            </a:r>
            <a:r>
              <a:rPr lang="en-GB" dirty="0"/>
              <a:t>personal forms </a:t>
            </a:r>
            <a:r>
              <a:rPr lang="en-GB" dirty="0" smtClean="0"/>
              <a:t>of the verbal </a:t>
            </a:r>
            <a:r>
              <a:rPr lang="en-GB" dirty="0"/>
              <a:t>lexeme </a:t>
            </a:r>
            <a:r>
              <a:rPr lang="en-GB" i="1" dirty="0"/>
              <a:t>“to be</a:t>
            </a:r>
            <a:r>
              <a:rPr lang="en-GB" i="1" dirty="0" smtClean="0"/>
              <a:t>”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i="1" dirty="0"/>
              <a:t>am –</a:t>
            </a:r>
            <a:r>
              <a:rPr lang="en-GB" dirty="0"/>
              <a:t> for the 1</a:t>
            </a:r>
            <a:r>
              <a:rPr lang="en-GB" baseline="30000" dirty="0"/>
              <a:t>st</a:t>
            </a:r>
            <a:r>
              <a:rPr lang="en-GB" dirty="0"/>
              <a:t> person Singular, </a:t>
            </a:r>
            <a:r>
              <a:rPr lang="en-GB" i="1" dirty="0"/>
              <a:t>is –</a:t>
            </a:r>
            <a:r>
              <a:rPr lang="en-GB" dirty="0"/>
              <a:t> for the 3</a:t>
            </a:r>
            <a:r>
              <a:rPr lang="en-GB" baseline="30000" dirty="0"/>
              <a:t>rd</a:t>
            </a:r>
            <a:r>
              <a:rPr lang="en-GB" dirty="0"/>
              <a:t> person </a:t>
            </a:r>
            <a:r>
              <a:rPr lang="en-GB" dirty="0" smtClean="0"/>
              <a:t>Singular). 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3. The </a:t>
            </a:r>
            <a:r>
              <a:rPr lang="en-GB" dirty="0" smtClean="0"/>
              <a:t>category of person is regular </a:t>
            </a:r>
            <a:r>
              <a:rPr lang="en-GB" dirty="0"/>
              <a:t>expression of </a:t>
            </a:r>
            <a:r>
              <a:rPr lang="en-GB" dirty="0" smtClean="0"/>
              <a:t>with </a:t>
            </a:r>
            <a:r>
              <a:rPr lang="en-GB" dirty="0"/>
              <a:t>all the rest of the English verbs. The personal mark is expressed only in the 3</a:t>
            </a:r>
            <a:r>
              <a:rPr lang="en-GB" baseline="30000" dirty="0"/>
              <a:t>rd</a:t>
            </a:r>
            <a:r>
              <a:rPr lang="en-GB" dirty="0"/>
              <a:t> person Singular </a:t>
            </a:r>
            <a:r>
              <a:rPr lang="en-GB" i="1" dirty="0"/>
              <a:t>-(e)s </a:t>
            </a:r>
            <a:r>
              <a:rPr lang="en-GB" dirty="0"/>
              <a:t>[-z, -s, -</a:t>
            </a:r>
            <a:r>
              <a:rPr lang="en-GB" dirty="0" err="1"/>
              <a:t>iz</a:t>
            </a:r>
            <a:r>
              <a:rPr lang="en-GB" cap="small" dirty="0"/>
              <a:t>], </a:t>
            </a:r>
            <a:r>
              <a:rPr lang="en-GB" dirty="0"/>
              <a:t>the 1</a:t>
            </a:r>
            <a:r>
              <a:rPr lang="en-GB" baseline="30000" dirty="0"/>
              <a:t>st</a:t>
            </a:r>
            <a:r>
              <a:rPr lang="en-GB" dirty="0"/>
              <a:t> and the 2</a:t>
            </a:r>
            <a:r>
              <a:rPr lang="en-GB" baseline="30000" dirty="0"/>
              <a:t>nd</a:t>
            </a:r>
            <a:r>
              <a:rPr lang="en-GB" dirty="0"/>
              <a:t> persons remain unmarked (</a:t>
            </a:r>
            <a:r>
              <a:rPr lang="en-GB" i="1" dirty="0"/>
              <a:t>takes – take, writes – write, teaches – teach</a:t>
            </a:r>
            <a:r>
              <a:rPr lang="en-GB" i="1" dirty="0" smtClean="0"/>
              <a:t>).</a:t>
            </a:r>
          </a:p>
          <a:p>
            <a:r>
              <a:rPr lang="en-GB" dirty="0" smtClean="0"/>
              <a:t>The category of </a:t>
            </a:r>
            <a:r>
              <a:rPr lang="en-GB" dirty="0"/>
              <a:t>person finds another mode of expression </a:t>
            </a:r>
            <a:r>
              <a:rPr lang="en-GB" dirty="0" smtClean="0"/>
              <a:t>the </a:t>
            </a:r>
            <a:r>
              <a:rPr lang="en-GB" u="sng" dirty="0"/>
              <a:t>future</a:t>
            </a:r>
            <a:r>
              <a:rPr lang="en-GB" dirty="0"/>
              <a:t> tense</a:t>
            </a:r>
            <a:r>
              <a:rPr lang="en-GB" dirty="0" smtClean="0"/>
              <a:t>– </a:t>
            </a:r>
            <a:r>
              <a:rPr lang="en-GB" dirty="0"/>
              <a:t>it marks not the 3</a:t>
            </a:r>
            <a:r>
              <a:rPr lang="en-GB" baseline="30000" dirty="0"/>
              <a:t>rd</a:t>
            </a:r>
            <a:r>
              <a:rPr lang="en-GB" dirty="0"/>
              <a:t>, but the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smtClean="0"/>
              <a:t>person </a:t>
            </a:r>
            <a:r>
              <a:rPr lang="en-GB" i="1" dirty="0" smtClean="0"/>
              <a:t>(</a:t>
            </a:r>
            <a:r>
              <a:rPr lang="en-US" i="1" dirty="0" smtClean="0"/>
              <a:t>shall - will</a:t>
            </a:r>
            <a:r>
              <a:rPr lang="en-GB" i="1" dirty="0" smtClean="0"/>
              <a:t>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50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AU" dirty="0"/>
              <a:t>The category of tense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08"/>
            <a:ext cx="10515600" cy="5250873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dirty="0"/>
              <a:t>The category of tense is a verbal category reflecting the objective category of time. </a:t>
            </a:r>
            <a:r>
              <a:rPr lang="en-US" dirty="0"/>
              <a:t>Time is represented in language with the help of tense forms (</a:t>
            </a:r>
            <a:r>
              <a:rPr lang="en-US" i="1" dirty="0"/>
              <a:t>takes, will take, has taken, took, has been taking, etc.</a:t>
            </a:r>
            <a:r>
              <a:rPr lang="en-US" dirty="0"/>
              <a:t>), as well as with the help of various linguistic devices:</a:t>
            </a:r>
          </a:p>
          <a:p>
            <a:pPr marL="0" lvl="0" indent="0">
              <a:buNone/>
            </a:pPr>
            <a:r>
              <a:rPr lang="en-US" dirty="0" smtClean="0"/>
              <a:t>1) lexical</a:t>
            </a:r>
            <a:r>
              <a:rPr lang="en-US" dirty="0"/>
              <a:t>: </a:t>
            </a:r>
            <a:r>
              <a:rPr lang="en-US" i="1" dirty="0"/>
              <a:t>today, now, yesterday</a:t>
            </a:r>
            <a:r>
              <a:rPr lang="en-US" dirty="0"/>
              <a:t>, </a:t>
            </a:r>
            <a:r>
              <a:rPr lang="en-US" i="1" dirty="0"/>
              <a:t>tomorrow</a:t>
            </a:r>
            <a:r>
              <a:rPr lang="en-US" dirty="0"/>
              <a:t>, etc. 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lexico</a:t>
            </a:r>
            <a:r>
              <a:rPr lang="en-US" dirty="0"/>
              <a:t>-morphological: </a:t>
            </a:r>
            <a:r>
              <a:rPr lang="en-US" i="1" dirty="0"/>
              <a:t>post-graduate, pre-school, </a:t>
            </a:r>
            <a:r>
              <a:rPr lang="en-US" dirty="0"/>
              <a:t>etc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lexico</a:t>
            </a:r>
            <a:r>
              <a:rPr lang="en-US" dirty="0"/>
              <a:t>-syntactical: </a:t>
            </a:r>
            <a:r>
              <a:rPr lang="en-US" i="1" dirty="0"/>
              <a:t>next month, in a week, two years ago,</a:t>
            </a:r>
            <a:r>
              <a:rPr lang="en-US" dirty="0"/>
              <a:t> etc</a:t>
            </a:r>
            <a:r>
              <a:rPr lang="en-US" dirty="0" smtClean="0"/>
              <a:t>.</a:t>
            </a:r>
          </a:p>
          <a:p>
            <a:r>
              <a:rPr lang="en-AU" dirty="0" smtClean="0"/>
              <a:t>The </a:t>
            </a:r>
            <a:r>
              <a:rPr lang="en-AU" dirty="0"/>
              <a:t>essence of the category of tense is the relation of the time of the action or state expressed in the sentence to the time moment of the utterance</a:t>
            </a:r>
            <a:r>
              <a:rPr lang="en-AU" dirty="0" smtClean="0"/>
              <a:t>.</a:t>
            </a:r>
          </a:p>
          <a:p>
            <a:r>
              <a:rPr lang="en-AU" dirty="0"/>
              <a:t>the basic tense distinction is traditionally presented as an opposition “past :: present”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9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13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The </a:t>
            </a:r>
            <a:r>
              <a:rPr lang="en-AU" dirty="0"/>
              <a:t>category of aspect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a </a:t>
            </a:r>
            <a:r>
              <a:rPr lang="en-AU" dirty="0"/>
              <a:t>linguistic representation of the objective category of manner of </a:t>
            </a:r>
            <a:r>
              <a:rPr lang="en-AU" dirty="0" smtClean="0"/>
              <a:t>action </a:t>
            </a:r>
          </a:p>
          <a:p>
            <a:pPr algn="just"/>
            <a:r>
              <a:rPr lang="en-AU" dirty="0" smtClean="0"/>
              <a:t>the </a:t>
            </a:r>
            <a:r>
              <a:rPr lang="en-AU" dirty="0"/>
              <a:t>opposition Continuous :: Non-Continuous, i.e. Progressive :: Non-Progressive. </a:t>
            </a:r>
            <a:endParaRPr lang="en-AU" dirty="0" smtClean="0"/>
          </a:p>
          <a:p>
            <a:pPr algn="just"/>
            <a:r>
              <a:rPr lang="en-AU" dirty="0" smtClean="0"/>
              <a:t>inseparable </a:t>
            </a:r>
            <a:r>
              <a:rPr lang="en-AU" dirty="0"/>
              <a:t>from the lexical meaning of </a:t>
            </a:r>
            <a:r>
              <a:rPr lang="en-AU" dirty="0" smtClean="0"/>
              <a:t>verbs (“</a:t>
            </a:r>
            <a:r>
              <a:rPr lang="en-AU" dirty="0"/>
              <a:t>non-progressive” verbs </a:t>
            </a:r>
            <a:r>
              <a:rPr lang="en-AU" i="1" dirty="0"/>
              <a:t>know, see, think, understand, taste, feel, love hate, </a:t>
            </a:r>
            <a:r>
              <a:rPr lang="en-AU" dirty="0"/>
              <a:t>etc. </a:t>
            </a:r>
            <a:r>
              <a:rPr lang="en-AU" dirty="0" smtClean="0"/>
              <a:t>indicate </a:t>
            </a:r>
            <a:r>
              <a:rPr lang="en-AU" dirty="0"/>
              <a:t>a state of affairs rather than the action </a:t>
            </a:r>
            <a:r>
              <a:rPr lang="en-AU" dirty="0" smtClean="0"/>
              <a:t>itself)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98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The </a:t>
            </a:r>
            <a:r>
              <a:rPr lang="en-AU" dirty="0"/>
              <a:t>Category of </a:t>
            </a:r>
            <a:r>
              <a:rPr lang="en-AU" dirty="0" smtClean="0"/>
              <a:t>Voice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3890"/>
            <a:ext cx="10515600" cy="4999327"/>
          </a:xfrm>
        </p:spPr>
        <p:txBody>
          <a:bodyPr>
            <a:normAutofit/>
          </a:bodyPr>
          <a:lstStyle/>
          <a:p>
            <a:r>
              <a:rPr lang="en-AU" dirty="0" smtClean="0"/>
              <a:t>Expresses the </a:t>
            </a:r>
            <a:r>
              <a:rPr lang="en-AU" dirty="0"/>
              <a:t>objective relation between the subject or object of the action and the action </a:t>
            </a:r>
            <a:r>
              <a:rPr lang="en-AU" dirty="0" smtClean="0"/>
              <a:t>itself</a:t>
            </a:r>
            <a:endParaRPr lang="en-US" dirty="0"/>
          </a:p>
          <a:p>
            <a:r>
              <a:rPr lang="en-AU" dirty="0" smtClean="0"/>
              <a:t>the </a:t>
            </a:r>
            <a:r>
              <a:rPr lang="en-AU" dirty="0"/>
              <a:t>opposition Active voice :: Passive voice. The implicit grammatical meaning of transitivity/intransitivity restricts the manifestation of this </a:t>
            </a:r>
            <a:r>
              <a:rPr lang="en-AU" dirty="0" smtClean="0"/>
              <a:t>category to transitive verbs. </a:t>
            </a:r>
          </a:p>
          <a:p>
            <a:r>
              <a:rPr lang="en-AU" dirty="0"/>
              <a:t>Some grammarians recognize the existence of Middle, Reflexive and Reciprocal voices: </a:t>
            </a:r>
            <a:r>
              <a:rPr lang="en-AU" i="1" dirty="0"/>
              <a:t>The fish sells easily. He washed himself.</a:t>
            </a:r>
            <a:r>
              <a:rPr lang="en-AU" dirty="0"/>
              <a:t> </a:t>
            </a:r>
            <a:r>
              <a:rPr lang="en-AU" i="1" dirty="0"/>
              <a:t>They hugged each other.</a:t>
            </a:r>
            <a:endParaRPr lang="en-US" dirty="0"/>
          </a:p>
          <a:p>
            <a:r>
              <a:rPr lang="en-US" dirty="0"/>
              <a:t>However, since these meanings find no morphological expression, it is not possible to speak of different voices.</a:t>
            </a:r>
          </a:p>
        </p:txBody>
      </p:sp>
    </p:spTree>
    <p:extLst>
      <p:ext uri="{BB962C8B-B14F-4D97-AF65-F5344CB8AC3E}">
        <p14:creationId xmlns:p14="http://schemas.microsoft.com/office/powerpoint/2010/main" val="150788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r>
              <a:rPr lang="en-GB" dirty="0"/>
              <a:t>The category of mood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1382"/>
            <a:ext cx="10515600" cy="5555673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 smtClean="0"/>
              <a:t>“</a:t>
            </a:r>
            <a:r>
              <a:rPr lang="en-GB" sz="3100" dirty="0"/>
              <a:t>Mood expresses the relation of the action to reality, as stated by the speaker</a:t>
            </a:r>
            <a:r>
              <a:rPr lang="en-GB" sz="3100" dirty="0" smtClean="0"/>
              <a:t>” (acad</a:t>
            </a:r>
            <a:r>
              <a:rPr lang="en-GB" sz="3100" dirty="0"/>
              <a:t>. V. </a:t>
            </a:r>
            <a:r>
              <a:rPr lang="en-GB" sz="3100" dirty="0" err="1" smtClean="0"/>
              <a:t>Vynohradov</a:t>
            </a:r>
            <a:r>
              <a:rPr lang="en-GB" sz="31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i="1" dirty="0" smtClean="0"/>
              <a:t>She </a:t>
            </a:r>
            <a:r>
              <a:rPr lang="en-US" sz="3100" i="1" dirty="0"/>
              <a:t>walks </a:t>
            </a:r>
            <a:r>
              <a:rPr lang="en-US" sz="3100" i="1" dirty="0" smtClean="0"/>
              <a:t>quickly</a:t>
            </a:r>
            <a:r>
              <a:rPr lang="en-US" sz="3100" dirty="0" smtClean="0"/>
              <a:t> (the action </a:t>
            </a:r>
            <a:r>
              <a:rPr lang="en-US" sz="3100" dirty="0"/>
              <a:t>is presented by the speaker as taking place in </a:t>
            </a:r>
            <a:r>
              <a:rPr lang="en-US" sz="3100" dirty="0" smtClean="0"/>
              <a:t>reality).</a:t>
            </a:r>
            <a:endParaRPr lang="en-US" sz="3100" dirty="0"/>
          </a:p>
          <a:p>
            <a:pPr marL="514350" indent="-514350">
              <a:buFont typeface="+mj-lt"/>
              <a:buAutoNum type="arabicPeriod"/>
            </a:pPr>
            <a:r>
              <a:rPr lang="en-US" sz="3100" i="1" dirty="0"/>
              <a:t> Walk quickly</a:t>
            </a:r>
            <a:r>
              <a:rPr lang="en-US" sz="3100" i="1" dirty="0" smtClean="0"/>
              <a:t>!</a:t>
            </a:r>
            <a:r>
              <a:rPr lang="en-US" sz="3100" dirty="0"/>
              <a:t> </a:t>
            </a:r>
            <a:r>
              <a:rPr lang="en-US" sz="3100" dirty="0" smtClean="0"/>
              <a:t>(the </a:t>
            </a:r>
            <a:r>
              <a:rPr lang="en-US" sz="3100" dirty="0"/>
              <a:t>listener is urged by the speaker to accomplish the </a:t>
            </a:r>
            <a:r>
              <a:rPr lang="en-US" sz="3100" dirty="0" smtClean="0"/>
              <a:t>action)</a:t>
            </a:r>
            <a:endParaRPr lang="en-US" sz="3100" dirty="0"/>
          </a:p>
          <a:p>
            <a:pPr marL="514350" indent="-514350">
              <a:buFont typeface="+mj-lt"/>
              <a:buAutoNum type="arabicPeriod"/>
            </a:pPr>
            <a:r>
              <a:rPr lang="en-US" sz="3100" i="1" dirty="0"/>
              <a:t> She would have walked quickly if she had been in a </a:t>
            </a:r>
            <a:r>
              <a:rPr lang="en-US" sz="3100" i="1" dirty="0" smtClean="0"/>
              <a:t>hurry.</a:t>
            </a:r>
            <a:r>
              <a:rPr lang="en-US" sz="3100" dirty="0"/>
              <a:t> </a:t>
            </a:r>
            <a:r>
              <a:rPr lang="en-US" sz="3100" dirty="0" smtClean="0"/>
              <a:t>(the </a:t>
            </a:r>
            <a:r>
              <a:rPr lang="en-US" sz="3100" dirty="0"/>
              <a:t>speaker perceives the action as </a:t>
            </a:r>
            <a:r>
              <a:rPr lang="en-US" sz="3100" dirty="0" smtClean="0"/>
              <a:t>imaginary)</a:t>
            </a:r>
          </a:p>
          <a:p>
            <a:r>
              <a:rPr lang="en-US" sz="3100" dirty="0" smtClean="0"/>
              <a:t> </a:t>
            </a:r>
            <a:r>
              <a:rPr lang="en-US" sz="3100" dirty="0"/>
              <a:t>Different mood-forms of the verb </a:t>
            </a:r>
            <a:r>
              <a:rPr lang="en-US" sz="3100" i="1" dirty="0"/>
              <a:t>walks, walk, would have walked </a:t>
            </a:r>
            <a:r>
              <a:rPr lang="en-US" sz="3100" dirty="0"/>
              <a:t>convey different relations of the action to reality. </a:t>
            </a:r>
            <a:endParaRPr lang="en-US" sz="3100" dirty="0" smtClean="0"/>
          </a:p>
          <a:p>
            <a:r>
              <a:rPr lang="en-US" sz="3100" dirty="0"/>
              <a:t>There is no unanimous opinion among the grammarians to the category of mood in English:</a:t>
            </a:r>
          </a:p>
          <a:p>
            <a:r>
              <a:rPr lang="en-US" sz="3100" dirty="0"/>
              <a:t>two the so-called “direct” moods (the Indicative Mood and the Imperative Mood) and four the so-called oblique (=indirect) </a:t>
            </a:r>
            <a:r>
              <a:rPr lang="en-US" sz="3100" dirty="0" err="1"/>
              <a:t>moods:the</a:t>
            </a:r>
            <a:r>
              <a:rPr lang="en-US" sz="3100" dirty="0"/>
              <a:t> Subjunctive I, the Subjunctive II, the Conditional Mood and the Suppositional Mood) (Prof. O. I. </a:t>
            </a:r>
            <a:r>
              <a:rPr lang="en-US" sz="3100" dirty="0" err="1"/>
              <a:t>Smirnitsky</a:t>
            </a:r>
            <a:r>
              <a:rPr lang="en-US" sz="3100" dirty="0"/>
              <a:t>)</a:t>
            </a:r>
          </a:p>
          <a:p>
            <a:r>
              <a:rPr lang="en-US" sz="3100" dirty="0"/>
              <a:t>three moods – the Indicative Mood, the Imperative Mood and the Subjunctive Mood (Prof. B. O. </a:t>
            </a:r>
            <a:r>
              <a:rPr lang="en-US" sz="3100" dirty="0" err="1"/>
              <a:t>Ilyish</a:t>
            </a:r>
            <a:r>
              <a:rPr lang="en-US" sz="3100" dirty="0"/>
              <a:t>, Prof. I. P. </a:t>
            </a:r>
            <a:r>
              <a:rPr lang="en-US" sz="3100" dirty="0" err="1"/>
              <a:t>Ivanova</a:t>
            </a:r>
            <a:r>
              <a:rPr lang="en-US" sz="3100" dirty="0"/>
              <a:t>) </a:t>
            </a:r>
            <a:endParaRPr lang="en-US" sz="31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56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i="1" dirty="0" smtClean="0"/>
              <a:t>verb </a:t>
            </a:r>
            <a:r>
              <a:rPr lang="en-GB" i="1" dirty="0"/>
              <a:t>features: </a:t>
            </a: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/>
              <a:t>) the </a:t>
            </a:r>
            <a:r>
              <a:rPr lang="en-GB" dirty="0" err="1"/>
              <a:t>categorial</a:t>
            </a:r>
            <a:r>
              <a:rPr lang="en-GB" dirty="0"/>
              <a:t> meaning of process (finite and non-finite);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GB" dirty="0"/>
              <a:t>the verbal categories of person, number, tense, mood, voice, aspect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3) the opposition of the finite and non-finite forms;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US" dirty="0"/>
              <a:t>) </a:t>
            </a:r>
            <a:r>
              <a:rPr lang="en-GB" dirty="0"/>
              <a:t>the syntactic function of the predicate for the finite verb.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5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424A-8CAB-44E0-9635-A04F06B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FECAA-78FE-44C7-A62F-A5DB402B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fontAlgn="auto">
              <a:buNone/>
            </a:pPr>
            <a:endParaRPr lang="ru-RU" sz="1200" dirty="0"/>
          </a:p>
          <a:p>
            <a:pPr marL="514350" indent="-514350">
              <a:buAutoNum type="arabicPeriod"/>
            </a:pPr>
            <a:r>
              <a:rPr lang="en-US" dirty="0" smtClean="0"/>
              <a:t>The adjective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adverb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verb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numeral</a:t>
            </a:r>
          </a:p>
          <a:p>
            <a:pPr marL="514350" indent="-514350">
              <a:buAutoNum type="arabicPeriod"/>
            </a:pPr>
            <a:r>
              <a:rPr lang="en-US" smtClean="0"/>
              <a:t>The pronoun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953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Numeral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9308"/>
            <a:ext cx="10515600" cy="50014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The </a:t>
            </a:r>
            <a:r>
              <a:rPr lang="en-US" dirty="0"/>
              <a:t>grammatical category of numerical </a:t>
            </a:r>
            <a:r>
              <a:rPr lang="en-US" dirty="0" smtClean="0"/>
              <a:t>qualification is </a:t>
            </a:r>
            <a:r>
              <a:rPr lang="en-US" dirty="0"/>
              <a:t>represented by the opposition of two forms: cardinal numerals :: ordinal numerals.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cardinal </a:t>
            </a:r>
            <a:r>
              <a:rPr lang="en-US" dirty="0"/>
              <a:t>numerals denote numerical </a:t>
            </a:r>
            <a:r>
              <a:rPr lang="en-US" dirty="0" smtClean="0"/>
              <a:t>quantity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en-US" dirty="0"/>
              <a:t>ordinal numerals denote some numerical order.</a:t>
            </a:r>
            <a:r>
              <a:rPr lang="en-US" b="1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e.g</a:t>
            </a:r>
            <a:r>
              <a:rPr lang="ru-RU" dirty="0"/>
              <a:t>.: </a:t>
            </a:r>
            <a:r>
              <a:rPr lang="ru-RU" i="1" dirty="0" err="1"/>
              <a:t>nine</a:t>
            </a:r>
            <a:r>
              <a:rPr lang="ru-RU" i="1" dirty="0"/>
              <a:t> – </a:t>
            </a:r>
            <a:r>
              <a:rPr lang="ru-RU" i="1" dirty="0" err="1"/>
              <a:t>ninth</a:t>
            </a:r>
            <a:r>
              <a:rPr lang="ru-RU" i="1" dirty="0"/>
              <a:t>, </a:t>
            </a:r>
            <a:r>
              <a:rPr lang="ru-RU" i="1" dirty="0" err="1"/>
              <a:t>five</a:t>
            </a:r>
            <a:r>
              <a:rPr lang="ru-RU" i="1" dirty="0"/>
              <a:t> – </a:t>
            </a:r>
            <a:r>
              <a:rPr lang="ru-RU" i="1" dirty="0" err="1"/>
              <a:t>fifth</a:t>
            </a:r>
            <a:r>
              <a:rPr lang="ru-RU" i="1" dirty="0"/>
              <a:t>, </a:t>
            </a:r>
            <a:r>
              <a:rPr lang="ru-RU" i="1" dirty="0" err="1"/>
              <a:t>thirty</a:t>
            </a:r>
            <a:r>
              <a:rPr lang="ru-RU" i="1" dirty="0"/>
              <a:t> – </a:t>
            </a:r>
            <a:r>
              <a:rPr lang="ru-RU" i="1" dirty="0" err="1"/>
              <a:t>thirtieth</a:t>
            </a:r>
            <a:r>
              <a:rPr lang="ru-RU" i="1" dirty="0"/>
              <a:t>, </a:t>
            </a:r>
            <a:r>
              <a:rPr lang="ru-RU" i="1" dirty="0" err="1"/>
              <a:t>sixty-two</a:t>
            </a:r>
            <a:r>
              <a:rPr lang="ru-RU" i="1" dirty="0"/>
              <a:t> – </a:t>
            </a:r>
            <a:r>
              <a:rPr lang="ru-RU" i="1" dirty="0" err="1"/>
              <a:t>sixty-second</a:t>
            </a:r>
            <a:r>
              <a:rPr lang="ru-RU" i="1" dirty="0"/>
              <a:t>,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hunred</a:t>
            </a:r>
            <a:r>
              <a:rPr lang="ru-RU" i="1" dirty="0"/>
              <a:t> –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hudredth</a:t>
            </a:r>
            <a:r>
              <a:rPr lang="ru-RU" dirty="0"/>
              <a:t>. </a:t>
            </a:r>
          </a:p>
          <a:p>
            <a:r>
              <a:rPr lang="en-US" dirty="0"/>
              <a:t>There are some further subdivisions of numerals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- fractional </a:t>
            </a:r>
            <a:r>
              <a:rPr lang="en-US" dirty="0"/>
              <a:t>numerals</a:t>
            </a:r>
            <a:r>
              <a:rPr lang="en-US" i="1" dirty="0"/>
              <a:t> (whole</a:t>
            </a:r>
            <a:r>
              <a:rPr lang="en-US" dirty="0"/>
              <a:t>, </a:t>
            </a:r>
            <a:r>
              <a:rPr lang="en-US" i="1" dirty="0"/>
              <a:t>half</a:t>
            </a:r>
            <a:r>
              <a:rPr lang="en-US" dirty="0"/>
              <a:t>, </a:t>
            </a:r>
            <a:r>
              <a:rPr lang="en-US" i="1" dirty="0"/>
              <a:t>third</a:t>
            </a:r>
            <a:r>
              <a:rPr lang="en-US" dirty="0"/>
              <a:t>, etc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          - collective </a:t>
            </a:r>
            <a:r>
              <a:rPr lang="en-US" dirty="0"/>
              <a:t>numerals (</a:t>
            </a:r>
            <a:r>
              <a:rPr lang="en-US" i="1" dirty="0"/>
              <a:t>pair</a:t>
            </a:r>
            <a:r>
              <a:rPr lang="en-US" dirty="0"/>
              <a:t>, </a:t>
            </a:r>
            <a:r>
              <a:rPr lang="en-US" i="1" dirty="0"/>
              <a:t>triad</a:t>
            </a:r>
            <a:r>
              <a:rPr lang="en-US" dirty="0"/>
              <a:t>, </a:t>
            </a:r>
            <a:r>
              <a:rPr lang="en-US" i="1" dirty="0"/>
              <a:t>dozen, twin</a:t>
            </a:r>
            <a:r>
              <a:rPr lang="en-US" dirty="0"/>
              <a:t>, etc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          - </a:t>
            </a:r>
            <a:r>
              <a:rPr lang="en-US" dirty="0"/>
              <a:t>multiplicative numerals</a:t>
            </a:r>
            <a:r>
              <a:rPr lang="en-US" i="1" dirty="0"/>
              <a:t> (once</a:t>
            </a:r>
            <a:r>
              <a:rPr lang="en-US" dirty="0"/>
              <a:t>, </a:t>
            </a:r>
            <a:r>
              <a:rPr lang="en-US" i="1" dirty="0"/>
              <a:t>twice, thrice</a:t>
            </a:r>
            <a:r>
              <a:rPr lang="en-US" i="1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638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The Numeral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320144"/>
          </a:xfrm>
        </p:spPr>
        <p:txBody>
          <a:bodyPr>
            <a:normAutofit/>
          </a:bodyPr>
          <a:lstStyle/>
          <a:p>
            <a:r>
              <a:rPr lang="en-US" u="sng" dirty="0"/>
              <a:t>C</a:t>
            </a:r>
            <a:r>
              <a:rPr lang="en-US" u="sng" dirty="0" smtClean="0"/>
              <a:t>ombinability</a:t>
            </a:r>
            <a:r>
              <a:rPr lang="en-US" b="1" dirty="0" smtClean="0"/>
              <a:t> </a:t>
            </a:r>
            <a:r>
              <a:rPr lang="en-US" dirty="0"/>
              <a:t>with nouns and link-verbs: </a:t>
            </a:r>
            <a:r>
              <a:rPr lang="en-US" i="1" dirty="0"/>
              <a:t>Twelve</a:t>
            </a:r>
            <a:r>
              <a:rPr lang="en-US" dirty="0"/>
              <a:t> Monkeys; Ocean’s </a:t>
            </a:r>
            <a:r>
              <a:rPr lang="en-US" i="1" dirty="0"/>
              <a:t>Eleven</a:t>
            </a:r>
            <a:r>
              <a:rPr lang="en-US" dirty="0"/>
              <a:t>; The </a:t>
            </a:r>
            <a:r>
              <a:rPr lang="en-US" i="1" dirty="0"/>
              <a:t>Fifth</a:t>
            </a:r>
            <a:r>
              <a:rPr lang="en-US" dirty="0"/>
              <a:t> Element; My son is </a:t>
            </a:r>
            <a:r>
              <a:rPr lang="en-US" i="1" dirty="0"/>
              <a:t>fifteen</a:t>
            </a:r>
            <a:r>
              <a:rPr lang="en-US" dirty="0"/>
              <a:t>; They were </a:t>
            </a:r>
            <a:r>
              <a:rPr lang="en-US" i="1" dirty="0"/>
              <a:t>seven</a:t>
            </a:r>
            <a:r>
              <a:rPr lang="en-US" dirty="0"/>
              <a:t>.</a:t>
            </a:r>
            <a:endParaRPr lang="ru-RU" dirty="0"/>
          </a:p>
          <a:p>
            <a:r>
              <a:rPr lang="en-US" u="sng" dirty="0" smtClean="0"/>
              <a:t>Syntactic function </a:t>
            </a:r>
            <a:r>
              <a:rPr lang="en-US" dirty="0"/>
              <a:t>of an </a:t>
            </a:r>
            <a:r>
              <a:rPr lang="en-US" dirty="0" smtClean="0"/>
              <a:t>attribute, subject. predicative: </a:t>
            </a:r>
            <a:r>
              <a:rPr lang="en-US" b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en-US" b="1" dirty="0" smtClean="0"/>
              <a:t>              </a:t>
            </a:r>
            <a:r>
              <a:rPr lang="en-US" dirty="0" smtClean="0"/>
              <a:t>I </a:t>
            </a:r>
            <a:r>
              <a:rPr lang="en-US" dirty="0"/>
              <a:t>have</a:t>
            </a:r>
            <a:r>
              <a:rPr lang="en-US" i="1" dirty="0"/>
              <a:t> two </a:t>
            </a:r>
            <a:r>
              <a:rPr lang="en-US" dirty="0"/>
              <a:t>books. Give me</a:t>
            </a:r>
            <a:r>
              <a:rPr lang="en-US" i="1" dirty="0"/>
              <a:t> the second</a:t>
            </a:r>
            <a:r>
              <a:rPr lang="en-US" dirty="0"/>
              <a:t> </a:t>
            </a:r>
            <a:r>
              <a:rPr lang="en-US" dirty="0" smtClean="0"/>
              <a:t>chance (attribute); 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         Twelve </a:t>
            </a:r>
            <a:r>
              <a:rPr lang="en-US" dirty="0"/>
              <a:t>is not divided by five (the subject); 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         She </a:t>
            </a:r>
            <a:r>
              <a:rPr lang="en-US" dirty="0"/>
              <a:t>is</a:t>
            </a:r>
            <a:r>
              <a:rPr lang="en-US" i="1" dirty="0"/>
              <a:t> ten</a:t>
            </a:r>
            <a:r>
              <a:rPr lang="en-US" dirty="0"/>
              <a:t> (the predicative).</a:t>
            </a:r>
            <a:endParaRPr lang="ru-RU" dirty="0"/>
          </a:p>
          <a:p>
            <a:r>
              <a:rPr lang="en-GB" u="sng" dirty="0"/>
              <a:t>T</a:t>
            </a:r>
            <a:r>
              <a:rPr lang="en-GB" u="sng" dirty="0" smtClean="0"/>
              <a:t>he features</a:t>
            </a:r>
            <a:r>
              <a:rPr lang="en-GB" i="1" dirty="0"/>
              <a:t>: </a:t>
            </a:r>
            <a:r>
              <a:rPr lang="en-US" dirty="0"/>
              <a:t>1) 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number (cardinal and ordinal); </a:t>
            </a:r>
            <a:r>
              <a:rPr lang="en-US" dirty="0"/>
              <a:t>2)</a:t>
            </a:r>
            <a:r>
              <a:rPr lang="en-GB" dirty="0"/>
              <a:t> specific composition forms for compound numerals; 3) the specific </a:t>
            </a:r>
            <a:r>
              <a:rPr lang="en-GB" dirty="0" err="1"/>
              <a:t>suffixal</a:t>
            </a:r>
            <a:r>
              <a:rPr lang="en-GB" dirty="0"/>
              <a:t> derivation forms for ordinal numerals; 4</a:t>
            </a:r>
            <a:r>
              <a:rPr lang="en-US" dirty="0"/>
              <a:t>) </a:t>
            </a:r>
            <a:r>
              <a:rPr lang="en-GB" dirty="0"/>
              <a:t>the syntactic functions of a numerical attribute and a numerical substantive.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097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/>
              <a:t>main</a:t>
            </a:r>
            <a:r>
              <a:rPr lang="ru-RU" dirty="0"/>
              <a:t> </a:t>
            </a:r>
            <a:r>
              <a:rPr lang="ru-RU" dirty="0" err="1"/>
              <a:t>function</a:t>
            </a:r>
            <a:r>
              <a:rPr lang="ru-RU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 </a:t>
            </a:r>
            <a:r>
              <a:rPr lang="ru-RU" dirty="0" err="1" smtClean="0"/>
              <a:t>deixis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ru-RU" dirty="0" err="1" smtClean="0"/>
              <a:t>ndirect</a:t>
            </a:r>
            <a:r>
              <a:rPr lang="en-US" dirty="0" smtClean="0"/>
              <a:t> </a:t>
            </a:r>
            <a:r>
              <a:rPr lang="ru-RU" dirty="0" err="1" smtClean="0"/>
              <a:t>nomination</a:t>
            </a:r>
            <a:endParaRPr lang="en-US" dirty="0" smtClean="0"/>
          </a:p>
          <a:p>
            <a:r>
              <a:rPr lang="en-US" dirty="0" smtClean="0"/>
              <a:t>don‘t </a:t>
            </a:r>
            <a:r>
              <a:rPr lang="ru-RU" dirty="0" err="1" smtClean="0"/>
              <a:t>express</a:t>
            </a:r>
            <a:r>
              <a:rPr lang="ru-RU" dirty="0" smtClean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 smtClean="0"/>
              <a:t>information</a:t>
            </a:r>
            <a:endParaRPr lang="ru-RU" dirty="0"/>
          </a:p>
          <a:p>
            <a:pPr algn="just"/>
            <a:r>
              <a:rPr lang="en-US" dirty="0" smtClean="0"/>
              <a:t>have </a:t>
            </a:r>
            <a:r>
              <a:rPr lang="en-US" dirty="0"/>
              <a:t>an extremely generalizing meaning, </a:t>
            </a:r>
            <a:r>
              <a:rPr lang="en-US" dirty="0" smtClean="0"/>
              <a:t>do </a:t>
            </a:r>
            <a:r>
              <a:rPr lang="en-US" dirty="0"/>
              <a:t>not name any object or its quality, </a:t>
            </a:r>
            <a:r>
              <a:rPr lang="en-US" dirty="0" smtClean="0"/>
              <a:t>only </a:t>
            </a:r>
            <a:r>
              <a:rPr lang="en-US" dirty="0"/>
              <a:t>point them out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some grammarians </a:t>
            </a:r>
            <a:r>
              <a:rPr lang="en-US" dirty="0" smtClean="0"/>
              <a:t>do </a:t>
            </a:r>
            <a:r>
              <a:rPr lang="en-US" dirty="0"/>
              <a:t>not recognize the pronoun as an independent part of speech, because it has no specific syntactic functions or grammatical categories characteristic of pronouns alone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84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r>
              <a:rPr lang="en-US" dirty="0" smtClean="0"/>
              <a:t>Semantic classification of pronouns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9"/>
            <a:ext cx="10515600" cy="537556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200" u="sng" dirty="0" smtClean="0"/>
              <a:t>Personal</a:t>
            </a:r>
            <a:r>
              <a:rPr lang="en-US" sz="3200" dirty="0" smtClean="0"/>
              <a:t> </a:t>
            </a:r>
            <a:r>
              <a:rPr lang="en-US" sz="3200" dirty="0"/>
              <a:t>pronouns indicate all persons and things from the point of view of the speaker (I, you, he, she, me, her, him, we, us, </a:t>
            </a:r>
            <a:r>
              <a:rPr lang="en-US" sz="3200" dirty="0" err="1"/>
              <a:t>etc</a:t>
            </a:r>
            <a:r>
              <a:rPr lang="en-US" sz="3200" dirty="0"/>
              <a:t>)</a:t>
            </a:r>
            <a:endParaRPr lang="ru-RU" sz="3200" dirty="0"/>
          </a:p>
          <a:p>
            <a:pPr lvl="0"/>
            <a:r>
              <a:rPr lang="en-US" sz="3200" u="sng" dirty="0"/>
              <a:t>Possessive</a:t>
            </a:r>
            <a:r>
              <a:rPr lang="en-US" sz="3200" dirty="0"/>
              <a:t> pronouns are expressed by the conjoint possessive pronouns (my, your, his, her, its, our), and the absolute possessive pronouns (mine, yours, his, hers, ours, theirs).</a:t>
            </a:r>
            <a:endParaRPr lang="ru-RU" sz="3200" dirty="0"/>
          </a:p>
          <a:p>
            <a:pPr lvl="0"/>
            <a:r>
              <a:rPr lang="en-US" sz="3200" u="sng" dirty="0"/>
              <a:t>Reflexive</a:t>
            </a:r>
            <a:r>
              <a:rPr lang="en-US" sz="3200" dirty="0"/>
              <a:t> pronouns show that their first element indicated the person mentioned previously in the sentence (I – myself, he – himself, she – herself, we – ourselves, </a:t>
            </a:r>
            <a:r>
              <a:rPr lang="en-US" sz="3200" dirty="0" err="1"/>
              <a:t>etc</a:t>
            </a:r>
            <a:r>
              <a:rPr lang="en-US" sz="3200" dirty="0"/>
              <a:t>).</a:t>
            </a:r>
            <a:endParaRPr lang="ru-RU" sz="3200" dirty="0"/>
          </a:p>
          <a:p>
            <a:pPr lvl="0"/>
            <a:r>
              <a:rPr lang="en-US" sz="3200" u="sng" dirty="0"/>
              <a:t>Demonstrative</a:t>
            </a:r>
            <a:r>
              <a:rPr lang="en-US" sz="3200" dirty="0"/>
              <a:t> pronouns show that the person or thing is near or far to the speaker in space or time (this, these; that, those, such, the same).</a:t>
            </a:r>
            <a:endParaRPr lang="ru-RU" sz="3200" dirty="0"/>
          </a:p>
          <a:p>
            <a:pPr lvl="0"/>
            <a:r>
              <a:rPr lang="en-US" sz="3200" u="sng" dirty="0"/>
              <a:t>Interrogative</a:t>
            </a:r>
            <a:r>
              <a:rPr lang="en-US" sz="3200" dirty="0"/>
              <a:t> pronouns are used to form special questions (who, whom, what, which)</a:t>
            </a:r>
            <a:endParaRPr lang="ru-RU" sz="3200" dirty="0"/>
          </a:p>
          <a:p>
            <a:pPr lvl="0"/>
            <a:r>
              <a:rPr lang="en-US" sz="3200" u="sng" dirty="0"/>
              <a:t>Connective</a:t>
            </a:r>
            <a:r>
              <a:rPr lang="en-US" sz="3200" dirty="0"/>
              <a:t> pronouns serve to connect clauses in complex sentences (who, what, which, whose, that). They are called </a:t>
            </a:r>
            <a:r>
              <a:rPr lang="en-US" sz="3200" u="sng" dirty="0"/>
              <a:t>relative</a:t>
            </a:r>
            <a:r>
              <a:rPr lang="en-US" sz="3200" dirty="0"/>
              <a:t> pronouns if they introduce subordinate attributive clauses, and </a:t>
            </a:r>
            <a:r>
              <a:rPr lang="en-US" sz="3200" u="sng" dirty="0"/>
              <a:t>conjunctive</a:t>
            </a:r>
            <a:r>
              <a:rPr lang="en-US" sz="3200" dirty="0"/>
              <a:t> pronouns if they introduce the other types of subordinate clauses.</a:t>
            </a:r>
            <a:endParaRPr lang="ru-RU" sz="3200" dirty="0"/>
          </a:p>
          <a:p>
            <a:pPr lvl="0"/>
            <a:r>
              <a:rPr lang="en-US" sz="3200" u="sng" dirty="0"/>
              <a:t>Reciprocal</a:t>
            </a:r>
            <a:r>
              <a:rPr lang="en-US" sz="3200" dirty="0"/>
              <a:t> pronouns (each other, one another). </a:t>
            </a:r>
            <a:endParaRPr lang="ru-RU" sz="3200" dirty="0"/>
          </a:p>
          <a:p>
            <a:pPr lvl="0"/>
            <a:r>
              <a:rPr lang="en-US" sz="3200" u="sng" dirty="0"/>
              <a:t>Indefinite</a:t>
            </a:r>
            <a:r>
              <a:rPr lang="en-US" sz="3200" dirty="0"/>
              <a:t> pronouns (some, any, something, anything, somebody, anybody, someone, anyone, one).</a:t>
            </a:r>
            <a:endParaRPr lang="ru-RU" sz="3200" dirty="0"/>
          </a:p>
          <a:p>
            <a:pPr lvl="0"/>
            <a:r>
              <a:rPr lang="en-US" sz="3200" u="sng" dirty="0"/>
              <a:t>Negative</a:t>
            </a:r>
            <a:r>
              <a:rPr lang="en-US" sz="3200" dirty="0"/>
              <a:t> pronouns (no, none, nothing, nobody, no one, neither).</a:t>
            </a:r>
            <a:endParaRPr lang="ru-RU" sz="3200" dirty="0"/>
          </a:p>
          <a:p>
            <a:pPr lvl="0"/>
            <a:r>
              <a:rPr lang="en-US" sz="3200" u="sng" dirty="0" smtClean="0"/>
              <a:t>Defining:  generalizing</a:t>
            </a:r>
            <a:r>
              <a:rPr lang="en-US" sz="3200" dirty="0" smtClean="0"/>
              <a:t>  pronouns </a:t>
            </a:r>
            <a:r>
              <a:rPr lang="en-US" sz="3200" dirty="0"/>
              <a:t>(all, both, each, every, everything, everybody, everyone, either</a:t>
            </a:r>
            <a:r>
              <a:rPr lang="en-US" sz="3200" dirty="0" smtClean="0"/>
              <a:t>) and d</a:t>
            </a:r>
            <a:r>
              <a:rPr lang="en-US" sz="3200" u="sng" dirty="0" smtClean="0"/>
              <a:t>etaching</a:t>
            </a:r>
            <a:r>
              <a:rPr lang="en-US" sz="3200" dirty="0" smtClean="0"/>
              <a:t> pronouns – pointing out one of the two </a:t>
            </a:r>
            <a:r>
              <a:rPr lang="en-US" sz="3200" dirty="0"/>
              <a:t>(other, </a:t>
            </a:r>
            <a:r>
              <a:rPr lang="en-US" sz="3200" dirty="0" smtClean="0"/>
              <a:t>another, either).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849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r>
              <a:rPr lang="en-US" dirty="0" smtClean="0"/>
              <a:t>The Pronoun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49161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category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u="sng" dirty="0" err="1"/>
              <a:t>number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i="1" dirty="0" err="1"/>
              <a:t>this</a:t>
            </a:r>
            <a:r>
              <a:rPr lang="ru-RU" i="1" dirty="0"/>
              <a:t> – </a:t>
            </a:r>
            <a:r>
              <a:rPr lang="ru-RU" i="1" dirty="0" err="1"/>
              <a:t>these</a:t>
            </a:r>
            <a:r>
              <a:rPr lang="ru-RU" i="1" dirty="0"/>
              <a:t>; </a:t>
            </a:r>
            <a:r>
              <a:rPr lang="ru-RU" i="1" dirty="0" err="1"/>
              <a:t>that</a:t>
            </a:r>
            <a:r>
              <a:rPr lang="ru-RU" i="1" dirty="0"/>
              <a:t> – </a:t>
            </a:r>
            <a:r>
              <a:rPr lang="ru-RU" i="1" dirty="0" err="1"/>
              <a:t>those</a:t>
            </a:r>
            <a:r>
              <a:rPr lang="ru-RU" dirty="0"/>
              <a:t>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demonstrative</a:t>
            </a:r>
            <a:r>
              <a:rPr lang="ru-RU" dirty="0"/>
              <a:t> </a:t>
            </a:r>
            <a:r>
              <a:rPr lang="ru-RU" dirty="0" err="1"/>
              <a:t>pronouns</a:t>
            </a:r>
            <a:r>
              <a:rPr lang="ru-RU" dirty="0"/>
              <a:t>), </a:t>
            </a:r>
            <a:r>
              <a:rPr lang="ru-RU" i="1" dirty="0" err="1"/>
              <a:t>other</a:t>
            </a:r>
            <a:r>
              <a:rPr lang="ru-RU" i="1" dirty="0"/>
              <a:t> – </a:t>
            </a:r>
            <a:r>
              <a:rPr lang="ru-RU" i="1" dirty="0" err="1"/>
              <a:t>others</a:t>
            </a:r>
            <a:r>
              <a:rPr lang="ru-RU" dirty="0"/>
              <a:t>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detaching</a:t>
            </a:r>
            <a:r>
              <a:rPr lang="ru-RU" dirty="0"/>
              <a:t> </a:t>
            </a:r>
            <a:r>
              <a:rPr lang="ru-RU" dirty="0" err="1"/>
              <a:t>pronouns</a:t>
            </a:r>
            <a:r>
              <a:rPr lang="ru-RU" dirty="0"/>
              <a:t>). </a:t>
            </a:r>
            <a:endParaRPr lang="en-US" dirty="0" smtClean="0"/>
          </a:p>
          <a:p>
            <a:pPr algn="just"/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category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u="sng" dirty="0" err="1"/>
              <a:t>case</a:t>
            </a:r>
            <a:r>
              <a:rPr lang="ru-RU" dirty="0"/>
              <a:t> </a:t>
            </a:r>
            <a:r>
              <a:rPr lang="ru-RU" i="1" dirty="0"/>
              <a:t>(I – </a:t>
            </a:r>
            <a:r>
              <a:rPr lang="ru-RU" i="1" dirty="0" err="1"/>
              <a:t>me</a:t>
            </a:r>
            <a:r>
              <a:rPr lang="ru-RU" i="1" dirty="0"/>
              <a:t>, </a:t>
            </a:r>
            <a:r>
              <a:rPr lang="ru-RU" i="1" dirty="0" err="1"/>
              <a:t>he</a:t>
            </a:r>
            <a:r>
              <a:rPr lang="ru-RU" i="1" dirty="0"/>
              <a:t> – </a:t>
            </a:r>
            <a:r>
              <a:rPr lang="ru-RU" i="1" dirty="0" err="1"/>
              <a:t>him</a:t>
            </a:r>
            <a:r>
              <a:rPr lang="ru-RU" i="1" dirty="0"/>
              <a:t>, </a:t>
            </a:r>
            <a:r>
              <a:rPr lang="ru-RU" i="1" dirty="0" err="1"/>
              <a:t>she</a:t>
            </a:r>
            <a:r>
              <a:rPr lang="ru-RU" i="1" dirty="0"/>
              <a:t> – </a:t>
            </a:r>
            <a:r>
              <a:rPr lang="ru-RU" i="1" dirty="0" err="1"/>
              <a:t>her</a:t>
            </a:r>
            <a:r>
              <a:rPr lang="ru-RU" i="1" dirty="0"/>
              <a:t>, </a:t>
            </a:r>
            <a:r>
              <a:rPr lang="ru-RU" i="1" dirty="0" err="1"/>
              <a:t>we</a:t>
            </a:r>
            <a:r>
              <a:rPr lang="ru-RU" i="1" dirty="0"/>
              <a:t> – </a:t>
            </a:r>
            <a:r>
              <a:rPr lang="ru-RU" i="1" dirty="0" err="1"/>
              <a:t>us</a:t>
            </a:r>
            <a:r>
              <a:rPr lang="ru-RU" i="1" dirty="0"/>
              <a:t>, </a:t>
            </a:r>
            <a:r>
              <a:rPr lang="ru-RU" i="1" dirty="0" err="1"/>
              <a:t>each</a:t>
            </a:r>
            <a:r>
              <a:rPr lang="ru-RU" i="1" dirty="0"/>
              <a:t> </a:t>
            </a:r>
            <a:r>
              <a:rPr lang="ru-RU" i="1" dirty="0" err="1"/>
              <a:t>other</a:t>
            </a:r>
            <a:r>
              <a:rPr lang="ru-RU" i="1" dirty="0"/>
              <a:t> – </a:t>
            </a:r>
            <a:r>
              <a:rPr lang="ru-RU" i="1" dirty="0" err="1"/>
              <a:t>each</a:t>
            </a:r>
            <a:r>
              <a:rPr lang="ru-RU" i="1" dirty="0"/>
              <a:t> </a:t>
            </a:r>
            <a:r>
              <a:rPr lang="ru-RU" i="1" dirty="0" err="1"/>
              <a:t>other's</a:t>
            </a:r>
            <a:r>
              <a:rPr lang="ru-RU" i="1" dirty="0"/>
              <a:t>,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another</a:t>
            </a:r>
            <a:r>
              <a:rPr lang="ru-RU" i="1" dirty="0"/>
              <a:t> – </a:t>
            </a:r>
            <a:r>
              <a:rPr lang="ru-RU" i="1" dirty="0" err="1"/>
              <a:t>one</a:t>
            </a:r>
            <a:r>
              <a:rPr lang="ru-RU" i="1" dirty="0"/>
              <a:t> </a:t>
            </a:r>
            <a:r>
              <a:rPr lang="ru-RU" i="1" dirty="0" err="1"/>
              <a:t>another's</a:t>
            </a:r>
            <a:r>
              <a:rPr lang="ru-RU" i="1" dirty="0"/>
              <a:t>; </a:t>
            </a:r>
            <a:r>
              <a:rPr lang="ru-RU" i="1" dirty="0" err="1"/>
              <a:t>somebody</a:t>
            </a:r>
            <a:r>
              <a:rPr lang="ru-RU" i="1" dirty="0"/>
              <a:t> – </a:t>
            </a:r>
            <a:r>
              <a:rPr lang="ru-RU" i="1" dirty="0" err="1"/>
              <a:t>somebody's</a:t>
            </a:r>
            <a:r>
              <a:rPr lang="ru-RU" i="1" dirty="0"/>
              <a:t>; </a:t>
            </a:r>
            <a:r>
              <a:rPr lang="ru-RU" i="1" dirty="0" err="1"/>
              <a:t>anyone</a:t>
            </a:r>
            <a:r>
              <a:rPr lang="ru-RU" i="1" dirty="0"/>
              <a:t> – </a:t>
            </a:r>
            <a:r>
              <a:rPr lang="ru-RU" i="1" dirty="0" err="1"/>
              <a:t>anyone's</a:t>
            </a:r>
            <a:r>
              <a:rPr lang="ru-RU" i="1" dirty="0"/>
              <a:t>; </a:t>
            </a:r>
            <a:r>
              <a:rPr lang="ru-RU" i="1" dirty="0" err="1"/>
              <a:t>others</a:t>
            </a:r>
            <a:r>
              <a:rPr lang="ru-RU" i="1" dirty="0"/>
              <a:t> – </a:t>
            </a:r>
            <a:r>
              <a:rPr lang="ru-RU" i="1" dirty="0" err="1"/>
              <a:t>others</a:t>
            </a:r>
            <a:r>
              <a:rPr lang="ru-RU" i="1" dirty="0"/>
              <a:t>', </a:t>
            </a:r>
            <a:r>
              <a:rPr lang="ru-RU" i="1" dirty="0" err="1"/>
              <a:t>etc</a:t>
            </a:r>
            <a:r>
              <a:rPr lang="ru-RU" i="1" dirty="0"/>
              <a:t>)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share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en-US" u="sng" dirty="0" smtClean="0"/>
              <a:t>s</a:t>
            </a:r>
            <a:r>
              <a:rPr lang="ru-RU" u="sng" dirty="0" err="1" smtClean="0"/>
              <a:t>yntactic</a:t>
            </a:r>
            <a:r>
              <a:rPr lang="en-US" u="sng" dirty="0" smtClean="0"/>
              <a:t> </a:t>
            </a:r>
            <a:r>
              <a:rPr lang="ru-RU" u="sng" dirty="0" err="1" smtClean="0"/>
              <a:t>functions</a:t>
            </a:r>
            <a:r>
              <a:rPr lang="ru-RU" u="sng" dirty="0" smtClean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noun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ad­jective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en-US" i="1" dirty="0" smtClean="0"/>
              <a:t>            </a:t>
            </a:r>
            <a:r>
              <a:rPr lang="ru-RU" i="1" dirty="0" err="1" smtClean="0"/>
              <a:t>We</a:t>
            </a:r>
            <a:r>
              <a:rPr lang="ru-RU" i="1" dirty="0" smtClean="0"/>
              <a:t> </a:t>
            </a:r>
            <a:r>
              <a:rPr lang="ru-RU" i="1" dirty="0" err="1"/>
              <a:t>live</a:t>
            </a:r>
            <a:r>
              <a:rPr lang="ru-RU" i="1" dirty="0"/>
              <a:t> </a:t>
            </a:r>
            <a:r>
              <a:rPr lang="ru-RU" i="1" dirty="0" err="1"/>
              <a:t>in</a:t>
            </a:r>
            <a:r>
              <a:rPr lang="ru-RU" i="1" dirty="0"/>
              <a:t> </a:t>
            </a:r>
            <a:r>
              <a:rPr lang="ru-RU" i="1" dirty="0" err="1"/>
              <a:t>Ukraine</a:t>
            </a:r>
            <a:r>
              <a:rPr lang="ru-RU" i="1" dirty="0"/>
              <a:t>. </a:t>
            </a:r>
            <a:r>
              <a:rPr lang="ru-RU" i="1" dirty="0" err="1"/>
              <a:t>Anyone</a:t>
            </a:r>
            <a:r>
              <a:rPr lang="ru-RU" i="1" dirty="0"/>
              <a:t> </a:t>
            </a:r>
            <a:r>
              <a:rPr lang="ru-RU" i="1" dirty="0" err="1"/>
              <a:t>can</a:t>
            </a:r>
            <a:r>
              <a:rPr lang="ru-RU" i="1" dirty="0"/>
              <a:t> </a:t>
            </a:r>
            <a:r>
              <a:rPr lang="ru-RU" i="1" dirty="0" err="1"/>
              <a:t>attend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lectures</a:t>
            </a:r>
            <a:r>
              <a:rPr lang="ru-RU" i="1" dirty="0"/>
              <a:t>.</a:t>
            </a:r>
            <a:r>
              <a:rPr lang="ru-RU" dirty="0"/>
              <a:t>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subject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en-US" i="1" dirty="0" smtClean="0"/>
              <a:t>            The </a:t>
            </a:r>
            <a:r>
              <a:rPr lang="en-US" i="1" dirty="0"/>
              <a:t>professor asked him to leave. Who told you about it?</a:t>
            </a:r>
            <a:r>
              <a:rPr lang="en-US" dirty="0"/>
              <a:t> (the object);</a:t>
            </a:r>
            <a:endParaRPr lang="ru-RU" dirty="0"/>
          </a:p>
          <a:p>
            <a:pPr marL="0" indent="0" algn="just">
              <a:buNone/>
            </a:pPr>
            <a:r>
              <a:rPr lang="en-US" i="1" dirty="0" smtClean="0"/>
              <a:t>            These </a:t>
            </a:r>
            <a:r>
              <a:rPr lang="en-US" i="1" dirty="0"/>
              <a:t>are my gloves. Tell us another story</a:t>
            </a:r>
            <a:r>
              <a:rPr lang="en-US" dirty="0"/>
              <a:t>. (the attribute);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       </a:t>
            </a:r>
            <a:r>
              <a:rPr lang="ru-RU" i="1" dirty="0" err="1" smtClean="0"/>
              <a:t>It</a:t>
            </a:r>
            <a:r>
              <a:rPr lang="ru-RU" i="1" dirty="0" smtClean="0"/>
              <a:t> </a:t>
            </a:r>
            <a:r>
              <a:rPr lang="ru-RU" i="1" dirty="0" err="1"/>
              <a:t>was</a:t>
            </a:r>
            <a:r>
              <a:rPr lang="ru-RU" i="1" dirty="0"/>
              <a:t> </a:t>
            </a:r>
            <a:r>
              <a:rPr lang="ru-RU" i="1" dirty="0" err="1"/>
              <a:t>not</a:t>
            </a:r>
            <a:r>
              <a:rPr lang="ru-RU" i="1" dirty="0"/>
              <a:t> </a:t>
            </a:r>
            <a:r>
              <a:rPr lang="ru-RU" i="1" dirty="0" err="1"/>
              <a:t>me</a:t>
            </a:r>
            <a:r>
              <a:rPr lang="ru-RU" i="1" dirty="0"/>
              <a:t>. </a:t>
            </a:r>
            <a:r>
              <a:rPr lang="ru-RU" i="1" dirty="0" err="1"/>
              <a:t>Those</a:t>
            </a:r>
            <a:r>
              <a:rPr lang="ru-RU" i="1" dirty="0"/>
              <a:t> </a:t>
            </a:r>
            <a:r>
              <a:rPr lang="ru-RU" i="1" dirty="0" err="1"/>
              <a:t>were</a:t>
            </a:r>
            <a:r>
              <a:rPr lang="ru-RU" i="1" dirty="0"/>
              <a:t> </a:t>
            </a:r>
            <a:r>
              <a:rPr lang="ru-RU" i="1" dirty="0" err="1"/>
              <a:t>us</a:t>
            </a:r>
            <a:r>
              <a:rPr lang="ru-RU" dirty="0"/>
              <a:t>.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predicative</a:t>
            </a:r>
            <a:r>
              <a:rPr lang="ru-RU" dirty="0"/>
              <a:t>).</a:t>
            </a:r>
          </a:p>
          <a:p>
            <a:pPr algn="just"/>
            <a:r>
              <a:rPr lang="en-GB" u="sng" dirty="0" smtClean="0"/>
              <a:t>the features</a:t>
            </a:r>
            <a:r>
              <a:rPr lang="en-GB" dirty="0"/>
              <a:t>:</a:t>
            </a:r>
            <a:r>
              <a:rPr lang="en-GB" i="1" dirty="0"/>
              <a:t> </a:t>
            </a:r>
            <a:r>
              <a:rPr lang="en-US" dirty="0"/>
              <a:t>1) 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indication (</a:t>
            </a:r>
            <a:r>
              <a:rPr lang="en-GB" dirty="0" err="1"/>
              <a:t>deixis</a:t>
            </a:r>
            <a:r>
              <a:rPr lang="en-GB" dirty="0"/>
              <a:t>); </a:t>
            </a:r>
            <a:r>
              <a:rPr lang="en-US" dirty="0"/>
              <a:t>2) </a:t>
            </a:r>
            <a:r>
              <a:rPr lang="en-GB" dirty="0"/>
              <a:t>the narrow </a:t>
            </a:r>
            <a:r>
              <a:rPr lang="en-GB" dirty="0" smtClean="0"/>
              <a:t>set formal </a:t>
            </a:r>
            <a:r>
              <a:rPr lang="en-GB" dirty="0"/>
              <a:t>properties of </a:t>
            </a:r>
            <a:r>
              <a:rPr lang="en-GB" dirty="0" err="1"/>
              <a:t>categorial</a:t>
            </a:r>
            <a:r>
              <a:rPr lang="en-GB" dirty="0"/>
              <a:t> </a:t>
            </a:r>
            <a:r>
              <a:rPr lang="en-GB" dirty="0" smtClean="0"/>
              <a:t>changeability; </a:t>
            </a:r>
            <a:r>
              <a:rPr lang="en-US" dirty="0"/>
              <a:t>3) </a:t>
            </a:r>
            <a:r>
              <a:rPr lang="en-GB" dirty="0"/>
              <a:t>the </a:t>
            </a:r>
            <a:r>
              <a:rPr lang="en-GB" dirty="0" err="1"/>
              <a:t>substantival</a:t>
            </a:r>
            <a:r>
              <a:rPr lang="en-GB" dirty="0"/>
              <a:t> and adjectival functions for different sets.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474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FE246-1193-46F1-B2D3-5BA8D7D0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DBB460-1856-4391-97BB-21881C5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1198484"/>
            <a:ext cx="10758055" cy="5406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/>
              <a:t>1</a:t>
            </a:r>
            <a:r>
              <a:rPr lang="uk-UA" dirty="0"/>
              <a:t>. </a:t>
            </a:r>
            <a:r>
              <a:rPr lang="uk-UA" dirty="0" err="1"/>
              <a:t>Алєксєєва</a:t>
            </a:r>
            <a:r>
              <a:rPr lang="uk-UA" dirty="0"/>
              <a:t> І.О. Курс теоретичної граматики сучасної англійської мови: навчальний посібник. – Вінниця: Нова Книга, 2007. – 328 с.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uk-UA" dirty="0"/>
              <a:t>Волкова Л.М. </a:t>
            </a:r>
            <a:r>
              <a:rPr lang="en-US" dirty="0"/>
              <a:t>Theoretical Grammar of English: Modern Approach. – </a:t>
            </a:r>
            <a:r>
              <a:rPr lang="uk-UA" dirty="0"/>
              <a:t>К.: Освіта </a:t>
            </a:r>
            <a:r>
              <a:rPr lang="uk-UA" dirty="0" err="1"/>
              <a:t>Україны</a:t>
            </a:r>
            <a:r>
              <a:rPr lang="uk-UA" dirty="0"/>
              <a:t>, 2009</a:t>
            </a:r>
            <a:r>
              <a:rPr lang="en-US" dirty="0"/>
              <a:t>. –</a:t>
            </a:r>
            <a:r>
              <a:rPr lang="uk-UA" dirty="0"/>
              <a:t> 256 </a:t>
            </a:r>
            <a:r>
              <a:rPr lang="uk-UA" dirty="0" err="1"/>
              <a:t>стор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Соловйова Л.Ф., </a:t>
            </a:r>
            <a:r>
              <a:rPr lang="uk-UA" dirty="0" err="1"/>
              <a:t>Сніховська</a:t>
            </a:r>
            <a:r>
              <a:rPr lang="uk-UA" dirty="0"/>
              <a:t> І.Е. Теоретичний курс англійської мови як другої іноземної. Навчально-методичний посібник. – Житомир: Рута, 2015. – 200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dirty="0" err="1"/>
              <a:t>Iriskulov</a:t>
            </a:r>
            <a:r>
              <a:rPr lang="uk-UA" dirty="0"/>
              <a:t> A.T. </a:t>
            </a:r>
            <a:r>
              <a:rPr lang="uk-UA" dirty="0" err="1"/>
              <a:t>Theoretical</a:t>
            </a:r>
            <a:r>
              <a:rPr lang="uk-UA" dirty="0"/>
              <a:t> </a:t>
            </a:r>
            <a:r>
              <a:rPr lang="uk-UA" dirty="0" err="1"/>
              <a:t>Grammar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English</a:t>
            </a:r>
            <a:r>
              <a:rPr lang="uk-UA" dirty="0"/>
              <a:t>. – </a:t>
            </a:r>
            <a:r>
              <a:rPr lang="en-US" dirty="0"/>
              <a:t>Tashkent</a:t>
            </a:r>
            <a:r>
              <a:rPr lang="uk-UA" dirty="0"/>
              <a:t>, 2006. – 64 </a:t>
            </a:r>
            <a:r>
              <a:rPr lang="en-US" dirty="0"/>
              <a:t>p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Selivan</a:t>
            </a:r>
            <a:r>
              <a:rPr lang="en-US" dirty="0"/>
              <a:t> L. Lexical Grammar. – Cambridge Univ. Press, 2018. – 244 p.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969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7B127-E6BA-4090-9AF9-5810F687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adjective </a:t>
            </a:r>
            <a:br>
              <a:rPr lang="en-GB" dirty="0" smtClean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B18482-10AC-4824-907C-0165EC56B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4"/>
            <a:ext cx="10515600" cy="50408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u="sng" dirty="0"/>
              <a:t>the </a:t>
            </a:r>
            <a:r>
              <a:rPr lang="en-US" u="sng" dirty="0" err="1"/>
              <a:t>lexico</a:t>
            </a:r>
            <a:r>
              <a:rPr lang="en-US" u="sng" dirty="0"/>
              <a:t>-grammatical meaning </a:t>
            </a:r>
            <a:r>
              <a:rPr lang="en-US" dirty="0" smtClean="0"/>
              <a:t>– property </a:t>
            </a:r>
            <a:r>
              <a:rPr lang="en-US" dirty="0"/>
              <a:t>of a </a:t>
            </a:r>
            <a:r>
              <a:rPr lang="en-US" dirty="0" smtClean="0"/>
              <a:t>substance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its </a:t>
            </a:r>
            <a:r>
              <a:rPr lang="en-US" dirty="0"/>
              <a:t>material (</a:t>
            </a:r>
            <a:r>
              <a:rPr lang="en-US" i="1" dirty="0"/>
              <a:t>woolen, wooden, silver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its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white, red, brown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dimensions </a:t>
            </a:r>
            <a:r>
              <a:rPr lang="en-US" dirty="0"/>
              <a:t>(</a:t>
            </a:r>
            <a:r>
              <a:rPr lang="en-US" i="1" dirty="0"/>
              <a:t>big, small, tiny, enormous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position </a:t>
            </a:r>
            <a:r>
              <a:rPr lang="en-US" dirty="0"/>
              <a:t>(</a:t>
            </a:r>
            <a:r>
              <a:rPr lang="en-US" i="1" dirty="0"/>
              <a:t>inner, outer, upper</a:t>
            </a:r>
            <a:r>
              <a:rPr lang="en-US" dirty="0"/>
              <a:t>),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- state </a:t>
            </a:r>
            <a:r>
              <a:rPr lang="en-US" dirty="0"/>
              <a:t>(</a:t>
            </a:r>
            <a:r>
              <a:rPr lang="en-US" i="1" dirty="0"/>
              <a:t>calm, serene, upset</a:t>
            </a:r>
            <a:r>
              <a:rPr lang="en-US" dirty="0"/>
              <a:t>), </a:t>
            </a:r>
            <a:r>
              <a:rPr lang="en-US" dirty="0" smtClean="0"/>
              <a:t>etc.</a:t>
            </a:r>
          </a:p>
          <a:p>
            <a:pPr algn="just"/>
            <a:r>
              <a:rPr lang="en-US" u="sng" dirty="0"/>
              <a:t>Adjective forming </a:t>
            </a:r>
            <a:r>
              <a:rPr lang="en-US" u="sng" dirty="0" smtClean="0"/>
              <a:t>suffixes</a:t>
            </a:r>
          </a:p>
          <a:p>
            <a:pPr marL="0" indent="0">
              <a:buNone/>
            </a:pPr>
            <a:r>
              <a:rPr lang="en-US" dirty="0" smtClean="0"/>
              <a:t>           V        </a:t>
            </a:r>
            <a:r>
              <a:rPr lang="en-US" dirty="0" err="1"/>
              <a:t>Adj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i="1" dirty="0"/>
              <a:t>able, -</a:t>
            </a:r>
            <a:r>
              <a:rPr lang="en-US" i="1" dirty="0" err="1"/>
              <a:t>ive</a:t>
            </a:r>
            <a:r>
              <a:rPr lang="en-US" i="1" dirty="0"/>
              <a:t>, -</a:t>
            </a:r>
            <a:r>
              <a:rPr lang="en-US" i="1" dirty="0" err="1"/>
              <a:t>ing</a:t>
            </a:r>
            <a:r>
              <a:rPr lang="en-US" i="1" dirty="0"/>
              <a:t>, -</a:t>
            </a:r>
            <a:r>
              <a:rPr lang="en-US" i="1" dirty="0" err="1"/>
              <a:t>ent</a:t>
            </a:r>
            <a:r>
              <a:rPr lang="en-US" i="1" dirty="0"/>
              <a:t>, -ant, -</a:t>
            </a:r>
            <a:r>
              <a:rPr lang="en-US" i="1" dirty="0" err="1"/>
              <a:t>ed</a:t>
            </a:r>
            <a:r>
              <a:rPr lang="en-US" i="1" dirty="0"/>
              <a:t>, -</a:t>
            </a:r>
            <a:r>
              <a:rPr lang="en-US" i="1" dirty="0" err="1"/>
              <a:t>ory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           N       </a:t>
            </a:r>
            <a:r>
              <a:rPr lang="en-US" dirty="0" err="1"/>
              <a:t>Adj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 -y, -</a:t>
            </a:r>
            <a:r>
              <a:rPr lang="en-US" i="1" dirty="0" err="1"/>
              <a:t>ful</a:t>
            </a:r>
            <a:r>
              <a:rPr lang="en-US" i="1" dirty="0"/>
              <a:t>, -al, -less, -like, -</a:t>
            </a:r>
            <a:r>
              <a:rPr lang="en-US" i="1" dirty="0" err="1"/>
              <a:t>ous</a:t>
            </a:r>
            <a:r>
              <a:rPr lang="en-US" i="1" dirty="0"/>
              <a:t>, -</a:t>
            </a:r>
            <a:r>
              <a:rPr lang="en-US" i="1" dirty="0" err="1"/>
              <a:t>ar</a:t>
            </a:r>
            <a:r>
              <a:rPr lang="en-US" i="1" dirty="0"/>
              <a:t>, -</a:t>
            </a:r>
            <a:r>
              <a:rPr lang="en-US" i="1" dirty="0" err="1"/>
              <a:t>ery</a:t>
            </a:r>
            <a:r>
              <a:rPr lang="en-US" i="1" dirty="0"/>
              <a:t>, -</a:t>
            </a:r>
            <a:r>
              <a:rPr lang="en-US" i="1" dirty="0" err="1"/>
              <a:t>en</a:t>
            </a:r>
            <a:r>
              <a:rPr lang="en-US" i="1" dirty="0"/>
              <a:t>, -</a:t>
            </a:r>
            <a:r>
              <a:rPr lang="en-US" i="1" dirty="0" err="1"/>
              <a:t>ed</a:t>
            </a:r>
            <a:r>
              <a:rPr lang="en-US" i="1" dirty="0"/>
              <a:t>, -</a:t>
            </a:r>
            <a:r>
              <a:rPr lang="en-US" i="1" dirty="0" err="1"/>
              <a:t>ish</a:t>
            </a:r>
            <a:r>
              <a:rPr lang="en-US" i="1" dirty="0"/>
              <a:t>, -</a:t>
            </a:r>
            <a:r>
              <a:rPr lang="en-US" i="1" dirty="0" err="1"/>
              <a:t>esque</a:t>
            </a:r>
            <a:r>
              <a:rPr lang="en-US" i="1" dirty="0"/>
              <a:t>, -</a:t>
            </a:r>
            <a:r>
              <a:rPr lang="en-US" i="1" dirty="0" err="1"/>
              <a:t>istic</a:t>
            </a:r>
            <a:r>
              <a:rPr lang="en-US" i="1" dirty="0"/>
              <a:t>, -like, -ward, -wide</a:t>
            </a:r>
            <a:r>
              <a:rPr lang="en-US" dirty="0"/>
              <a:t>. </a:t>
            </a:r>
            <a:endParaRPr lang="ru-RU" dirty="0"/>
          </a:p>
          <a:p>
            <a:pPr algn="just"/>
            <a:endParaRPr lang="en-US" dirty="0" smtClean="0"/>
          </a:p>
          <a:p>
            <a:pPr algn="just"/>
            <a:endParaRPr lang="uk-UA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19746" y="4045527"/>
            <a:ext cx="346363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119745" y="4816475"/>
            <a:ext cx="346363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0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en-US" dirty="0" smtClean="0"/>
              <a:t>The Adjective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40327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Qualitative</a:t>
            </a:r>
            <a:r>
              <a:rPr lang="en-US" dirty="0" smtClean="0"/>
              <a:t> – denote </a:t>
            </a:r>
            <a:r>
              <a:rPr lang="en-US" dirty="0"/>
              <a:t>properties of a substance directly (</a:t>
            </a:r>
            <a:r>
              <a:rPr lang="en-US" i="1" dirty="0"/>
              <a:t>cold, </a:t>
            </a:r>
            <a:r>
              <a:rPr lang="en-US" i="1" dirty="0" smtClean="0"/>
              <a:t>beautiful</a:t>
            </a:r>
            <a:r>
              <a:rPr lang="en-US" dirty="0" smtClean="0"/>
              <a:t>), have the ability </a:t>
            </a:r>
            <a:r>
              <a:rPr lang="en-US" dirty="0"/>
              <a:t>to make up degrees of comparison</a:t>
            </a:r>
            <a:endParaRPr lang="en-US" dirty="0" smtClean="0"/>
          </a:p>
          <a:p>
            <a:r>
              <a:rPr lang="en-US" u="sng" dirty="0" smtClean="0"/>
              <a:t>Relative</a:t>
            </a:r>
            <a:r>
              <a:rPr lang="en-US" dirty="0" smtClean="0"/>
              <a:t> – </a:t>
            </a:r>
            <a:r>
              <a:rPr lang="en-US" dirty="0"/>
              <a:t>express properties of a substance relating it to materials (</a:t>
            </a:r>
            <a:r>
              <a:rPr lang="en-US" i="1" dirty="0"/>
              <a:t>wood – wooden</a:t>
            </a:r>
            <a:r>
              <a:rPr lang="en-US" dirty="0"/>
              <a:t>), to place (</a:t>
            </a:r>
            <a:r>
              <a:rPr lang="en-US" i="1" dirty="0"/>
              <a:t>France – French</a:t>
            </a:r>
            <a:r>
              <a:rPr lang="en-US" dirty="0"/>
              <a:t>), to time (</a:t>
            </a:r>
            <a:r>
              <a:rPr lang="en-US" i="1" dirty="0"/>
              <a:t>quarter – quarterly</a:t>
            </a:r>
            <a:r>
              <a:rPr lang="en-US" dirty="0"/>
              <a:t>) or to some action (</a:t>
            </a:r>
            <a:r>
              <a:rPr lang="en-US" i="1" dirty="0"/>
              <a:t>to offend – offensive, to oblige – obligatory</a:t>
            </a:r>
            <a:r>
              <a:rPr lang="en-US" dirty="0" smtClean="0"/>
              <a:t>)</a:t>
            </a:r>
          </a:p>
          <a:p>
            <a:r>
              <a:rPr lang="en-US" dirty="0"/>
              <a:t>The only grammatical category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u="sng" dirty="0"/>
              <a:t>degrees of </a:t>
            </a:r>
            <a:r>
              <a:rPr lang="en-US" u="sng" dirty="0" smtClean="0"/>
              <a:t>comparison </a:t>
            </a:r>
            <a:r>
              <a:rPr lang="en-US" dirty="0" smtClean="0"/>
              <a:t>– positive </a:t>
            </a:r>
            <a:r>
              <a:rPr lang="en-US" dirty="0"/>
              <a:t>(</a:t>
            </a:r>
            <a:r>
              <a:rPr lang="en-US" i="1" dirty="0"/>
              <a:t>warm, nice, beautiful</a:t>
            </a:r>
            <a:r>
              <a:rPr lang="en-US" dirty="0"/>
              <a:t>), comparative (</a:t>
            </a:r>
            <a:r>
              <a:rPr lang="en-US" i="1" dirty="0"/>
              <a:t>warmer, nicer, more beautiful</a:t>
            </a:r>
            <a:r>
              <a:rPr lang="en-US" dirty="0"/>
              <a:t>), superlative (</a:t>
            </a:r>
            <a:r>
              <a:rPr lang="en-US" i="1" dirty="0"/>
              <a:t>warmest, nicest, the most beautiful</a:t>
            </a:r>
            <a:r>
              <a:rPr lang="en-US" dirty="0" smtClean="0"/>
              <a:t>).</a:t>
            </a:r>
          </a:p>
          <a:p>
            <a:r>
              <a:rPr lang="en-US" dirty="0"/>
              <a:t>can be </a:t>
            </a:r>
            <a:r>
              <a:rPr lang="en-US" u="sng" dirty="0"/>
              <a:t>substantivized</a:t>
            </a:r>
            <a:r>
              <a:rPr lang="en-US" dirty="0"/>
              <a:t>, i.e. converted into nouns: </a:t>
            </a:r>
            <a:r>
              <a:rPr lang="en-US" i="1" dirty="0"/>
              <a:t>rich – the rich, poor – the </a:t>
            </a:r>
            <a:r>
              <a:rPr lang="en-US" i="1" dirty="0" smtClean="0"/>
              <a:t>poor</a:t>
            </a:r>
          </a:p>
          <a:p>
            <a:r>
              <a:rPr lang="en-US" dirty="0"/>
              <a:t>characterized by a </a:t>
            </a:r>
            <a:r>
              <a:rPr lang="en-US" u="sng" dirty="0"/>
              <a:t>combinability</a:t>
            </a:r>
            <a:r>
              <a:rPr lang="en-US" dirty="0"/>
              <a:t> with </a:t>
            </a:r>
            <a:r>
              <a:rPr lang="en-US" dirty="0" smtClean="0"/>
              <a:t>nouns, link-verbs, adverbs</a:t>
            </a:r>
          </a:p>
          <a:p>
            <a:r>
              <a:rPr lang="en-US" dirty="0"/>
              <a:t>performs the </a:t>
            </a:r>
            <a:r>
              <a:rPr lang="en-US" u="sng" dirty="0"/>
              <a:t>syntactic functions </a:t>
            </a:r>
            <a:r>
              <a:rPr lang="en-US" dirty="0"/>
              <a:t>of an attribute and a predicative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53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Adjective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possesses </a:t>
            </a:r>
            <a:r>
              <a:rPr lang="en-GB" dirty="0"/>
              <a:t>the following features</a:t>
            </a:r>
            <a:r>
              <a:rPr lang="en-GB" i="1" dirty="0"/>
              <a:t>: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 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property (qualitative or relative);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GB" dirty="0"/>
              <a:t>for qualitative adjectives – the forms of the comparative and superlative degrees of comparison;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) the specific </a:t>
            </a:r>
            <a:r>
              <a:rPr lang="en-GB" dirty="0" err="1"/>
              <a:t>suffixal</a:t>
            </a:r>
            <a:r>
              <a:rPr lang="en-GB" dirty="0"/>
              <a:t> forms of derivation;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US" dirty="0"/>
              <a:t>) </a:t>
            </a:r>
            <a:r>
              <a:rPr lang="en-GB" dirty="0"/>
              <a:t>adjectival functions in the sentence (attribute to a noun, adjectival predicative).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03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Adverb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lexico</a:t>
            </a:r>
            <a:r>
              <a:rPr lang="en-US" dirty="0"/>
              <a:t>-grammatical meaning </a:t>
            </a:r>
            <a:r>
              <a:rPr lang="en-US" dirty="0" smtClean="0"/>
              <a:t> - qualitative</a:t>
            </a:r>
            <a:r>
              <a:rPr lang="en-US" dirty="0"/>
              <a:t>, quantitative or circumstantial characteristic of an action, a state or a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lexico</a:t>
            </a:r>
            <a:r>
              <a:rPr lang="en-US" dirty="0" smtClean="0"/>
              <a:t>-grammatical subclasses: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qualitative adverbs (denote </a:t>
            </a:r>
            <a:r>
              <a:rPr lang="en-US" dirty="0"/>
              <a:t>the quality of an action or a state (</a:t>
            </a:r>
            <a:r>
              <a:rPr lang="en-US" i="1" dirty="0"/>
              <a:t>gladly, </a:t>
            </a:r>
            <a:r>
              <a:rPr lang="en-US" i="1" dirty="0" smtClean="0"/>
              <a:t>friendly)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quantitative adverbs (express </a:t>
            </a:r>
            <a:r>
              <a:rPr lang="en-US" dirty="0"/>
              <a:t>the degree, measure, quantity of an action, a quality, a state (</a:t>
            </a:r>
            <a:r>
              <a:rPr lang="en-US" i="1" dirty="0"/>
              <a:t>very, rather, </a:t>
            </a:r>
            <a:r>
              <a:rPr lang="en-US" i="1" dirty="0" smtClean="0"/>
              <a:t>quite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- circumstantial adverbs  (indicate </a:t>
            </a:r>
            <a:r>
              <a:rPr lang="en-US" dirty="0"/>
              <a:t>various circumstances attending an action (</a:t>
            </a:r>
            <a:r>
              <a:rPr lang="en-US" i="1" dirty="0"/>
              <a:t>yesterday, tomorrow, before, often, never, once; downstairs, outside, beyond, westward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suffix -</a:t>
            </a:r>
            <a:r>
              <a:rPr lang="en-US" i="1" dirty="0" err="1"/>
              <a:t>ly</a:t>
            </a:r>
            <a:r>
              <a:rPr lang="en-US" i="1" dirty="0"/>
              <a:t> </a:t>
            </a:r>
            <a:r>
              <a:rPr lang="en-US" dirty="0"/>
              <a:t>is a typical marker of the adverb. However, many adverbs related to adjectives may not be necessarily used with the suffix </a:t>
            </a:r>
            <a:r>
              <a:rPr lang="en-US" i="1" dirty="0"/>
              <a:t>-</a:t>
            </a:r>
            <a:r>
              <a:rPr lang="en-US" i="1" dirty="0" err="1"/>
              <a:t>ly</a:t>
            </a:r>
            <a:r>
              <a:rPr lang="en-US" dirty="0"/>
              <a:t>, </a:t>
            </a:r>
            <a:r>
              <a:rPr lang="en-US" i="1" dirty="0"/>
              <a:t>e.g. fast, late, hard, high, clean, clear, close, loud, tight, firm, quick, right, sharp, slow, wide, etc.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8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grammatical category of degrees of </a:t>
            </a:r>
            <a:r>
              <a:rPr lang="en-US" dirty="0" smtClean="0"/>
              <a:t>comparison (</a:t>
            </a:r>
            <a:r>
              <a:rPr lang="en-US" dirty="0"/>
              <a:t>adverbs of time, degree and </a:t>
            </a:r>
            <a:r>
              <a:rPr lang="en-US" dirty="0" smtClean="0"/>
              <a:t>manner) – analytical, </a:t>
            </a:r>
            <a:r>
              <a:rPr lang="en-US" dirty="0" err="1" smtClean="0"/>
              <a:t>synthetical</a:t>
            </a:r>
            <a:r>
              <a:rPr lang="en-US" dirty="0" smtClean="0"/>
              <a:t>, suppletive</a:t>
            </a:r>
          </a:p>
          <a:p>
            <a:r>
              <a:rPr lang="en-US" dirty="0" smtClean="0"/>
              <a:t>combined</a:t>
            </a:r>
            <a:r>
              <a:rPr lang="en-US" b="1" dirty="0" smtClean="0"/>
              <a:t> </a:t>
            </a:r>
            <a:r>
              <a:rPr lang="en-US" dirty="0"/>
              <a:t>with the words of different parts of speech: verbs, adjectives, adverbs, </a:t>
            </a:r>
            <a:r>
              <a:rPr lang="en-US" dirty="0" err="1"/>
              <a:t>statives</a:t>
            </a:r>
            <a:r>
              <a:rPr lang="en-US" dirty="0"/>
              <a:t>, </a:t>
            </a:r>
            <a:r>
              <a:rPr lang="en-US" dirty="0" smtClean="0"/>
              <a:t>nouns, </a:t>
            </a: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.: He drove </a:t>
            </a:r>
            <a:r>
              <a:rPr lang="en-US" i="1" dirty="0"/>
              <a:t>quickly</a:t>
            </a:r>
            <a:r>
              <a:rPr lang="en-US" dirty="0"/>
              <a:t> but </a:t>
            </a:r>
            <a:r>
              <a:rPr lang="en-US" i="1" dirty="0"/>
              <a:t>carefully</a:t>
            </a:r>
            <a:r>
              <a:rPr lang="en-US" dirty="0"/>
              <a:t>. Alex was sorry for his </a:t>
            </a:r>
            <a:r>
              <a:rPr lang="en-US" i="1" dirty="0"/>
              <a:t>late arrival. </a:t>
            </a:r>
            <a:r>
              <a:rPr lang="en-US" dirty="0"/>
              <a:t>He speaks French </a:t>
            </a:r>
            <a:r>
              <a:rPr lang="en-US" i="1" dirty="0"/>
              <a:t>perfectly</a:t>
            </a:r>
            <a:r>
              <a:rPr lang="en-US" dirty="0"/>
              <a:t> well. The child was </a:t>
            </a:r>
            <a:r>
              <a:rPr lang="en-US" i="1" dirty="0"/>
              <a:t>fast</a:t>
            </a:r>
            <a:r>
              <a:rPr lang="en-US" dirty="0"/>
              <a:t> asleep. The</a:t>
            </a:r>
            <a:r>
              <a:rPr lang="en-US" i="1" dirty="0"/>
              <a:t> then</a:t>
            </a:r>
            <a:r>
              <a:rPr lang="en-US" dirty="0"/>
              <a:t> policeman was interviewed.</a:t>
            </a:r>
            <a:endParaRPr lang="en-US" dirty="0" smtClean="0"/>
          </a:p>
          <a:p>
            <a:r>
              <a:rPr lang="en-US" dirty="0"/>
              <a:t>syntactical function of an adverbial </a:t>
            </a:r>
            <a:r>
              <a:rPr lang="en-US" dirty="0" smtClean="0"/>
              <a:t>modifier, attribute: -of </a:t>
            </a:r>
            <a:r>
              <a:rPr lang="en-US" dirty="0"/>
              <a:t>manner, e.g. He reads English</a:t>
            </a:r>
            <a:r>
              <a:rPr lang="en-US" i="1" dirty="0"/>
              <a:t> </a:t>
            </a:r>
            <a:r>
              <a:rPr lang="en-US" i="1" dirty="0" smtClean="0"/>
              <a:t>badly; </a:t>
            </a:r>
            <a:r>
              <a:rPr lang="en-US" dirty="0"/>
              <a:t>the </a:t>
            </a:r>
            <a:r>
              <a:rPr lang="en-US" i="1" dirty="0"/>
              <a:t>above</a:t>
            </a:r>
            <a:r>
              <a:rPr lang="en-US" dirty="0"/>
              <a:t> classification, the </a:t>
            </a:r>
            <a:r>
              <a:rPr lang="en-US" i="1" dirty="0"/>
              <a:t>then</a:t>
            </a:r>
            <a:r>
              <a:rPr lang="en-US" dirty="0"/>
              <a:t> President.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6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adverb possesses the following features:</a:t>
            </a:r>
            <a:r>
              <a:rPr lang="en-GB" i="1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 </a:t>
            </a:r>
            <a:r>
              <a:rPr lang="en-GB" dirty="0"/>
              <a:t>the </a:t>
            </a:r>
            <a:r>
              <a:rPr lang="en-GB" dirty="0" err="1"/>
              <a:t>categorial</a:t>
            </a:r>
            <a:r>
              <a:rPr lang="en-GB" dirty="0"/>
              <a:t> meaning of the secondary property;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 </a:t>
            </a:r>
            <a:r>
              <a:rPr lang="en-GB" dirty="0"/>
              <a:t>the specific </a:t>
            </a:r>
            <a:r>
              <a:rPr lang="en-GB" dirty="0" err="1"/>
              <a:t>suffixal</a:t>
            </a:r>
            <a:r>
              <a:rPr lang="en-GB" dirty="0"/>
              <a:t> forms of derivation;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) the forms of the degrees of comparison for qualitative adverbs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4</a:t>
            </a:r>
            <a:r>
              <a:rPr lang="en-US" dirty="0"/>
              <a:t>) </a:t>
            </a:r>
            <a:r>
              <a:rPr lang="en-GB" dirty="0"/>
              <a:t>the syntactical functions of an adverbial modifier.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3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6182"/>
            <a:ext cx="10515600" cy="4860781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Semantic </a:t>
            </a:r>
            <a:r>
              <a:rPr lang="en-AU" dirty="0" smtClean="0"/>
              <a:t>features</a:t>
            </a:r>
            <a:r>
              <a:rPr lang="en-US" dirty="0" smtClean="0"/>
              <a:t>: </a:t>
            </a:r>
            <a:r>
              <a:rPr lang="en-AU" dirty="0" smtClean="0"/>
              <a:t>denotes </a:t>
            </a:r>
            <a:r>
              <a:rPr lang="en-AU" dirty="0"/>
              <a:t>a process developing in </a:t>
            </a:r>
            <a:r>
              <a:rPr lang="en-AU" dirty="0" smtClean="0"/>
              <a:t>time, states</a:t>
            </a:r>
            <a:r>
              <a:rPr lang="en-AU" dirty="0"/>
              <a:t>, evaluation, forms of existence, etc</a:t>
            </a:r>
            <a:r>
              <a:rPr lang="en-AU" dirty="0" smtClean="0"/>
              <a:t>.</a:t>
            </a:r>
          </a:p>
          <a:p>
            <a:r>
              <a:rPr lang="en-AU" dirty="0"/>
              <a:t>Morphological </a:t>
            </a:r>
            <a:r>
              <a:rPr lang="en-AU" dirty="0" smtClean="0"/>
              <a:t>features: grammatical categories - </a:t>
            </a:r>
            <a:r>
              <a:rPr lang="en-AU" dirty="0"/>
              <a:t>person, number, tense, aspect, voice, mood, finitude and temporal correlation. The common categories for finite and non-finite forms are voice, aspect, finitude and temporal correlation.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grammatical categories </a:t>
            </a:r>
            <a:r>
              <a:rPr lang="en-AU" dirty="0" smtClean="0"/>
              <a:t>- </a:t>
            </a:r>
            <a:r>
              <a:rPr lang="en-AU" dirty="0" err="1" smtClean="0"/>
              <a:t>synthetical</a:t>
            </a:r>
            <a:r>
              <a:rPr lang="en-AU" dirty="0" smtClean="0"/>
              <a:t> </a:t>
            </a:r>
            <a:r>
              <a:rPr lang="en-AU" dirty="0"/>
              <a:t>and analytical forms. </a:t>
            </a:r>
            <a:endParaRPr lang="en-US" dirty="0"/>
          </a:p>
          <a:p>
            <a:r>
              <a:rPr lang="en-AU" dirty="0"/>
              <a:t>Some categories </a:t>
            </a:r>
            <a:r>
              <a:rPr lang="en-AU" i="1" dirty="0"/>
              <a:t>(e.g. person, number) </a:t>
            </a:r>
            <a:r>
              <a:rPr lang="en-AU" dirty="0"/>
              <a:t>have </a:t>
            </a:r>
            <a:r>
              <a:rPr lang="en-AU" dirty="0" err="1"/>
              <a:t>synthetical</a:t>
            </a:r>
            <a:r>
              <a:rPr lang="en-AU" dirty="0"/>
              <a:t> forms only</a:t>
            </a:r>
            <a:r>
              <a:rPr lang="en-AU" i="1" dirty="0"/>
              <a:t>,</a:t>
            </a:r>
            <a:r>
              <a:rPr lang="en-AU" dirty="0"/>
              <a:t> others </a:t>
            </a:r>
            <a:r>
              <a:rPr lang="en-AU" i="1" dirty="0"/>
              <a:t>(</a:t>
            </a:r>
            <a:r>
              <a:rPr lang="en-AU" dirty="0"/>
              <a:t>e.g. </a:t>
            </a:r>
            <a:r>
              <a:rPr lang="en-AU" i="1" dirty="0"/>
              <a:t>voice) </a:t>
            </a:r>
            <a:r>
              <a:rPr lang="en-US" dirty="0"/>
              <a:t>–</a:t>
            </a:r>
            <a:r>
              <a:rPr lang="en-AU" dirty="0"/>
              <a:t> only analytical forms</a:t>
            </a:r>
            <a:r>
              <a:rPr lang="en-AU" i="1" dirty="0"/>
              <a:t>.</a:t>
            </a:r>
            <a:r>
              <a:rPr lang="en-AU" dirty="0"/>
              <a:t> Categories expressed by both </a:t>
            </a:r>
            <a:r>
              <a:rPr lang="en-AU" dirty="0" err="1"/>
              <a:t>synthetical</a:t>
            </a:r>
            <a:r>
              <a:rPr lang="en-AU" dirty="0"/>
              <a:t> and analytical forms are </a:t>
            </a:r>
            <a:r>
              <a:rPr lang="en-AU" i="1" dirty="0"/>
              <a:t>mood, tense and aspect</a:t>
            </a:r>
            <a:r>
              <a:rPr lang="en-AU" i="1" dirty="0" smtClean="0"/>
              <a:t>.</a:t>
            </a:r>
          </a:p>
          <a:p>
            <a:r>
              <a:rPr lang="en-AU" i="1" dirty="0" smtClean="0"/>
              <a:t> </a:t>
            </a:r>
            <a:r>
              <a:rPr lang="en-AU" dirty="0"/>
              <a:t>Function words, grammatical affixes and inner inflexions are the formative elements which express these categories.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6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2877</Words>
  <Application>Microsoft Office PowerPoint</Application>
  <PresentationFormat>Широкоэкранный</PresentationFormat>
  <Paragraphs>165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Тема Office</vt:lpstr>
      <vt:lpstr>The notional parts of speech </vt:lpstr>
      <vt:lpstr>Outline </vt:lpstr>
      <vt:lpstr> The adjective  </vt:lpstr>
      <vt:lpstr>The Adjective</vt:lpstr>
      <vt:lpstr>The Adjective </vt:lpstr>
      <vt:lpstr>The Adverb</vt:lpstr>
      <vt:lpstr>The Adverb</vt:lpstr>
      <vt:lpstr>The adverb possesses the following features: </vt:lpstr>
      <vt:lpstr>The Verb</vt:lpstr>
      <vt:lpstr>The Verb</vt:lpstr>
      <vt:lpstr>Classifications of the English verbs</vt:lpstr>
      <vt:lpstr>Classifications of the English verbs</vt:lpstr>
      <vt:lpstr>Classifications of the English verbs</vt:lpstr>
      <vt:lpstr>The categories of person and number </vt:lpstr>
      <vt:lpstr>The category of tense</vt:lpstr>
      <vt:lpstr> The category of aspect </vt:lpstr>
      <vt:lpstr> The Category of Voice </vt:lpstr>
      <vt:lpstr>The category of mood </vt:lpstr>
      <vt:lpstr>The Verb</vt:lpstr>
      <vt:lpstr>The Numeral </vt:lpstr>
      <vt:lpstr>The Numeral</vt:lpstr>
      <vt:lpstr>The Pronoun</vt:lpstr>
      <vt:lpstr>Semantic classification of pronouns</vt:lpstr>
      <vt:lpstr>The Pronoun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PHRASEOLOGY</dc:title>
  <dc:creator>ДАША</dc:creator>
  <cp:lastModifiedBy>ЛЮДМИЛА</cp:lastModifiedBy>
  <cp:revision>158</cp:revision>
  <dcterms:created xsi:type="dcterms:W3CDTF">2021-11-09T19:04:49Z</dcterms:created>
  <dcterms:modified xsi:type="dcterms:W3CDTF">2023-02-20T09:28:51Z</dcterms:modified>
</cp:coreProperties>
</file>