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6" r:id="rId5"/>
    <p:sldId id="267" r:id="rId6"/>
    <p:sldId id="268" r:id="rId7"/>
    <p:sldId id="269" r:id="rId8"/>
    <p:sldId id="270" r:id="rId9"/>
    <p:sldId id="27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81" autoAdjust="0"/>
    <p:restoredTop sz="94660"/>
  </p:normalViewPr>
  <p:slideViewPr>
    <p:cSldViewPr snapToGrid="0">
      <p:cViewPr varScale="1">
        <p:scale>
          <a:sx n="116" d="100"/>
          <a:sy n="116" d="100"/>
        </p:scale>
        <p:origin x="14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B8CD1E1-195E-411F-8EE0-034C3E0922BD}" type="datetimeFigureOut">
              <a:rPr lang="uk-UA" smtClean="0"/>
              <a:t>10.03.2021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1438712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8CD1E1-195E-411F-8EE0-034C3E0922BD}" type="datetimeFigureOut">
              <a:rPr lang="uk-UA" smtClean="0"/>
              <a:t>10.03.2021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408221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8CD1E1-195E-411F-8EE0-034C3E0922BD}" type="datetimeFigureOut">
              <a:rPr lang="uk-UA" smtClean="0"/>
              <a:t>10.03.2021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300667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8CD1E1-195E-411F-8EE0-034C3E0922BD}" type="datetimeFigureOut">
              <a:rPr lang="uk-UA" smtClean="0"/>
              <a:t>10.03.2021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2587281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B8CD1E1-195E-411F-8EE0-034C3E0922BD}" type="datetimeFigureOut">
              <a:rPr lang="uk-UA" smtClean="0"/>
              <a:t>10.03.2021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2803538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8CD1E1-195E-411F-8EE0-034C3E0922BD}" type="datetimeFigureOut">
              <a:rPr lang="uk-UA" smtClean="0"/>
              <a:t>10.03.2021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50687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B8CD1E1-195E-411F-8EE0-034C3E0922BD}" type="datetimeFigureOut">
              <a:rPr lang="uk-UA" smtClean="0"/>
              <a:t>10.03.2021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367099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B8CD1E1-195E-411F-8EE0-034C3E0922BD}" type="datetimeFigureOut">
              <a:rPr lang="uk-UA" smtClean="0"/>
              <a:t>10.03.2021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239235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CD1E1-195E-411F-8EE0-034C3E0922BD}" type="datetimeFigureOut">
              <a:rPr lang="uk-UA" smtClean="0"/>
              <a:t>10.03.2021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489766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B8CD1E1-195E-411F-8EE0-034C3E0922BD}" type="datetimeFigureOut">
              <a:rPr lang="uk-UA" smtClean="0"/>
              <a:t>10.03.2021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2687759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B8CD1E1-195E-411F-8EE0-034C3E0922BD}" type="datetimeFigureOut">
              <a:rPr lang="uk-UA" smtClean="0"/>
              <a:t>10.03.2021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320098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CD1E1-195E-411F-8EE0-034C3E0922BD}" type="datetimeFigureOut">
              <a:rPr lang="uk-UA" smtClean="0"/>
              <a:t>10.03.2021</a:t>
            </a:fld>
            <a:endParaRPr lang="uk-U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A572B-760B-49B8-A185-4133DDCAE98C}" type="slidenum">
              <a:rPr lang="uk-UA" smtClean="0"/>
              <a:t>‹#›</a:t>
            </a:fld>
            <a:endParaRPr lang="uk-UA"/>
          </a:p>
        </p:txBody>
      </p:sp>
    </p:spTree>
    <p:extLst>
      <p:ext uri="{BB962C8B-B14F-4D97-AF65-F5344CB8AC3E}">
        <p14:creationId xmlns:p14="http://schemas.microsoft.com/office/powerpoint/2010/main" val="4003488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E:\education\&#1043;&#1030;&#1057;%20&#1074;%20&#1084;&#1072;&#1088;&#1082;&#1096;&#1077;&#1081;&#1076;&#1077;&#1088;&#1110;&#1111;\&#1058;&#1056;&#1059;&#1041;&#1048;&#1053;&#1040;\trubina-lek\ris\5.gif" TargetMode="External"/><Relationship Id="rId7" Type="http://schemas.openxmlformats.org/officeDocument/2006/relationships/image" Target="file:///E:\education\&#1043;&#1030;&#1057;%20&#1074;%20&#1084;&#1072;&#1088;&#1082;&#1096;&#1077;&#1081;&#1076;&#1077;&#1088;&#1110;&#1111;\&#1058;&#1056;&#1059;&#1041;&#1048;&#1053;&#1040;\trubina-lek\ris\7.gi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file:///E:\education\&#1043;&#1030;&#1057;%20&#1074;%20&#1084;&#1072;&#1088;&#1082;&#1096;&#1077;&#1081;&#1076;&#1077;&#1088;&#1110;&#1111;\&#1058;&#1056;&#1059;&#1041;&#1048;&#1053;&#1040;\trubina-lek\ris\6.gif"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file:///E:\education\&#1043;&#1030;&#1057;%20&#1074;%20&#1084;&#1072;&#1088;&#1082;&#1096;&#1077;&#1081;&#1076;&#1077;&#1088;&#1110;&#1111;\&#1058;&#1056;&#1059;&#1041;&#1048;&#1053;&#1040;\trubina-lek\ris\11.gif"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file:///E:\education\&#1043;&#1030;&#1057;%20&#1074;%20&#1084;&#1072;&#1088;&#1082;&#1096;&#1077;&#1081;&#1076;&#1077;&#1088;&#1110;&#1111;\&#1058;&#1056;&#1059;&#1041;&#1048;&#1053;&#1040;\trubina-lek\ris\9.gif"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file:///E:\education\&#1043;&#1030;&#1057;%20&#1074;%20&#1084;&#1072;&#1088;&#1082;&#1096;&#1077;&#1081;&#1076;&#1077;&#1088;&#1110;&#1111;\&#1058;&#1056;&#1059;&#1041;&#1048;&#1053;&#1040;\trubina-lek\ris\10.gif" TargetMode="Externa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0980CE-83EF-45FC-9FBD-F0575C55BE7C}"/>
              </a:ext>
            </a:extLst>
          </p:cNvPr>
          <p:cNvSpPr>
            <a:spLocks noChangeArrowheads="1"/>
          </p:cNvSpPr>
          <p:nvPr/>
        </p:nvSpPr>
        <p:spPr bwMode="auto">
          <a:xfrm>
            <a:off x="2567413" y="68648"/>
            <a:ext cx="4009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ТЕХНОЛОГІЇ ВВЕДЕННЯ ДАНИХ</a:t>
            </a:r>
            <a:r>
              <a:rPr kumimoji="0" lang="uk-UA" altLang="uk-UA"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3" name="Прямоугольник 2">
            <a:extLst>
              <a:ext uri="{FF2B5EF4-FFF2-40B4-BE49-F238E27FC236}">
                <a16:creationId xmlns:a16="http://schemas.microsoft.com/office/drawing/2014/main" id="{03A014DB-20DA-4E0E-B87D-D9FE97BE1A01}"/>
              </a:ext>
            </a:extLst>
          </p:cNvPr>
          <p:cNvSpPr/>
          <p:nvPr/>
        </p:nvSpPr>
        <p:spPr>
          <a:xfrm>
            <a:off x="417811" y="567037"/>
            <a:ext cx="2833020" cy="923330"/>
          </a:xfrm>
          <a:prstGeom prst="rect">
            <a:avLst/>
          </a:prstGeom>
        </p:spPr>
        <p:txBody>
          <a:bodyPr wrap="none">
            <a:spAutoFit/>
          </a:bodyPr>
          <a:lstStyle/>
          <a:p>
            <a:r>
              <a:rPr lang="uk-UA" b="1" dirty="0">
                <a:solidFill>
                  <a:srgbClr val="000000"/>
                </a:solidFill>
                <a:latin typeface="Times New Roman" panose="02020603050405020304" pitchFamily="18" charset="0"/>
                <a:ea typeface="Times New Roman" panose="02020603050405020304" pitchFamily="18" charset="0"/>
              </a:rPr>
              <a:t>Способи введення даних:</a:t>
            </a:r>
          </a:p>
          <a:p>
            <a:pPr marL="285750" indent="-285750">
              <a:buFont typeface="Arial" panose="020B0604020202020204" pitchFamily="34" charset="0"/>
              <a:buChar char="•"/>
            </a:pPr>
            <a:r>
              <a:rPr lang="uk-UA" dirty="0" err="1">
                <a:latin typeface="Times New Roman" panose="02020603050405020304" pitchFamily="18" charset="0"/>
                <a:cs typeface="Times New Roman" panose="02020603050405020304" pitchFamily="18" charset="0"/>
              </a:rPr>
              <a:t>Дігіталізація</a:t>
            </a:r>
            <a:endParaRPr lang="uk-UA"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uk-UA" dirty="0" err="1">
                <a:latin typeface="Times New Roman" panose="02020603050405020304" pitchFamily="18" charset="0"/>
                <a:cs typeface="Times New Roman" panose="02020603050405020304" pitchFamily="18" charset="0"/>
              </a:rPr>
              <a:t>Векторизація</a:t>
            </a:r>
            <a:endParaRPr lang="uk-UA" dirty="0">
              <a:latin typeface="Times New Roman" panose="02020603050405020304" pitchFamily="18"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749EC4F2-C933-4C4A-9811-E4316430B1B5}"/>
              </a:ext>
            </a:extLst>
          </p:cNvPr>
          <p:cNvSpPr/>
          <p:nvPr/>
        </p:nvSpPr>
        <p:spPr>
          <a:xfrm>
            <a:off x="417811" y="1619424"/>
            <a:ext cx="5385153" cy="4247317"/>
          </a:xfrm>
          <a:prstGeom prst="rect">
            <a:avLst/>
          </a:prstGeom>
        </p:spPr>
        <p:txBody>
          <a:bodyPr wrap="square">
            <a:spAutoFit/>
          </a:bodyPr>
          <a:lstStyle/>
          <a:p>
            <a:r>
              <a:rPr lang="uk-UA" b="1" dirty="0">
                <a:solidFill>
                  <a:srgbClr val="000000"/>
                </a:solidFill>
                <a:latin typeface="Times New Roman" panose="02020603050405020304" pitchFamily="18" charset="0"/>
                <a:ea typeface="Times New Roman" panose="02020603050405020304" pitchFamily="18" charset="0"/>
              </a:rPr>
              <a:t>Перетворення вихідних даних:</a:t>
            </a:r>
          </a:p>
          <a:p>
            <a:r>
              <a:rPr lang="uk-UA" i="1" dirty="0"/>
              <a:t>Перенесення </a:t>
            </a:r>
            <a:r>
              <a:rPr lang="uk-UA" dirty="0"/>
              <a:t>- це просто переміщення всього графічного об'єкта в інше місце на координатної площині. Він виконується додаванням певних величин до координат Х і У об'єкта:</a:t>
            </a:r>
          </a:p>
          <a:p>
            <a:endParaRPr lang="uk-UA" dirty="0"/>
          </a:p>
          <a:p>
            <a:endParaRPr lang="uk-UA" dirty="0"/>
          </a:p>
          <a:p>
            <a:r>
              <a:rPr lang="uk-UA" i="1" dirty="0"/>
              <a:t>Масштабування </a:t>
            </a:r>
            <a:r>
              <a:rPr lang="uk-UA" dirty="0"/>
              <a:t>теж дуже корисно, так як часто скануються карти різних масштабів, для цього використовують співвідношення: </a:t>
            </a:r>
          </a:p>
          <a:p>
            <a:endParaRPr lang="uk-UA" dirty="0"/>
          </a:p>
          <a:p>
            <a:endParaRPr lang="uk-UA" dirty="0"/>
          </a:p>
          <a:p>
            <a:r>
              <a:rPr lang="uk-UA" i="1" dirty="0"/>
              <a:t>Поворот </a:t>
            </a:r>
            <a:r>
              <a:rPr lang="uk-UA" dirty="0"/>
              <a:t>виконується з використанням тригонометричних функцій:</a:t>
            </a:r>
          </a:p>
          <a:p>
            <a:endParaRPr lang="uk-UA" dirty="0"/>
          </a:p>
        </p:txBody>
      </p:sp>
      <p:pic>
        <p:nvPicPr>
          <p:cNvPr id="19" name="Рисунок 18">
            <a:extLst>
              <a:ext uri="{FF2B5EF4-FFF2-40B4-BE49-F238E27FC236}">
                <a16:creationId xmlns:a16="http://schemas.microsoft.com/office/drawing/2014/main" id="{65E5EBE6-0E05-415B-B739-FA1681B26EB5}"/>
              </a:ext>
            </a:extLst>
          </p:cNvPr>
          <p:cNvPicPr/>
          <p:nvPr/>
        </p:nvPicPr>
        <p:blipFill>
          <a:blip r:embed="rId2" r:link="rId3">
            <a:lum contrast="54000"/>
            <a:extLst>
              <a:ext uri="{28A0092B-C50C-407E-A947-70E740481C1C}">
                <a14:useLocalDpi xmlns:a14="http://schemas.microsoft.com/office/drawing/2010/main" val="0"/>
              </a:ext>
            </a:extLst>
          </a:blip>
          <a:srcRect/>
          <a:stretch>
            <a:fillRect/>
          </a:stretch>
        </p:blipFill>
        <p:spPr bwMode="auto">
          <a:xfrm>
            <a:off x="5802964" y="1981839"/>
            <a:ext cx="3126852" cy="655639"/>
          </a:xfrm>
          <a:prstGeom prst="rect">
            <a:avLst/>
          </a:prstGeom>
          <a:noFill/>
          <a:ln>
            <a:noFill/>
          </a:ln>
        </p:spPr>
      </p:pic>
      <p:pic>
        <p:nvPicPr>
          <p:cNvPr id="20" name="Рисунок 19">
            <a:extLst>
              <a:ext uri="{FF2B5EF4-FFF2-40B4-BE49-F238E27FC236}">
                <a16:creationId xmlns:a16="http://schemas.microsoft.com/office/drawing/2014/main" id="{99F1C028-15B3-455F-9B9C-97F548A2A872}"/>
              </a:ext>
            </a:extLst>
          </p:cNvPr>
          <p:cNvPicPr/>
          <p:nvPr/>
        </p:nvPicPr>
        <p:blipFill>
          <a:blip r:embed="rId4" r:link="rId5">
            <a:lum contrast="48000"/>
            <a:extLst>
              <a:ext uri="{28A0092B-C50C-407E-A947-70E740481C1C}">
                <a14:useLocalDpi xmlns:a14="http://schemas.microsoft.com/office/drawing/2010/main" val="0"/>
              </a:ext>
            </a:extLst>
          </a:blip>
          <a:srcRect/>
          <a:stretch>
            <a:fillRect/>
          </a:stretch>
        </p:blipFill>
        <p:spPr bwMode="auto">
          <a:xfrm>
            <a:off x="5802964" y="3917628"/>
            <a:ext cx="3126852" cy="588469"/>
          </a:xfrm>
          <a:prstGeom prst="rect">
            <a:avLst/>
          </a:prstGeom>
          <a:noFill/>
          <a:ln>
            <a:noFill/>
          </a:ln>
        </p:spPr>
      </p:pic>
      <p:pic>
        <p:nvPicPr>
          <p:cNvPr id="21" name="Рисунок 20">
            <a:extLst>
              <a:ext uri="{FF2B5EF4-FFF2-40B4-BE49-F238E27FC236}">
                <a16:creationId xmlns:a16="http://schemas.microsoft.com/office/drawing/2014/main" id="{4A8846D3-6F2D-4BCC-AB1A-3212DC98A367}"/>
              </a:ext>
            </a:extLst>
          </p:cNvPr>
          <p:cNvPicPr/>
          <p:nvPr/>
        </p:nvPicPr>
        <p:blipFill>
          <a:blip r:embed="rId6" r:link="rId7">
            <a:lum contrast="54000"/>
            <a:extLst>
              <a:ext uri="{28A0092B-C50C-407E-A947-70E740481C1C}">
                <a14:useLocalDpi xmlns:a14="http://schemas.microsoft.com/office/drawing/2010/main" val="0"/>
              </a:ext>
            </a:extLst>
          </a:blip>
          <a:srcRect/>
          <a:stretch>
            <a:fillRect/>
          </a:stretch>
        </p:blipFill>
        <p:spPr bwMode="auto">
          <a:xfrm>
            <a:off x="4267201" y="5238575"/>
            <a:ext cx="4662616" cy="547671"/>
          </a:xfrm>
          <a:prstGeom prst="rect">
            <a:avLst/>
          </a:prstGeom>
          <a:noFill/>
          <a:ln>
            <a:noFill/>
          </a:ln>
        </p:spPr>
      </p:pic>
    </p:spTree>
    <p:extLst>
      <p:ext uri="{BB962C8B-B14F-4D97-AF65-F5344CB8AC3E}">
        <p14:creationId xmlns:p14="http://schemas.microsoft.com/office/powerpoint/2010/main" val="3011064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5D37655-54E7-4D66-97A1-E5785C8907F1}"/>
              </a:ext>
            </a:extLst>
          </p:cNvPr>
          <p:cNvSpPr/>
          <p:nvPr/>
        </p:nvSpPr>
        <p:spPr>
          <a:xfrm>
            <a:off x="3088233" y="229285"/>
            <a:ext cx="3865482" cy="369332"/>
          </a:xfrm>
          <a:prstGeom prst="rect">
            <a:avLst/>
          </a:prstGeom>
        </p:spPr>
        <p:txBody>
          <a:bodyPr wrap="none">
            <a:spAutoFit/>
          </a:bodyPr>
          <a:lstStyle/>
          <a:p>
            <a:r>
              <a:rPr lang="uk-UA" b="1" dirty="0">
                <a:latin typeface="Times New Roman" panose="02020603050405020304" pitchFamily="18" charset="0"/>
                <a:ea typeface="Calibri" panose="020F0502020204030204" pitchFamily="34" charset="0"/>
                <a:cs typeface="Times New Roman" panose="02020603050405020304" pitchFamily="18" charset="0"/>
              </a:rPr>
              <a:t>АНАЛІЗ ПРОСТОРОВИХ ДАНИХ</a:t>
            </a:r>
            <a:endParaRPr lang="uk-UA" dirty="0">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F519A855-8DE2-4C42-BA97-10C1FD66176D}"/>
              </a:ext>
            </a:extLst>
          </p:cNvPr>
          <p:cNvSpPr/>
          <p:nvPr/>
        </p:nvSpPr>
        <p:spPr>
          <a:xfrm>
            <a:off x="0" y="598617"/>
            <a:ext cx="9144000" cy="5110566"/>
          </a:xfrm>
          <a:prstGeom prst="rect">
            <a:avLst/>
          </a:prstGeom>
        </p:spPr>
        <p:txBody>
          <a:bodyPr wrap="square">
            <a:spAutoFit/>
          </a:bodyPr>
          <a:lstStyle/>
          <a:p>
            <a:pPr indent="215900" algn="just">
              <a:lnSpc>
                <a:spcPct val="107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Основні функції просторового аналізу даних:</a:t>
            </a:r>
          </a:p>
          <a:p>
            <a:pPr indent="215900" algn="just">
              <a:lnSpc>
                <a:spcPct val="107000"/>
              </a:lnSpc>
              <a:spcAft>
                <a:spcPts val="0"/>
              </a:spcAft>
            </a:pPr>
            <a:r>
              <a:rPr lang="uk-UA" i="1" dirty="0">
                <a:latin typeface="Times New Roman" panose="02020603050405020304" pitchFamily="18" charset="0"/>
                <a:cs typeface="Times New Roman" panose="02020603050405020304" pitchFamily="18" charset="0"/>
              </a:rPr>
              <a:t>Вибір об'єктів за запитом</a:t>
            </a:r>
          </a:p>
          <a:p>
            <a:pPr indent="215900" algn="just">
              <a:lnSpc>
                <a:spcPct val="107000"/>
              </a:lnSpc>
              <a:spcAft>
                <a:spcPts val="0"/>
              </a:spcAft>
            </a:pPr>
            <a:endParaRPr lang="uk-UA" i="1" dirty="0">
              <a:latin typeface="Times New Roman" panose="02020603050405020304" pitchFamily="18" charset="0"/>
              <a:cs typeface="Times New Roman" panose="02020603050405020304" pitchFamily="18" charset="0"/>
            </a:endParaRPr>
          </a:p>
          <a:p>
            <a:pPr indent="215900" algn="just">
              <a:lnSpc>
                <a:spcPct val="107000"/>
              </a:lnSpc>
              <a:spcAft>
                <a:spcPts val="0"/>
              </a:spcAft>
            </a:pPr>
            <a:r>
              <a:rPr lang="uk-UA" i="1" dirty="0">
                <a:latin typeface="Times New Roman" panose="02020603050405020304" pitchFamily="18" charset="0"/>
                <a:cs typeface="Times New Roman" panose="02020603050405020304" pitchFamily="18" charset="0"/>
              </a:rPr>
              <a:t>Узагальнення даних </a:t>
            </a:r>
            <a:r>
              <a:rPr lang="uk-UA" dirty="0">
                <a:latin typeface="Times New Roman" panose="02020603050405020304" pitchFamily="18" charset="0"/>
                <a:cs typeface="Times New Roman" panose="02020603050405020304" pitchFamily="18" charset="0"/>
              </a:rPr>
              <a:t>може проводитися за рівністю значень певного атрибута</a:t>
            </a:r>
          </a:p>
          <a:p>
            <a:pPr indent="215900" algn="just">
              <a:lnSpc>
                <a:spcPct val="107000"/>
              </a:lnSpc>
              <a:spcAft>
                <a:spcPts val="0"/>
              </a:spcAft>
            </a:pPr>
            <a:endParaRPr lang="uk-UA" dirty="0">
              <a:latin typeface="Times New Roman" panose="02020603050405020304" pitchFamily="18" charset="0"/>
              <a:cs typeface="Times New Roman" panose="02020603050405020304" pitchFamily="18" charset="0"/>
            </a:endParaRPr>
          </a:p>
          <a:p>
            <a:pPr indent="215900" algn="just">
              <a:lnSpc>
                <a:spcPct val="107000"/>
              </a:lnSpc>
              <a:spcAft>
                <a:spcPts val="0"/>
              </a:spcAft>
            </a:pPr>
            <a:r>
              <a:rPr lang="uk-UA" i="1" dirty="0">
                <a:latin typeface="Times New Roman" panose="02020603050405020304" pitchFamily="18" charset="0"/>
                <a:cs typeface="Times New Roman" panose="02020603050405020304" pitchFamily="18" charset="0"/>
              </a:rPr>
              <a:t>Геометричні функції </a:t>
            </a:r>
            <a:r>
              <a:rPr lang="uk-UA" dirty="0">
                <a:latin typeface="Times New Roman" panose="02020603050405020304" pitchFamily="18" charset="0"/>
                <a:cs typeface="Times New Roman" panose="02020603050405020304" pitchFamily="18" charset="0"/>
              </a:rPr>
              <a:t>: до них відносять розрахунки геометричних характеристик об'єктів або їх взаємного положення в просторі, при цьому використовуються формули аналітичної геометрії на площині і в просторі.</a:t>
            </a:r>
          </a:p>
          <a:p>
            <a:pPr indent="215900" algn="just">
              <a:lnSpc>
                <a:spcPct val="107000"/>
              </a:lnSpc>
              <a:spcAft>
                <a:spcPts val="0"/>
              </a:spcAft>
            </a:pPr>
            <a:endParaRPr lang="uk-UA" dirty="0">
              <a:latin typeface="Times New Roman" panose="02020603050405020304" pitchFamily="18" charset="0"/>
              <a:cs typeface="Times New Roman" panose="02020603050405020304" pitchFamily="18" charset="0"/>
            </a:endParaRPr>
          </a:p>
          <a:p>
            <a:pPr indent="215900" algn="just">
              <a:lnSpc>
                <a:spcPct val="107000"/>
              </a:lnSpc>
              <a:spcAft>
                <a:spcPts val="0"/>
              </a:spcAft>
            </a:pPr>
            <a:r>
              <a:rPr lang="uk-UA" i="1" dirty="0" err="1">
                <a:latin typeface="Times New Roman" panose="02020603050405020304" pitchFamily="18" charset="0"/>
                <a:cs typeface="Times New Roman" panose="02020603050405020304" pitchFamily="18" charset="0"/>
              </a:rPr>
              <a:t>Оверлійні</a:t>
            </a:r>
            <a:r>
              <a:rPr lang="uk-UA" i="1" dirty="0">
                <a:latin typeface="Times New Roman" panose="02020603050405020304" pitchFamily="18" charset="0"/>
                <a:cs typeface="Times New Roman" panose="02020603050405020304" pitchFamily="18" charset="0"/>
              </a:rPr>
              <a:t> операції (топологічне накладення шарів) </a:t>
            </a:r>
            <a:r>
              <a:rPr lang="uk-UA" dirty="0">
                <a:latin typeface="Times New Roman" panose="02020603050405020304" pitchFamily="18" charset="0"/>
                <a:cs typeface="Times New Roman" panose="02020603050405020304" pitchFamily="18" charset="0"/>
              </a:rPr>
              <a:t>є одними з найбільш поширених та ефективних засобів. В результаті накладання двох тематичних шарів утворюється інший додатковий шар у вигляді графічної композиції вихідних шарів. </a:t>
            </a:r>
          </a:p>
          <a:p>
            <a:pPr indent="215900" algn="just">
              <a:lnSpc>
                <a:spcPct val="107000"/>
              </a:lnSpc>
              <a:spcAft>
                <a:spcPts val="0"/>
              </a:spcAft>
            </a:pPr>
            <a:endParaRPr lang="uk-UA" dirty="0">
              <a:latin typeface="Times New Roman" panose="02020603050405020304" pitchFamily="18" charset="0"/>
              <a:cs typeface="Times New Roman" panose="02020603050405020304" pitchFamily="18" charset="0"/>
            </a:endParaRPr>
          </a:p>
          <a:p>
            <a:pPr indent="215900" algn="just">
              <a:lnSpc>
                <a:spcPct val="107000"/>
              </a:lnSpc>
              <a:spcAft>
                <a:spcPts val="0"/>
              </a:spcAft>
            </a:pPr>
            <a:r>
              <a:rPr lang="uk-UA" i="1" dirty="0">
                <a:latin typeface="Times New Roman" panose="02020603050405020304" pitchFamily="18" charset="0"/>
                <a:cs typeface="Times New Roman" panose="02020603050405020304" pitchFamily="18" charset="0"/>
              </a:rPr>
              <a:t>Побудова буферних зон. </a:t>
            </a:r>
          </a:p>
          <a:p>
            <a:pPr indent="215900" algn="just">
              <a:lnSpc>
                <a:spcPct val="107000"/>
              </a:lnSpc>
              <a:spcAft>
                <a:spcPts val="0"/>
              </a:spcAft>
            </a:pPr>
            <a:endParaRPr lang="uk-UA" i="1" dirty="0">
              <a:latin typeface="Times New Roman" panose="02020603050405020304" pitchFamily="18" charset="0"/>
              <a:cs typeface="Times New Roman" panose="02020603050405020304" pitchFamily="18" charset="0"/>
            </a:endParaRPr>
          </a:p>
          <a:p>
            <a:pPr indent="215900" algn="just">
              <a:lnSpc>
                <a:spcPct val="107000"/>
              </a:lnSpc>
              <a:spcAft>
                <a:spcPts val="0"/>
              </a:spcAft>
            </a:pPr>
            <a:r>
              <a:rPr lang="uk-UA" i="1" dirty="0">
                <a:latin typeface="Times New Roman" panose="02020603050405020304" pitchFamily="18" charset="0"/>
                <a:cs typeface="Times New Roman" panose="02020603050405020304" pitchFamily="18" charset="0"/>
              </a:rPr>
              <a:t>Мережевий аналіз </a:t>
            </a:r>
            <a:r>
              <a:rPr lang="uk-UA" dirty="0">
                <a:latin typeface="Times New Roman" panose="02020603050405020304" pitchFamily="18" charset="0"/>
                <a:cs typeface="Times New Roman" panose="02020603050405020304" pitchFamily="18" charset="0"/>
              </a:rPr>
              <a:t>дозволяє користувачеві проаналізувати просторові мережі зв'язкових лінійних об'єктів </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265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98BA073-25AD-4EC3-9146-05D4A7507D92}"/>
              </a:ext>
            </a:extLst>
          </p:cNvPr>
          <p:cNvSpPr/>
          <p:nvPr/>
        </p:nvSpPr>
        <p:spPr>
          <a:xfrm>
            <a:off x="2882748" y="583513"/>
            <a:ext cx="3662990" cy="369332"/>
          </a:xfrm>
          <a:prstGeom prst="rect">
            <a:avLst/>
          </a:prstGeom>
        </p:spPr>
        <p:txBody>
          <a:bodyPr wrap="none">
            <a:spAutoFit/>
          </a:bodyPr>
          <a:lstStyle/>
          <a:p>
            <a:r>
              <a:rPr lang="uk-UA" b="1" dirty="0">
                <a:latin typeface="Times New Roman" panose="02020603050405020304" pitchFamily="18" charset="0"/>
                <a:ea typeface="Calibri" panose="020F0502020204030204" pitchFamily="34" charset="0"/>
                <a:cs typeface="Times New Roman" panose="02020603050405020304" pitchFamily="18" charset="0"/>
              </a:rPr>
              <a:t>МОДЕЛЮВАННЯ ПОВЕРХОНЬ</a:t>
            </a:r>
            <a:endParaRPr lang="uk-UA" dirty="0">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DFF0148A-F9B3-4EB3-B99C-D74FFD9DFC82}"/>
              </a:ext>
            </a:extLst>
          </p:cNvPr>
          <p:cNvSpPr/>
          <p:nvPr/>
        </p:nvSpPr>
        <p:spPr>
          <a:xfrm>
            <a:off x="337751" y="1595191"/>
            <a:ext cx="8311979" cy="3437992"/>
          </a:xfrm>
          <a:prstGeom prst="rect">
            <a:avLst/>
          </a:prstGeom>
        </p:spPr>
        <p:txBody>
          <a:bodyPr wrap="square">
            <a:spAutoFit/>
          </a:bodyPr>
          <a:lstStyle/>
          <a:p>
            <a:pPr indent="215900"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Основою для представлення даних про земну поверхню є цифрові моделі рельєфу. </a:t>
            </a:r>
          </a:p>
          <a:p>
            <a:pPr indent="215900" algn="just">
              <a:lnSpc>
                <a:spcPct val="107000"/>
              </a:lnSpc>
              <a:spcAft>
                <a:spcPts val="0"/>
              </a:spcAft>
            </a:pP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Поверхні </a:t>
            </a:r>
            <a:r>
              <a:rPr lang="uk-UA"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це об'єкти, які найчастіше представляються значеннями висоти Z, розподіленими по області, певної координатами X і Y.</a:t>
            </a:r>
          </a:p>
          <a:p>
            <a:pPr indent="215900" algn="just">
              <a:lnSpc>
                <a:spcPct val="107000"/>
              </a:lnSpc>
              <a:spcAft>
                <a:spcPts val="0"/>
              </a:spcAft>
            </a:pP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Цифрові моделі рельєфу (ЦМР)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використовують для комп'ютерного представлення земних поверхонь.</a:t>
            </a:r>
          </a:p>
          <a:p>
            <a:pPr indent="215900" algn="just">
              <a:lnSpc>
                <a:spcPct val="107000"/>
              </a:lnSpc>
              <a:spcAft>
                <a:spcPts val="0"/>
              </a:spcAft>
            </a:pPr>
            <a:endParaRPr lang="uk-UA"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dirty="0">
                <a:latin typeface="Times New Roman" panose="02020603050405020304" pitchFamily="18" charset="0"/>
                <a:cs typeface="Times New Roman" panose="02020603050405020304" pitchFamily="18" charset="0"/>
              </a:rPr>
              <a:t>Вихідні дані для формування ЦМР можуть бути отримані за картками – цифрування горизонталей, по стереопару знімків, а також в результаті геодезичних вимірювань або лазерного сканування місцевості. </a:t>
            </a:r>
            <a:endParaRPr lang="uk-UA"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9516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049" name="Picture 1">
            <a:extLst>
              <a:ext uri="{FF2B5EF4-FFF2-40B4-BE49-F238E27FC236}">
                <a16:creationId xmlns:a16="http://schemas.microsoft.com/office/drawing/2014/main" id="{7CF9B679-DD24-4F41-8A54-19487FDBFF64}"/>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970051" y="2326485"/>
            <a:ext cx="5173949" cy="3032229"/>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a:extLst>
              <a:ext uri="{FF2B5EF4-FFF2-40B4-BE49-F238E27FC236}">
                <a16:creationId xmlns:a16="http://schemas.microsoft.com/office/drawing/2014/main" id="{328A3CCE-2CEE-4E79-8EAA-88A8DF56AE62}"/>
              </a:ext>
            </a:extLst>
          </p:cNvPr>
          <p:cNvSpPr/>
          <p:nvPr/>
        </p:nvSpPr>
        <p:spPr>
          <a:xfrm>
            <a:off x="243015" y="128855"/>
            <a:ext cx="8727989" cy="1559529"/>
          </a:xfrm>
          <a:prstGeom prst="rect">
            <a:avLst/>
          </a:prstGeom>
        </p:spPr>
        <p:txBody>
          <a:bodyPr wrap="square">
            <a:spAutoFit/>
          </a:bodyPr>
          <a:lstStyle/>
          <a:p>
            <a:pPr indent="215900"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Побудова ЦМР вимагає певної </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структури даних</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 вихідні точки можуть бути по різному розподілені в просторі. Збір даних може здійснюватися по точках регулярної сітки, по структурним лініях рельєфу або хаотично. Первинні дані за допомогою тих чи інших операцій призводять до одного з найбільш поширених в ГІС структур для подання поверхонь: GRID, TIN або TGRID. </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57349FD2-0A65-4259-A2EC-2B579D025B20}"/>
              </a:ext>
            </a:extLst>
          </p:cNvPr>
          <p:cNvSpPr/>
          <p:nvPr/>
        </p:nvSpPr>
        <p:spPr>
          <a:xfrm>
            <a:off x="243015" y="1949956"/>
            <a:ext cx="3619881" cy="3970318"/>
          </a:xfrm>
          <a:prstGeom prst="rect">
            <a:avLst/>
          </a:prstGeom>
        </p:spPr>
        <p:txBody>
          <a:bodyPr wrap="square">
            <a:spAutoFit/>
          </a:bodyPr>
          <a:lstStyle/>
          <a:p>
            <a:pPr indent="180975" algn="just"/>
            <a:r>
              <a:rPr lang="uk-UA" i="1" dirty="0">
                <a:solidFill>
                  <a:srgbClr val="000000"/>
                </a:solidFill>
                <a:latin typeface="Times New Roman" panose="02020603050405020304" pitchFamily="18" charset="0"/>
                <a:ea typeface="Times New Roman" panose="02020603050405020304" pitchFamily="18" charset="0"/>
              </a:rPr>
              <a:t>TIN (</a:t>
            </a:r>
            <a:r>
              <a:rPr lang="uk-UA" i="1" dirty="0" err="1">
                <a:solidFill>
                  <a:srgbClr val="000000"/>
                </a:solidFill>
                <a:latin typeface="Times New Roman" panose="02020603050405020304" pitchFamily="18" charset="0"/>
                <a:ea typeface="Times New Roman" panose="02020603050405020304" pitchFamily="18" charset="0"/>
              </a:rPr>
              <a:t>Triangulated</a:t>
            </a:r>
            <a:r>
              <a:rPr lang="uk-UA" i="1" dirty="0">
                <a:solidFill>
                  <a:srgbClr val="000000"/>
                </a:solidFill>
                <a:latin typeface="Times New Roman" panose="02020603050405020304" pitchFamily="18" charset="0"/>
                <a:ea typeface="Times New Roman" panose="02020603050405020304" pitchFamily="18" charset="0"/>
              </a:rPr>
              <a:t> </a:t>
            </a:r>
            <a:r>
              <a:rPr lang="uk-UA" i="1" dirty="0" err="1">
                <a:solidFill>
                  <a:srgbClr val="000000"/>
                </a:solidFill>
                <a:latin typeface="Times New Roman" panose="02020603050405020304" pitchFamily="18" charset="0"/>
                <a:ea typeface="Times New Roman" panose="02020603050405020304" pitchFamily="18" charset="0"/>
              </a:rPr>
              <a:t>Irregular</a:t>
            </a:r>
            <a:r>
              <a:rPr lang="uk-UA" i="1" dirty="0">
                <a:solidFill>
                  <a:srgbClr val="000000"/>
                </a:solidFill>
                <a:latin typeface="Times New Roman" panose="02020603050405020304" pitchFamily="18" charset="0"/>
                <a:ea typeface="Times New Roman" panose="02020603050405020304" pitchFamily="18" charset="0"/>
              </a:rPr>
              <a:t> </a:t>
            </a:r>
            <a:r>
              <a:rPr lang="uk-UA" i="1" dirty="0" err="1">
                <a:solidFill>
                  <a:srgbClr val="000000"/>
                </a:solidFill>
                <a:latin typeface="Times New Roman" panose="02020603050405020304" pitchFamily="18" charset="0"/>
                <a:ea typeface="Times New Roman" panose="02020603050405020304" pitchFamily="18" charset="0"/>
              </a:rPr>
              <a:t>Network</a:t>
            </a:r>
            <a:r>
              <a:rPr lang="uk-UA" i="1" dirty="0">
                <a:solidFill>
                  <a:srgbClr val="000000"/>
                </a:solidFill>
                <a:latin typeface="Times New Roman" panose="02020603050405020304" pitchFamily="18" charset="0"/>
                <a:ea typeface="Times New Roman" panose="02020603050405020304" pitchFamily="18" charset="0"/>
              </a:rPr>
              <a:t>) </a:t>
            </a:r>
            <a:r>
              <a:rPr lang="uk-UA" dirty="0">
                <a:solidFill>
                  <a:srgbClr val="000000"/>
                </a:solidFill>
                <a:latin typeface="Times New Roman" panose="02020603050405020304" pitchFamily="18" charset="0"/>
                <a:ea typeface="Times New Roman" panose="02020603050405020304" pitchFamily="18" charset="0"/>
              </a:rPr>
              <a:t>- нерегулярне тріангуляційна мережу, система </a:t>
            </a:r>
            <a:r>
              <a:rPr lang="uk-UA" dirty="0" err="1">
                <a:solidFill>
                  <a:srgbClr val="000000"/>
                </a:solidFill>
                <a:latin typeface="Times New Roman" panose="02020603050405020304" pitchFamily="18" charset="0"/>
                <a:ea typeface="Times New Roman" panose="02020603050405020304" pitchFamily="18" charset="0"/>
              </a:rPr>
              <a:t>неперекриваючихся</a:t>
            </a:r>
            <a:r>
              <a:rPr lang="uk-UA" dirty="0">
                <a:solidFill>
                  <a:srgbClr val="000000"/>
                </a:solidFill>
                <a:latin typeface="Times New Roman" panose="02020603050405020304" pitchFamily="18" charset="0"/>
                <a:ea typeface="Times New Roman" panose="02020603050405020304" pitchFamily="18" charset="0"/>
              </a:rPr>
              <a:t> трикутників. Вершинами трикутників є вихідні опорні точки. Рельєф в цьому випадку є багатогранною поверхнею, кожна грань якої описується або лінійною функцією (багатогранна модель), або </a:t>
            </a:r>
            <a:r>
              <a:rPr lang="uk-UA" dirty="0" err="1">
                <a:solidFill>
                  <a:srgbClr val="000000"/>
                </a:solidFill>
                <a:latin typeface="Times New Roman" panose="02020603050405020304" pitchFamily="18" charset="0"/>
                <a:ea typeface="Times New Roman" panose="02020603050405020304" pitchFamily="18" charset="0"/>
              </a:rPr>
              <a:t>поліномінальної</a:t>
            </a:r>
            <a:r>
              <a:rPr lang="uk-UA" dirty="0">
                <a:solidFill>
                  <a:srgbClr val="000000"/>
                </a:solidFill>
                <a:latin typeface="Times New Roman" panose="02020603050405020304" pitchFamily="18" charset="0"/>
                <a:ea typeface="Times New Roman" panose="02020603050405020304" pitchFamily="18" charset="0"/>
              </a:rPr>
              <a:t> поверхнею, коефіцієнти якої визначаються за значеннями в вершинах граней трикутників.</a:t>
            </a:r>
            <a:endParaRPr lang="uk-UA" dirty="0"/>
          </a:p>
        </p:txBody>
      </p:sp>
      <p:sp>
        <p:nvSpPr>
          <p:cNvPr id="5" name="Rectangle 2">
            <a:extLst>
              <a:ext uri="{FF2B5EF4-FFF2-40B4-BE49-F238E27FC236}">
                <a16:creationId xmlns:a16="http://schemas.microsoft.com/office/drawing/2014/main" id="{CD090D8A-EF68-42C7-BCAD-124BC303B97F}"/>
              </a:ext>
            </a:extLst>
          </p:cNvPr>
          <p:cNvSpPr>
            <a:spLocks noChangeArrowheads="1"/>
          </p:cNvSpPr>
          <p:nvPr/>
        </p:nvSpPr>
        <p:spPr bwMode="auto">
          <a:xfrm flipV="1">
            <a:off x="4599029" y="2990335"/>
            <a:ext cx="3424625" cy="644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202149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994046C-DCC5-4E3E-BD1C-A36E29D3024A}"/>
              </a:ext>
            </a:extLst>
          </p:cNvPr>
          <p:cNvSpPr/>
          <p:nvPr/>
        </p:nvSpPr>
        <p:spPr>
          <a:xfrm>
            <a:off x="383060" y="403703"/>
            <a:ext cx="4572000" cy="3041345"/>
          </a:xfrm>
          <a:prstGeom prst="rect">
            <a:avLst/>
          </a:prstGeom>
        </p:spPr>
        <p:txBody>
          <a:bodyPr>
            <a:spAutoFit/>
          </a:bodyPr>
          <a:lstStyle/>
          <a:p>
            <a:pPr indent="215900"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Для отримання моделі поверхні потрібно з'єднати пари точок ребрами певним способом, званим тріангуляцією Делоне.</a:t>
            </a:r>
          </a:p>
          <a:p>
            <a:pPr indent="215900"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dirty="0" err="1">
                <a:solidFill>
                  <a:srgbClr val="000000"/>
                </a:solidFill>
                <a:latin typeface="Times New Roman" panose="02020603050405020304" pitchFamily="18" charset="0"/>
                <a:ea typeface="Times New Roman" panose="02020603050405020304" pitchFamily="18" charset="0"/>
              </a:rPr>
              <a:t>Триангуляція</a:t>
            </a:r>
            <a:r>
              <a:rPr lang="uk-UA" dirty="0">
                <a:solidFill>
                  <a:srgbClr val="000000"/>
                </a:solidFill>
                <a:latin typeface="Times New Roman" panose="02020603050405020304" pitchFamily="18" charset="0"/>
                <a:ea typeface="Times New Roman" panose="02020603050405020304" pitchFamily="18" charset="0"/>
              </a:rPr>
              <a:t> Делоне в додатку до двовимірного простору формується в такий спосіб: система взаємопов'язаних що не перекриваються трикутників має найменший периметр, якщо жодна з вершин не потрапляє всередину жодної з кіл, описаних навколо утворених трикутників</a:t>
            </a:r>
            <a:endParaRPr lang="uk-UA" dirty="0"/>
          </a:p>
        </p:txBody>
      </p:sp>
      <p:pic>
        <p:nvPicPr>
          <p:cNvPr id="3074" name="Picture 2" descr="8">
            <a:extLst>
              <a:ext uri="{FF2B5EF4-FFF2-40B4-BE49-F238E27FC236}">
                <a16:creationId xmlns:a16="http://schemas.microsoft.com/office/drawing/2014/main" id="{4E6C35EA-8F7B-480F-8959-F16D551418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6424" y="3319849"/>
            <a:ext cx="5153793" cy="31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186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E21B03D-900A-40BB-9BD4-DDE23947128C}"/>
              </a:ext>
            </a:extLst>
          </p:cNvPr>
          <p:cNvSpPr/>
          <p:nvPr/>
        </p:nvSpPr>
        <p:spPr>
          <a:xfrm>
            <a:off x="275966" y="170044"/>
            <a:ext cx="5918887" cy="2152256"/>
          </a:xfrm>
          <a:prstGeom prst="rect">
            <a:avLst/>
          </a:prstGeom>
        </p:spPr>
        <p:txBody>
          <a:bodyPr wrap="square">
            <a:spAutoFit/>
          </a:bodyPr>
          <a:lstStyle/>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GRID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модель, являє собою регулярну матрицю значень висот, отриману при інтерполяції вихідних даних. Для кожного осередку матриці висота обчислюється на основі інтерполяції. Фактично це сітка, розміри якої задаються відповідно до вимог точності конкретної розв'язуваної задачі. Регулярна сітка відповідає земній поверхні, а не зображенню.</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860184EA-E27E-4E9D-8F13-9EB01F155015}"/>
              </a:ext>
            </a:extLst>
          </p:cNvPr>
          <p:cNvSpPr>
            <a:spLocks noChangeArrowheads="1"/>
          </p:cNvSpPr>
          <p:nvPr/>
        </p:nvSpPr>
        <p:spPr bwMode="auto">
          <a:xfrm flipV="1">
            <a:off x="4366055" y="3220995"/>
            <a:ext cx="2784388" cy="13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pic>
        <p:nvPicPr>
          <p:cNvPr id="4097" name="Picture 1">
            <a:extLst>
              <a:ext uri="{FF2B5EF4-FFF2-40B4-BE49-F238E27FC236}">
                <a16:creationId xmlns:a16="http://schemas.microsoft.com/office/drawing/2014/main" id="{A54A4E2B-BD5B-4E38-940B-B83428A0B9D4}"/>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75966" y="2355252"/>
            <a:ext cx="5136168" cy="37365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F4F52D72-FB8C-4146-96A9-B21E49CD6F5B}"/>
              </a:ext>
            </a:extLst>
          </p:cNvPr>
          <p:cNvSpPr/>
          <p:nvPr/>
        </p:nvSpPr>
        <p:spPr>
          <a:xfrm>
            <a:off x="5820032" y="3471929"/>
            <a:ext cx="3126260" cy="2744982"/>
          </a:xfrm>
          <a:prstGeom prst="rect">
            <a:avLst/>
          </a:prstGeom>
        </p:spPr>
        <p:txBody>
          <a:bodyPr wrap="square">
            <a:spAutoFit/>
          </a:bodyPr>
          <a:lstStyle/>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TGRID (</a:t>
            </a:r>
            <a:r>
              <a:rPr lang="uk-UA"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triangulated</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grid</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модель, що поєднує в собі елементи моделей TIN і GRID. Такі моделі мають свої переваги, наприклад, дозволяють використовувати додаткові дані для опису складних форм рельєфу (обриви, скельні виступи).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98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1EA1A6C-203F-4A94-901E-59590CC1412C}"/>
              </a:ext>
            </a:extLst>
          </p:cNvPr>
          <p:cNvSpPr/>
          <p:nvPr/>
        </p:nvSpPr>
        <p:spPr>
          <a:xfrm>
            <a:off x="119449" y="128767"/>
            <a:ext cx="4572000" cy="2662780"/>
          </a:xfrm>
          <a:prstGeom prst="rect">
            <a:avLst/>
          </a:prstGeom>
        </p:spPr>
        <p:txBody>
          <a:bodyPr>
            <a:spAutoFit/>
          </a:bodyPr>
          <a:lstStyle/>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Інтерполяція </a:t>
            </a:r>
            <a:r>
              <a:rPr lang="uk-UA"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відновлення функції на заданому інтервалі за відомим її значенням кінцевого безлічі точок, що належать цьому інтервалу.</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r>
              <a:rPr lang="uk-UA" dirty="0">
                <a:solidFill>
                  <a:srgbClr val="000000"/>
                </a:solidFill>
                <a:latin typeface="Times New Roman" panose="02020603050405020304" pitchFamily="18" charset="0"/>
                <a:ea typeface="Times New Roman" panose="02020603050405020304" pitchFamily="18" charset="0"/>
              </a:rPr>
              <a:t>В даний час відомі десятки методів інтерполяції поверхонь, найбільш поширені: лінійна інтерполяція; метод зворотних зважених відстаней, </a:t>
            </a:r>
            <a:r>
              <a:rPr lang="uk-UA" dirty="0" err="1">
                <a:solidFill>
                  <a:srgbClr val="000000"/>
                </a:solidFill>
                <a:latin typeface="Times New Roman" panose="02020603050405020304" pitchFamily="18" charset="0"/>
                <a:ea typeface="Times New Roman" panose="02020603050405020304" pitchFamily="18" charset="0"/>
              </a:rPr>
              <a:t>кригінг</a:t>
            </a:r>
            <a:r>
              <a:rPr lang="uk-UA" dirty="0">
                <a:solidFill>
                  <a:srgbClr val="000000"/>
                </a:solidFill>
                <a:latin typeface="Times New Roman" panose="02020603050405020304" pitchFamily="18" charset="0"/>
                <a:ea typeface="Times New Roman" panose="02020603050405020304" pitchFamily="18" charset="0"/>
              </a:rPr>
              <a:t>; </a:t>
            </a:r>
            <a:r>
              <a:rPr lang="uk-UA" dirty="0" err="1">
                <a:solidFill>
                  <a:srgbClr val="000000"/>
                </a:solidFill>
                <a:latin typeface="Times New Roman" panose="02020603050405020304" pitchFamily="18" charset="0"/>
                <a:ea typeface="Times New Roman" panose="02020603050405020304" pitchFamily="18" charset="0"/>
              </a:rPr>
              <a:t>сплайн</a:t>
            </a:r>
            <a:r>
              <a:rPr lang="uk-UA" dirty="0">
                <a:solidFill>
                  <a:srgbClr val="000000"/>
                </a:solidFill>
                <a:latin typeface="Times New Roman" panose="02020603050405020304" pitchFamily="18" charset="0"/>
                <a:ea typeface="Times New Roman" panose="02020603050405020304" pitchFamily="18" charset="0"/>
              </a:rPr>
              <a:t>-інтерполяція; тренд-інтерполяція.</a:t>
            </a:r>
            <a:endParaRPr lang="uk-UA" dirty="0"/>
          </a:p>
        </p:txBody>
      </p:sp>
      <p:sp>
        <p:nvSpPr>
          <p:cNvPr id="3" name="Rectangle 2">
            <a:extLst>
              <a:ext uri="{FF2B5EF4-FFF2-40B4-BE49-F238E27FC236}">
                <a16:creationId xmlns:a16="http://schemas.microsoft.com/office/drawing/2014/main" id="{8075B706-BB68-4FD2-8B7E-E26B3873577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pic>
        <p:nvPicPr>
          <p:cNvPr id="5121" name="Picture 1">
            <a:extLst>
              <a:ext uri="{FF2B5EF4-FFF2-40B4-BE49-F238E27FC236}">
                <a16:creationId xmlns:a16="http://schemas.microsoft.com/office/drawing/2014/main" id="{A4B27FA8-159E-4EF5-AB83-C6F814BBA649}"/>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193059" y="1927654"/>
            <a:ext cx="4667250" cy="275272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a:extLst>
              <a:ext uri="{FF2B5EF4-FFF2-40B4-BE49-F238E27FC236}">
                <a16:creationId xmlns:a16="http://schemas.microsoft.com/office/drawing/2014/main" id="{40CB02EA-B543-431B-9134-07FC80ECB86E}"/>
              </a:ext>
            </a:extLst>
          </p:cNvPr>
          <p:cNvSpPr/>
          <p:nvPr/>
        </p:nvSpPr>
        <p:spPr>
          <a:xfrm>
            <a:off x="638433" y="4719200"/>
            <a:ext cx="4572000" cy="1754326"/>
          </a:xfrm>
          <a:prstGeom prst="rect">
            <a:avLst/>
          </a:prstGeom>
        </p:spPr>
        <p:txBody>
          <a:bodyPr>
            <a:spAutoFit/>
          </a:bodyPr>
          <a:lstStyle/>
          <a:p>
            <a:r>
              <a:rPr lang="uk-UA" i="1" dirty="0">
                <a:solidFill>
                  <a:srgbClr val="000000"/>
                </a:solidFill>
                <a:latin typeface="Times New Roman" panose="02020603050405020304" pitchFamily="18" charset="0"/>
                <a:ea typeface="Times New Roman" panose="02020603050405020304" pitchFamily="18" charset="0"/>
              </a:rPr>
              <a:t>Випадковий шум </a:t>
            </a:r>
            <a:r>
              <a:rPr lang="uk-UA" dirty="0">
                <a:solidFill>
                  <a:srgbClr val="000000"/>
                </a:solidFill>
                <a:latin typeface="Times New Roman" panose="02020603050405020304" pitchFamily="18" charset="0"/>
                <a:ea typeface="Times New Roman" panose="02020603050405020304" pitchFamily="18" charset="0"/>
              </a:rPr>
              <a:t>(наприклад, валуни). З кожною з трьох змінних треба оперувати окремо. Тренд оцінюється з використанням математичного рівняння, яке найближче представляє загальну зміну поверхні, багато в чому подібно поверхні </a:t>
            </a:r>
            <a:r>
              <a:rPr lang="uk-UA" dirty="0" err="1">
                <a:solidFill>
                  <a:srgbClr val="000000"/>
                </a:solidFill>
                <a:latin typeface="Times New Roman" panose="02020603050405020304" pitchFamily="18" charset="0"/>
                <a:ea typeface="Times New Roman" panose="02020603050405020304" pitchFamily="18" charset="0"/>
              </a:rPr>
              <a:t>тренда</a:t>
            </a:r>
            <a:r>
              <a:rPr lang="uk-UA" dirty="0">
                <a:solidFill>
                  <a:srgbClr val="000000"/>
                </a:solidFill>
                <a:latin typeface="Times New Roman" panose="02020603050405020304" pitchFamily="18" charset="0"/>
                <a:ea typeface="Times New Roman" panose="02020603050405020304" pitchFamily="18" charset="0"/>
              </a:rPr>
              <a:t>.</a:t>
            </a:r>
            <a:endParaRPr lang="uk-UA" dirty="0"/>
          </a:p>
        </p:txBody>
      </p:sp>
    </p:spTree>
    <p:extLst>
      <p:ext uri="{BB962C8B-B14F-4D97-AF65-F5344CB8AC3E}">
        <p14:creationId xmlns:p14="http://schemas.microsoft.com/office/powerpoint/2010/main" val="2654855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7FF33C5-31F3-4254-BC8C-B3C03DF8AEBA}"/>
              </a:ext>
            </a:extLst>
          </p:cNvPr>
          <p:cNvSpPr/>
          <p:nvPr/>
        </p:nvSpPr>
        <p:spPr>
          <a:xfrm>
            <a:off x="119448" y="59365"/>
            <a:ext cx="9024551" cy="6370975"/>
          </a:xfrm>
          <a:prstGeom prst="rect">
            <a:avLst/>
          </a:prstGeom>
        </p:spPr>
        <p:txBody>
          <a:bodyPr wrap="square">
            <a:spAutoFit/>
          </a:bodyPr>
          <a:lstStyle/>
          <a:p>
            <a:pPr indent="361950"/>
            <a:r>
              <a:rPr lang="uk-UA" sz="17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Метод зворотних зважених відстаней. </a:t>
            </a:r>
            <a:r>
              <a:rPr lang="uk-UA"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Цей метод заснований на припущенні, що чим ближче один до одного знаходяться вихідні точки, тим ближче їх значення. Для точного опису топографії набір точок, за якими буде здійснюватися інтерполяція, необхідно вибирати в деякому околі обумовленої точки, так як вони мають найбільший вплив на її висоту. Це досягається наступним чином. Вводиться максимальний радіус пошуку або кількість точок, найближчих за відстанню від початкової (яка визначається) точки. Потім значенням висоти в кожній вибраній точці задається вага, який вираховується в залежності від квадрата відстані до точки. Цим досягається, щоб ближчі точки вносили найбільший внесок в визначення інтерпольованої висоти в порівнянні з більш віддаленими точками.</a:t>
            </a:r>
          </a:p>
          <a:p>
            <a:pPr indent="361950"/>
            <a:r>
              <a:rPr lang="uk-UA" sz="1700" i="1" dirty="0">
                <a:latin typeface="Times New Roman" panose="02020603050405020304" pitchFamily="18" charset="0"/>
                <a:cs typeface="Times New Roman" panose="02020603050405020304" pitchFamily="18" charset="0"/>
              </a:rPr>
              <a:t>Тренд інтерполяція </a:t>
            </a:r>
            <a:r>
              <a:rPr lang="uk-UA" sz="1700" b="1" i="1" dirty="0">
                <a:latin typeface="Times New Roman" panose="02020603050405020304" pitchFamily="18" charset="0"/>
                <a:cs typeface="Times New Roman" panose="02020603050405020304" pitchFamily="18" charset="0"/>
              </a:rPr>
              <a:t>. </a:t>
            </a:r>
            <a:r>
              <a:rPr lang="uk-UA" sz="1700" dirty="0">
                <a:latin typeface="Times New Roman" panose="02020603050405020304" pitchFamily="18" charset="0"/>
                <a:cs typeface="Times New Roman" panose="02020603050405020304" pitchFamily="18" charset="0"/>
              </a:rPr>
              <a:t>В деяких випадках дослідника цікавлять загальні тенденції поверхні, які характеризуються поверхнею </a:t>
            </a:r>
            <a:r>
              <a:rPr lang="uk-UA" sz="1700" dirty="0" err="1">
                <a:latin typeface="Times New Roman" panose="02020603050405020304" pitchFamily="18" charset="0"/>
                <a:cs typeface="Times New Roman" panose="02020603050405020304" pitchFamily="18" charset="0"/>
              </a:rPr>
              <a:t>тренда</a:t>
            </a:r>
            <a:r>
              <a:rPr lang="uk-UA" sz="1700" dirty="0">
                <a:latin typeface="Times New Roman" panose="02020603050405020304" pitchFamily="18" charset="0"/>
                <a:cs typeface="Times New Roman" panose="02020603050405020304" pitchFamily="18" charset="0"/>
              </a:rPr>
              <a:t>.</a:t>
            </a:r>
          </a:p>
          <a:p>
            <a:pPr indent="361950"/>
            <a:r>
              <a:rPr lang="uk-UA" sz="1700" dirty="0">
                <a:latin typeface="Times New Roman" panose="02020603050405020304" pitchFamily="18" charset="0"/>
                <a:cs typeface="Times New Roman" panose="02020603050405020304" pitchFamily="18" charset="0"/>
              </a:rPr>
              <a:t>Аналогічно методу зворотних зважених відстаней для поверхні </a:t>
            </a:r>
            <a:r>
              <a:rPr lang="uk-UA" sz="1700" dirty="0" err="1">
                <a:latin typeface="Times New Roman" panose="02020603050405020304" pitchFamily="18" charset="0"/>
                <a:cs typeface="Times New Roman" panose="02020603050405020304" pitchFamily="18" charset="0"/>
              </a:rPr>
              <a:t>тренда</a:t>
            </a:r>
            <a:r>
              <a:rPr lang="uk-UA" sz="1700" dirty="0">
                <a:latin typeface="Times New Roman" panose="02020603050405020304" pitchFamily="18" charset="0"/>
                <a:cs typeface="Times New Roman" panose="02020603050405020304" pitchFamily="18" charset="0"/>
              </a:rPr>
              <a:t> використовується набір точок в межах заданої околиці. У межах кожної околиці будується поверхня найкращого наближення на основі математичних рівнянь, таких як поліноми або </a:t>
            </a:r>
            <a:r>
              <a:rPr lang="uk-UA" sz="1700" dirty="0" err="1">
                <a:latin typeface="Times New Roman" panose="02020603050405020304" pitchFamily="18" charset="0"/>
                <a:cs typeface="Times New Roman" panose="02020603050405020304" pitchFamily="18" charset="0"/>
              </a:rPr>
              <a:t>сплайни</a:t>
            </a:r>
            <a:r>
              <a:rPr lang="uk-UA" sz="1700" dirty="0">
                <a:latin typeface="Times New Roman" panose="02020603050405020304" pitchFamily="18" charset="0"/>
                <a:cs typeface="Times New Roman" panose="02020603050405020304" pitchFamily="18" charset="0"/>
              </a:rPr>
              <a:t>.</a:t>
            </a:r>
          </a:p>
          <a:p>
            <a:pPr indent="361950"/>
            <a:r>
              <a:rPr lang="uk-UA" sz="1700" dirty="0">
                <a:latin typeface="Times New Roman" panose="02020603050405020304" pitchFamily="18" charset="0"/>
                <a:cs typeface="Times New Roman" panose="02020603050405020304" pitchFamily="18" charset="0"/>
              </a:rPr>
              <a:t>Поверхні </a:t>
            </a:r>
            <a:r>
              <a:rPr lang="uk-UA" sz="1700" dirty="0" err="1">
                <a:latin typeface="Times New Roman" panose="02020603050405020304" pitchFamily="18" charset="0"/>
                <a:cs typeface="Times New Roman" panose="02020603050405020304" pitchFamily="18" charset="0"/>
              </a:rPr>
              <a:t>тренда</a:t>
            </a:r>
            <a:r>
              <a:rPr lang="uk-UA" sz="1700" dirty="0">
                <a:latin typeface="Times New Roman" panose="02020603050405020304" pitchFamily="18" charset="0"/>
                <a:cs typeface="Times New Roman" panose="02020603050405020304" pitchFamily="18" charset="0"/>
              </a:rPr>
              <a:t> можуть бути плоскими, показуючи загальну тенденцію або більш складними. Тип використовуваного рівняння або ступінь полінома визначає величину хвилястості поверхні.</a:t>
            </a:r>
          </a:p>
          <a:p>
            <a:pPr indent="361950"/>
            <a:r>
              <a:rPr lang="uk-UA" sz="1700" i="1" dirty="0" err="1">
                <a:latin typeface="Times New Roman" panose="02020603050405020304" pitchFamily="18" charset="0"/>
                <a:cs typeface="Times New Roman" panose="02020603050405020304" pitchFamily="18" charset="0"/>
              </a:rPr>
              <a:t>Сплайн</a:t>
            </a:r>
            <a:r>
              <a:rPr lang="uk-UA" sz="1700" i="1" dirty="0">
                <a:latin typeface="Times New Roman" panose="02020603050405020304" pitchFamily="18" charset="0"/>
                <a:cs typeface="Times New Roman" panose="02020603050405020304" pitchFamily="18" charset="0"/>
              </a:rPr>
              <a:t> інтерполяція. </a:t>
            </a:r>
            <a:r>
              <a:rPr lang="uk-UA" sz="1700" dirty="0">
                <a:latin typeface="Times New Roman" panose="02020603050405020304" pitchFamily="18" charset="0"/>
                <a:cs typeface="Times New Roman" panose="02020603050405020304" pitchFamily="18" charset="0"/>
              </a:rPr>
              <a:t>Можливість опису складних поверхонь за допомогою поліномів невисоких ступенів визначається тим, що при </a:t>
            </a:r>
            <a:r>
              <a:rPr lang="uk-UA" sz="1700" dirty="0" err="1">
                <a:latin typeface="Times New Roman" panose="02020603050405020304" pitchFamily="18" charset="0"/>
                <a:cs typeface="Times New Roman" panose="02020603050405020304" pitchFamily="18" charset="0"/>
              </a:rPr>
              <a:t>сплайн</a:t>
            </a:r>
            <a:r>
              <a:rPr lang="uk-UA" sz="1700" dirty="0">
                <a:latin typeface="Times New Roman" panose="02020603050405020304" pitchFamily="18" charset="0"/>
                <a:cs typeface="Times New Roman" panose="02020603050405020304" pitchFamily="18" charset="0"/>
              </a:rPr>
              <a:t> інтерполяції вся територія розбивається на невеликі непересічні ділянки. Апроксимація поліномами здійснюється окремо для кожної ділянки. Зазвичай використовують поліном третього ступеня - кубічний </a:t>
            </a:r>
            <a:r>
              <a:rPr lang="uk-UA" sz="1700" dirty="0" err="1">
                <a:latin typeface="Times New Roman" panose="02020603050405020304" pitchFamily="18" charset="0"/>
                <a:cs typeface="Times New Roman" panose="02020603050405020304" pitchFamily="18" charset="0"/>
              </a:rPr>
              <a:t>сплайн</a:t>
            </a:r>
            <a:r>
              <a:rPr lang="uk-UA" sz="1700" dirty="0">
                <a:latin typeface="Times New Roman" panose="02020603050405020304" pitchFamily="18" charset="0"/>
                <a:cs typeface="Times New Roman" panose="02020603050405020304" pitchFamily="18" charset="0"/>
              </a:rPr>
              <a:t>. Потім будується загальна функція «склеювання» на всю область, із завданням умови безперервності на кордонах ділянок і безперервності перших і других приватних похідних, тобто забезпечується гладкість склеювання поліномів.</a:t>
            </a:r>
            <a:r>
              <a:rPr lang="uk-UA" sz="1700" i="1"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074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1B20A6D-F43E-41C2-BBC8-D897D4FD69A9}"/>
              </a:ext>
            </a:extLst>
          </p:cNvPr>
          <p:cNvSpPr/>
          <p:nvPr/>
        </p:nvSpPr>
        <p:spPr>
          <a:xfrm>
            <a:off x="700215" y="189641"/>
            <a:ext cx="7982465" cy="369332"/>
          </a:xfrm>
          <a:prstGeom prst="rect">
            <a:avLst/>
          </a:prstGeom>
        </p:spPr>
        <p:txBody>
          <a:bodyPr wrap="square">
            <a:spAutoFit/>
          </a:bodyPr>
          <a:lstStyle/>
          <a:p>
            <a:pPr algn="ctr"/>
            <a:r>
              <a:rPr lang="uk-UA" b="1" dirty="0">
                <a:latin typeface="Times New Roman" panose="02020603050405020304" pitchFamily="18" charset="0"/>
                <a:ea typeface="Calibri" panose="020F0502020204030204" pitchFamily="34" charset="0"/>
                <a:cs typeface="Times New Roman" panose="02020603050405020304" pitchFamily="18" charset="0"/>
              </a:rPr>
              <a:t>ТЕХНОЛОГІЯ ПОБУДОВИ ЦИФРОВИХ МОДЕЛЕЙ РЕЛЬЄФУ</a:t>
            </a:r>
            <a:endParaRPr lang="uk-UA" b="1" dirty="0">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F50485DC-F5C6-4797-9D51-F882B63DA920}"/>
              </a:ext>
            </a:extLst>
          </p:cNvPr>
          <p:cNvSpPr/>
          <p:nvPr/>
        </p:nvSpPr>
        <p:spPr>
          <a:xfrm>
            <a:off x="172994" y="650227"/>
            <a:ext cx="8855675" cy="5412251"/>
          </a:xfrm>
          <a:prstGeom prst="rect">
            <a:avLst/>
          </a:prstGeom>
        </p:spPr>
        <p:txBody>
          <a:bodyPr wrap="square">
            <a:spAutoFit/>
          </a:bodyPr>
          <a:lstStyle/>
          <a:p>
            <a:pPr indent="215900"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Основними процесами побудови ЦМР за картками є:</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Перетворення вихідних карт в растрові зображення, тобто сканування.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 скануванні важливим є вибір дозволу одержуваного зображення, надмірно високий дозвіл вимагає великих обсягів пам'яті для зберігання вихідної інформації, в той же час дозвіл має забезпечити необхідну точність збору інформації, яка визначається цілями формування ЦМР. </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Монтаж растрових фрагментів.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Монтаж або «зшивання» - це стикування декількох зображень довільної форми в одне таким чином, щоб кордони між вихідними зображеннями були непомітні. При монтажі здійснюється </a:t>
            </a:r>
            <a:r>
              <a:rPr lang="uk-UA"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геопривязку</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растрових даних. В ГІС є різні модулі для вирішення цього завдання. </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uk-UA"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Векторизація</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растрового зображення. </a:t>
            </a:r>
            <a:r>
              <a:rPr lang="uk-UA"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Векторизація</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або </a:t>
            </a:r>
            <a:r>
              <a:rPr lang="uk-UA"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дигіталізація</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горизонталей може виконуватися в ручному, напівавтоматичному і автоматичному режимах. Для різних ГІС розроблені окремі модулі, що реалізують цю задачу в автоматичних режимах, наприклад, Мар </a:t>
            </a:r>
            <a:r>
              <a:rPr lang="uk-UA"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Еdit</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Формування ЦМР.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ЦМР створюється на основі методів інтерполяції і може бути представлена в різних форматах.</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Візуалізація результатів.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ЦМР забезпечує візуалізацію інформації про поверхні в різних формах</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67572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TotalTime>
  <Words>1047</Words>
  <Application>Microsoft Office PowerPoint</Application>
  <PresentationFormat>Экран (4:3)</PresentationFormat>
  <Paragraphs>54</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 Панасюк</dc:creator>
  <cp:lastModifiedBy>Андрей Панасюк</cp:lastModifiedBy>
  <cp:revision>15</cp:revision>
  <dcterms:created xsi:type="dcterms:W3CDTF">2021-02-10T13:49:28Z</dcterms:created>
  <dcterms:modified xsi:type="dcterms:W3CDTF">2021-03-10T10:13:00Z</dcterms:modified>
</cp:coreProperties>
</file>