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81" autoAdjust="0"/>
    <p:restoredTop sz="94660"/>
  </p:normalViewPr>
  <p:slideViewPr>
    <p:cSldViewPr snapToGrid="0">
      <p:cViewPr varScale="1">
        <p:scale>
          <a:sx n="116" d="100"/>
          <a:sy n="116" d="100"/>
        </p:scale>
        <p:origin x="14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B8CD1E1-195E-411F-8EE0-034C3E0922BD}" type="datetimeFigureOut">
              <a:rPr lang="uk-UA" smtClean="0"/>
              <a:t>25.02.2021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1438712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8CD1E1-195E-411F-8EE0-034C3E0922BD}" type="datetimeFigureOut">
              <a:rPr lang="uk-UA" smtClean="0"/>
              <a:t>25.02.2021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408221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8CD1E1-195E-411F-8EE0-034C3E0922BD}" type="datetimeFigureOut">
              <a:rPr lang="uk-UA" smtClean="0"/>
              <a:t>25.02.2021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3006672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B8CD1E1-195E-411F-8EE0-034C3E0922BD}" type="datetimeFigureOut">
              <a:rPr lang="uk-UA" smtClean="0"/>
              <a:t>25.02.2021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258728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B8CD1E1-195E-411F-8EE0-034C3E0922BD}" type="datetimeFigureOut">
              <a:rPr lang="uk-UA" smtClean="0"/>
              <a:t>25.02.2021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2803538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8CD1E1-195E-411F-8EE0-034C3E0922BD}" type="datetimeFigureOut">
              <a:rPr lang="uk-UA" smtClean="0"/>
              <a:t>25.02.2021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50687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B8CD1E1-195E-411F-8EE0-034C3E0922BD}" type="datetimeFigureOut">
              <a:rPr lang="uk-UA" smtClean="0"/>
              <a:t>25.02.2021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367099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B8CD1E1-195E-411F-8EE0-034C3E0922BD}" type="datetimeFigureOut">
              <a:rPr lang="uk-UA" smtClean="0"/>
              <a:t>25.02.2021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23923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8CD1E1-195E-411F-8EE0-034C3E0922BD}" type="datetimeFigureOut">
              <a:rPr lang="uk-UA" smtClean="0"/>
              <a:t>25.02.2021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48976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B8CD1E1-195E-411F-8EE0-034C3E0922BD}" type="datetimeFigureOut">
              <a:rPr lang="uk-UA" smtClean="0"/>
              <a:t>25.02.2021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268775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B8CD1E1-195E-411F-8EE0-034C3E0922BD}" type="datetimeFigureOut">
              <a:rPr lang="uk-UA" smtClean="0"/>
              <a:t>25.02.2021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C7A572B-760B-49B8-A185-4133DDCAE98C}" type="slidenum">
              <a:rPr lang="uk-UA" smtClean="0"/>
              <a:t>‹#›</a:t>
            </a:fld>
            <a:endParaRPr lang="uk-UA"/>
          </a:p>
        </p:txBody>
      </p:sp>
    </p:spTree>
    <p:extLst>
      <p:ext uri="{BB962C8B-B14F-4D97-AF65-F5344CB8AC3E}">
        <p14:creationId xmlns:p14="http://schemas.microsoft.com/office/powerpoint/2010/main" val="320098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CD1E1-195E-411F-8EE0-034C3E0922BD}" type="datetimeFigureOut">
              <a:rPr lang="uk-UA" smtClean="0"/>
              <a:t>25.02.2021</a:t>
            </a:fld>
            <a:endParaRPr lang="uk-U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A572B-760B-49B8-A185-4133DDCAE98C}" type="slidenum">
              <a:rPr lang="uk-UA" smtClean="0"/>
              <a:t>‹#›</a:t>
            </a:fld>
            <a:endParaRPr lang="uk-UA"/>
          </a:p>
        </p:txBody>
      </p:sp>
    </p:spTree>
    <p:extLst>
      <p:ext uri="{BB962C8B-B14F-4D97-AF65-F5344CB8AC3E}">
        <p14:creationId xmlns:p14="http://schemas.microsoft.com/office/powerpoint/2010/main" val="4003488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file:///E:\education\&#1043;&#1030;&#1057;%20&#1074;%20&#1084;&#1072;&#1088;&#1082;&#1096;&#1077;&#1081;&#1076;&#1077;&#1088;&#1110;&#1111;\&#1058;&#1056;&#1059;&#1041;&#1048;&#1053;&#1040;\trubina-lek\ris\2.gi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file:///E:\education\&#1043;&#1030;&#1057;%20&#1074;%20&#1084;&#1072;&#1088;&#1082;&#1096;&#1077;&#1081;&#1076;&#1077;&#1088;&#1110;&#1111;\&#1058;&#1056;&#1059;&#1041;&#1048;&#1053;&#1040;\trubina-lek\ris\3.gif"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8FB0E8BC-FBA9-4BA1-8657-BECD247A07F1}"/>
              </a:ext>
            </a:extLst>
          </p:cNvPr>
          <p:cNvSpPr/>
          <p:nvPr/>
        </p:nvSpPr>
        <p:spPr>
          <a:xfrm>
            <a:off x="1350028" y="2951998"/>
            <a:ext cx="6443944" cy="499304"/>
          </a:xfrm>
          <a:prstGeom prst="rect">
            <a:avLst/>
          </a:prstGeom>
        </p:spPr>
        <p:txBody>
          <a:bodyPr wrap="none">
            <a:spAutoFit/>
          </a:bodyPr>
          <a:lstStyle/>
          <a:p>
            <a:pPr indent="215900" algn="just">
              <a:lnSpc>
                <a:spcPct val="107000"/>
              </a:lnSpc>
              <a:spcAft>
                <a:spcPts val="0"/>
              </a:spcAft>
            </a:pPr>
            <a:r>
              <a:rPr lang="uk-UA" sz="2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СТРУКТУРИ І МОДЕЛІ ДАНИХ В ГІС</a:t>
            </a:r>
            <a:endParaRPr lang="uk-UA"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1064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5381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282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44AE353-AA42-48EA-84D9-999FA074C1E9}"/>
              </a:ext>
            </a:extLst>
          </p:cNvPr>
          <p:cNvSpPr/>
          <p:nvPr/>
        </p:nvSpPr>
        <p:spPr>
          <a:xfrm>
            <a:off x="82377" y="47768"/>
            <a:ext cx="8987481" cy="6790833"/>
          </a:xfrm>
          <a:prstGeom prst="rect">
            <a:avLst/>
          </a:prstGeom>
        </p:spPr>
        <p:txBody>
          <a:bodyPr wrap="square">
            <a:spAutoFit/>
          </a:bodyPr>
          <a:lstStyle/>
          <a:p>
            <a:pPr indent="215900" algn="just">
              <a:lnSpc>
                <a:spcPct val="107000"/>
              </a:lnSpc>
              <a:spcAft>
                <a:spcPts val="0"/>
              </a:spcAft>
            </a:pP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Об'єкти реального світу, що розглядаються в </a:t>
            </a:r>
            <a:r>
              <a:rPr lang="uk-UA" sz="2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геоінформатиці</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відрізняються </a:t>
            </a:r>
            <a:r>
              <a:rPr lang="uk-UA"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просторовими, тимчасовими і тематичними характеристиками.</a:t>
            </a:r>
            <a:endParaRPr lang="uk-UA" sz="2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Просторові характеристики</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визначають положення об'єкта в заздалегідь визначеній системі координат, основна вимога до таких даними - точність.</a:t>
            </a:r>
            <a:endParaRPr lang="uk-UA" sz="2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Тимчасові характеристики</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фіксують час дослідження об'єкта і важливі для оцінки змін властивостей об'єкта з плином часу. Основна вимога до таких даних - актуальність, що означає можливість їх використання для обробки, неактуальні дані - це застарілі дані.</a:t>
            </a:r>
            <a:endParaRPr lang="uk-UA" sz="2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Тематичні характеристики</a:t>
            </a: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описують різні властивості об'єкта, включаючи економічні, статистичні, технічні та інші властивості, основна вимога - повнота.</a:t>
            </a:r>
            <a:endParaRPr lang="uk-UA" sz="2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endPar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представлення просторових об'єктів в ГІС використовують </a:t>
            </a:r>
            <a:r>
              <a:rPr lang="uk-UA" sz="2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просторові і атрибутивні типи даних.</a:t>
            </a:r>
            <a:endParaRPr lang="uk-U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4697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7B8FD10E-4288-4D98-9AFA-87D8BE24D1D1}"/>
              </a:ext>
            </a:extLst>
          </p:cNvPr>
          <p:cNvSpPr/>
          <p:nvPr/>
        </p:nvSpPr>
        <p:spPr>
          <a:xfrm>
            <a:off x="0" y="131642"/>
            <a:ext cx="9144000" cy="6301340"/>
          </a:xfrm>
          <a:prstGeom prst="rect">
            <a:avLst/>
          </a:prstGeom>
        </p:spPr>
        <p:txBody>
          <a:bodyPr wrap="square">
            <a:spAutoFit/>
          </a:bodyPr>
          <a:lstStyle/>
          <a:p>
            <a:pPr indent="215900" algn="just">
              <a:lnSpc>
                <a:spcPct val="107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Просторові дані - відомості, які характеризують місце розташування об'єктів в просторі відносно один одного і їх геометрію.</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Просторові об'єкти представляють за допомогою наступних графічних об'єктів: точки, лінії, області і поверхні.</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endPar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Точкові об'єкти</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це такі об'єкти, кожен з яких розташований тільки в одній точці простору, представленої парою координат X, Y. В залежності від масштабу картографування, як таких об'єктів можуть розглядатися дерево, будинок або місто.</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endPar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Лінійні об'єкти,</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представлені як одномірні, які мають одну розмірність - довжину, ширина об'єкта не виражається в даному масштабі або не суттєва. Приклади таких об'єктів: річки, кордони муніципальних округів, горизонталі рельєфу.</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endPar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Області (полігони)</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майданні об'єкти, представляються набором пар координат (Х, У) або набором об'єктів типу лінія, що представляють собою замкнутий контур. такими об'єктами можуть бути представлені території, які займає певним ландшафтом, містом або цілим континентом.</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endPar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Поверхня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при її описі потрібно додавання до майданних об'єктів значень висоти. Відновлення поверхонь здійснюється за допомогою використання математичних алгоритмів (інтерполяції та апроксимації) по вихідному набору координат X, Y, Z.</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555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18D47E3-F25E-42E0-942A-5474A0F38DD8}"/>
              </a:ext>
            </a:extLst>
          </p:cNvPr>
          <p:cNvSpPr/>
          <p:nvPr/>
        </p:nvSpPr>
        <p:spPr>
          <a:xfrm>
            <a:off x="0" y="246373"/>
            <a:ext cx="9144000" cy="5674502"/>
          </a:xfrm>
          <a:prstGeom prst="rect">
            <a:avLst/>
          </a:prstGeom>
        </p:spPr>
        <p:txBody>
          <a:bodyPr wrap="square">
            <a:spAutoFit/>
          </a:bodyPr>
          <a:lstStyle/>
          <a:p>
            <a:pPr indent="215900" algn="just">
              <a:lnSpc>
                <a:spcPct val="107000"/>
              </a:lnSpc>
              <a:spcAft>
                <a:spcPts val="0"/>
              </a:spcAft>
            </a:pPr>
            <a:r>
              <a:rPr lang="uk-UA"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Атрибутивні дані - це якісні або кількісні характеристики просторових об'єктів, що виражаються, як правило, в алфавітно-цифровому вигляді.</a:t>
            </a:r>
            <a:endParaRPr lang="uk-UA" sz="20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Приклади таких даних: географічна назва, видовий склад рослинності, характеристики ґрунтів і </a:t>
            </a:r>
            <a:r>
              <a:rPr lang="uk-UA"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т.п</a:t>
            </a:r>
            <a:r>
              <a:rPr lang="uk-UA"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uk-UA" sz="20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Природа просторових і атрибутивних даних різна, відповідно різні і методи маніпулювання (зберігання, введення, редагування, пошуку та аналізу) для двох цих складових геоінформаційної системи. Одна з основних ідей, втілених у традиційних ГІС - це збереження зв'язку між просторовими і атрибутивними даними, при роздільному їх зберіганні і, частково, роздільній обробці.</a:t>
            </a:r>
            <a:endParaRPr lang="uk-UA" sz="20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Загальна цифрове опис просторового об'єкта включає: найменування; </a:t>
            </a:r>
            <a:r>
              <a:rPr lang="ru-RU" sz="20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зазначення</a:t>
            </a:r>
            <a:r>
              <a:rPr lang="uk-UA"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місця розташування; набір властивостей; відносини з іншими об'єктами. Найменуванням об'єкта служить його географічна назва (якщо воно є), його умовний код або </a:t>
            </a:r>
            <a:r>
              <a:rPr lang="uk-UA"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ідентифікатор,</a:t>
            </a:r>
            <a:r>
              <a:rPr lang="uk-UA"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який присвоюється користувачем або системою.</a:t>
            </a:r>
            <a:endParaRPr lang="uk-UA" sz="20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Однотипні об'єкти по просторовому і тематичним ознаками об'єднуються в </a:t>
            </a:r>
            <a:r>
              <a:rPr lang="uk-UA" sz="20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шари цифрової карти,</a:t>
            </a:r>
            <a:r>
              <a:rPr lang="uk-UA"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які розглядаються як окремі інформаційні одиниці, при цьому існує можливість суміщення всієї наявної інформації</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074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EACE3C57-E560-450B-9A9A-68CE758C70EC}"/>
              </a:ext>
            </a:extLst>
          </p:cNvPr>
          <p:cNvSpPr/>
          <p:nvPr/>
        </p:nvSpPr>
        <p:spPr>
          <a:xfrm>
            <a:off x="0" y="0"/>
            <a:ext cx="9144000" cy="2108782"/>
          </a:xfrm>
          <a:prstGeom prst="rect">
            <a:avLst/>
          </a:prstGeom>
        </p:spPr>
        <p:txBody>
          <a:bodyPr wrap="square">
            <a:spAutoFit/>
          </a:bodyPr>
          <a:lstStyle/>
          <a:p>
            <a:pPr indent="215900" algn="ctr">
              <a:lnSpc>
                <a:spcPct val="107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Структури даних</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endPar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представлення просторових даних в ГІС застосовують </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векторні</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і </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растрові структури</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даних.</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endParaRPr lang="uk-UA" i="1" dirty="0">
              <a:solidFill>
                <a:srgbClr val="000000"/>
              </a:solidFill>
              <a:latin typeface="Times New Roman" panose="02020603050405020304" pitchFamily="18" charset="0"/>
              <a:ea typeface="Times New Roman" panose="02020603050405020304" pitchFamily="18" charset="0"/>
            </a:endParaRPr>
          </a:p>
          <a:p>
            <a:r>
              <a:rPr lang="uk-UA" i="1" dirty="0">
                <a:solidFill>
                  <a:srgbClr val="000000"/>
                </a:solidFill>
                <a:latin typeface="Times New Roman" panose="02020603050405020304" pitchFamily="18" charset="0"/>
                <a:ea typeface="Times New Roman" panose="02020603050405020304" pitchFamily="18" charset="0"/>
              </a:rPr>
              <a:t>Векторна структура</a:t>
            </a:r>
            <a:r>
              <a:rPr lang="uk-UA" dirty="0">
                <a:solidFill>
                  <a:srgbClr val="000000"/>
                </a:solidFill>
                <a:latin typeface="Times New Roman" panose="02020603050405020304" pitchFamily="18" charset="0"/>
                <a:ea typeface="Times New Roman" panose="02020603050405020304" pitchFamily="18" charset="0"/>
              </a:rPr>
              <a:t> - це уявлення просторових об'єктів у вигляді набору координатних пар (векторів), що описують геометрію об'єктів</a:t>
            </a:r>
            <a:endParaRPr lang="uk-UA" dirty="0"/>
          </a:p>
        </p:txBody>
      </p:sp>
      <p:pic>
        <p:nvPicPr>
          <p:cNvPr id="1034" name="Picture 10" descr="1">
            <a:extLst>
              <a:ext uri="{FF2B5EF4-FFF2-40B4-BE49-F238E27FC236}">
                <a16:creationId xmlns:a16="http://schemas.microsoft.com/office/drawing/2014/main" id="{936EFAA3-2028-4B31-AB20-DB80D8B9A9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854" y="2104348"/>
            <a:ext cx="3896497" cy="2282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Рисунок 14">
            <a:extLst>
              <a:ext uri="{FF2B5EF4-FFF2-40B4-BE49-F238E27FC236}">
                <a16:creationId xmlns:a16="http://schemas.microsoft.com/office/drawing/2014/main" id="{04461892-0E7A-4242-859F-D4DA63F8DFE0}"/>
              </a:ext>
            </a:extLst>
          </p:cNvPr>
          <p:cNvPicPr/>
          <p:nvPr/>
        </p:nvPicPr>
        <p:blipFill>
          <a:blip r:embed="rId3" r:link="rId4">
            <a:lum contrast="48000"/>
            <a:extLst>
              <a:ext uri="{28A0092B-C50C-407E-A947-70E740481C1C}">
                <a14:useLocalDpi xmlns:a14="http://schemas.microsoft.com/office/drawing/2010/main" val="0"/>
              </a:ext>
            </a:extLst>
          </a:blip>
          <a:srcRect/>
          <a:stretch>
            <a:fillRect/>
          </a:stretch>
        </p:blipFill>
        <p:spPr bwMode="auto">
          <a:xfrm>
            <a:off x="4252063" y="2537150"/>
            <a:ext cx="4842510" cy="2273748"/>
          </a:xfrm>
          <a:prstGeom prst="rect">
            <a:avLst/>
          </a:prstGeom>
          <a:noFill/>
          <a:ln>
            <a:noFill/>
          </a:ln>
        </p:spPr>
      </p:pic>
      <p:sp>
        <p:nvSpPr>
          <p:cNvPr id="13" name="Прямоугольник 12">
            <a:extLst>
              <a:ext uri="{FF2B5EF4-FFF2-40B4-BE49-F238E27FC236}">
                <a16:creationId xmlns:a16="http://schemas.microsoft.com/office/drawing/2014/main" id="{A2A8DDC6-40C1-47C0-8AA0-F7A5C0CE5304}"/>
              </a:ext>
            </a:extLst>
          </p:cNvPr>
          <p:cNvSpPr/>
          <p:nvPr/>
        </p:nvSpPr>
        <p:spPr>
          <a:xfrm>
            <a:off x="0" y="4749219"/>
            <a:ext cx="9144000" cy="1831784"/>
          </a:xfrm>
          <a:prstGeom prst="rect">
            <a:avLst/>
          </a:prstGeom>
        </p:spPr>
        <p:txBody>
          <a:bodyPr wrap="square">
            <a:spAutoFit/>
          </a:bodyPr>
          <a:lstStyle/>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Растрова структура</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даних</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передбачає представлення даних у вигляді двомірної сітки, кожна клітинка якої містить тільки одне значення, характеризує об'єкт, відповідний осередку растра на місцевості або на зображенні. В якості такої характеристики може бути код об'єкта (ліс, луг і </a:t>
            </a:r>
            <a:r>
              <a:rPr lang="uk-UA"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т.д</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висота або оптична щільність.</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r>
              <a:rPr lang="uk-UA" dirty="0">
                <a:solidFill>
                  <a:srgbClr val="000000"/>
                </a:solidFill>
                <a:latin typeface="Times New Roman" panose="02020603050405020304" pitchFamily="18" charset="0"/>
                <a:ea typeface="Times New Roman" panose="02020603050405020304" pitchFamily="18" charset="0"/>
              </a:rPr>
              <a:t>Точність растрових даних обмежується розміром осередку. Такі структури є зручним засобом аналізу і візуалізації різного роду інформації.</a:t>
            </a:r>
            <a:endParaRPr lang="uk-UA" dirty="0"/>
          </a:p>
        </p:txBody>
      </p:sp>
    </p:spTree>
    <p:extLst>
      <p:ext uri="{BB962C8B-B14F-4D97-AF65-F5344CB8AC3E}">
        <p14:creationId xmlns:p14="http://schemas.microsoft.com/office/powerpoint/2010/main" val="4095163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5DEEE03-C27D-473E-BB07-4F84FB1B3B65}"/>
              </a:ext>
            </a:extLst>
          </p:cNvPr>
          <p:cNvSpPr/>
          <p:nvPr/>
        </p:nvSpPr>
        <p:spPr>
          <a:xfrm>
            <a:off x="0" y="0"/>
            <a:ext cx="9144000" cy="942694"/>
          </a:xfrm>
          <a:prstGeom prst="rect">
            <a:avLst/>
          </a:prstGeom>
        </p:spPr>
        <p:txBody>
          <a:bodyPr wrap="square">
            <a:spAutoFit/>
          </a:bodyPr>
          <a:lstStyle/>
          <a:p>
            <a:pPr indent="215900" algn="ctr">
              <a:lnSpc>
                <a:spcPct val="107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Моделі даних</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r>
              <a:rPr lang="uk-UA" b="1" dirty="0">
                <a:solidFill>
                  <a:srgbClr val="000000"/>
                </a:solidFill>
                <a:latin typeface="Times New Roman" panose="02020603050405020304" pitchFamily="18" charset="0"/>
                <a:ea typeface="Times New Roman" panose="02020603050405020304" pitchFamily="18" charset="0"/>
              </a:rPr>
              <a:t>Моделі просторових даних - логічні правила для формалізованого цифрового опису просторових об'єктів.</a:t>
            </a:r>
            <a:endParaRPr lang="uk-UA" dirty="0"/>
          </a:p>
        </p:txBody>
      </p:sp>
      <p:sp>
        <p:nvSpPr>
          <p:cNvPr id="4" name="Прямоугольник 3">
            <a:extLst>
              <a:ext uri="{FF2B5EF4-FFF2-40B4-BE49-F238E27FC236}">
                <a16:creationId xmlns:a16="http://schemas.microsoft.com/office/drawing/2014/main" id="{5536FE57-B86A-4D54-86B1-16D12C752D70}"/>
              </a:ext>
            </a:extLst>
          </p:cNvPr>
          <p:cNvSpPr/>
          <p:nvPr/>
        </p:nvSpPr>
        <p:spPr>
          <a:xfrm>
            <a:off x="210347" y="942694"/>
            <a:ext cx="2544927" cy="369332"/>
          </a:xfrm>
          <a:prstGeom prst="rect">
            <a:avLst/>
          </a:prstGeom>
        </p:spPr>
        <p:txBody>
          <a:bodyPr wrap="none">
            <a:spAutoFit/>
          </a:bodyPr>
          <a:lstStyle/>
          <a:p>
            <a:r>
              <a:rPr lang="uk-UA" i="1" dirty="0">
                <a:solidFill>
                  <a:srgbClr val="000000"/>
                </a:solidFill>
                <a:latin typeface="Times New Roman" panose="02020603050405020304" pitchFamily="18" charset="0"/>
                <a:ea typeface="Times New Roman" panose="02020603050405020304" pitchFamily="18" charset="0"/>
              </a:rPr>
              <a:t>Векторні моделі даних. </a:t>
            </a:r>
            <a:endParaRPr lang="uk-UA" dirty="0"/>
          </a:p>
        </p:txBody>
      </p:sp>
      <p:sp>
        <p:nvSpPr>
          <p:cNvPr id="6" name="Прямоугольник 5">
            <a:extLst>
              <a:ext uri="{FF2B5EF4-FFF2-40B4-BE49-F238E27FC236}">
                <a16:creationId xmlns:a16="http://schemas.microsoft.com/office/drawing/2014/main" id="{490FAECF-6FF7-4859-ACD2-287BAAF88F59}"/>
              </a:ext>
            </a:extLst>
          </p:cNvPr>
          <p:cNvSpPr/>
          <p:nvPr/>
        </p:nvSpPr>
        <p:spPr>
          <a:xfrm>
            <a:off x="0" y="1246124"/>
            <a:ext cx="4572000" cy="3474413"/>
          </a:xfrm>
          <a:prstGeom prst="rect">
            <a:avLst/>
          </a:prstGeom>
        </p:spPr>
        <p:txBody>
          <a:bodyPr>
            <a:spAutoFit/>
          </a:bodyPr>
          <a:lstStyle/>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uk-UA"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Спагетті</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»-модель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цьому випадку перекладається «один в один» графічне зображення карти.</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r>
              <a:rPr lang="uk-UA" dirty="0">
                <a:solidFill>
                  <a:srgbClr val="000000"/>
                </a:solidFill>
                <a:latin typeface="Times New Roman" panose="02020603050405020304" pitchFamily="18" charset="0"/>
                <a:ea typeface="Times New Roman" panose="02020603050405020304" pitchFamily="18" charset="0"/>
              </a:rPr>
              <a:t>У цій моделі не міститься опису відносин між об'єктами, кожен геометричний об'єкт зберігається окремо і не пов'язаний з іншими, наприклад спільний кордон об'єктів 25 і 26 записується двічі, хоча за допомогою однакового набору координат. Всі відносини між об'єктами повинні обчислюватися незалежно, що ускладнює аналіз даних і збільшує об'єм інформації.</a:t>
            </a:r>
            <a:endParaRPr lang="uk-UA" dirty="0"/>
          </a:p>
        </p:txBody>
      </p:sp>
      <p:sp>
        <p:nvSpPr>
          <p:cNvPr id="7" name="Прямоугольник 6">
            <a:extLst>
              <a:ext uri="{FF2B5EF4-FFF2-40B4-BE49-F238E27FC236}">
                <a16:creationId xmlns:a16="http://schemas.microsoft.com/office/drawing/2014/main" id="{58CCA294-7BDC-4BC1-B183-E569BD26B0F4}"/>
              </a:ext>
            </a:extLst>
          </p:cNvPr>
          <p:cNvSpPr/>
          <p:nvPr/>
        </p:nvSpPr>
        <p:spPr>
          <a:xfrm>
            <a:off x="4782346" y="942694"/>
            <a:ext cx="4361653" cy="5632311"/>
          </a:xfrm>
          <a:prstGeom prst="rect">
            <a:avLst/>
          </a:prstGeom>
        </p:spPr>
        <p:txBody>
          <a:bodyPr wrap="square">
            <a:spAutoFit/>
          </a:bodyPr>
          <a:lstStyle/>
          <a:p>
            <a:r>
              <a:rPr lang="uk-UA" i="1" dirty="0">
                <a:solidFill>
                  <a:srgbClr val="000000"/>
                </a:solidFill>
                <a:latin typeface="Times New Roman" panose="02020603050405020304" pitchFamily="18" charset="0"/>
                <a:ea typeface="Times New Roman" panose="02020603050405020304" pitchFamily="18" charset="0"/>
              </a:rPr>
              <a:t>Топологічні моделі </a:t>
            </a:r>
            <a:r>
              <a:rPr lang="uk-UA" dirty="0">
                <a:solidFill>
                  <a:srgbClr val="000000"/>
                </a:solidFill>
                <a:latin typeface="Times New Roman" panose="02020603050405020304" pitchFamily="18" charset="0"/>
                <a:ea typeface="Times New Roman" panose="02020603050405020304" pitchFamily="18" charset="0"/>
              </a:rPr>
              <a:t>містять відомості про сусідство, близькості об'єктів та інші, характеристики взаємного розташування векторних об'єктів. </a:t>
            </a:r>
          </a:p>
          <a:p>
            <a:r>
              <a:rPr lang="uk-UA" dirty="0">
                <a:solidFill>
                  <a:srgbClr val="000000"/>
                </a:solidFill>
                <a:latin typeface="Times New Roman" panose="02020603050405020304" pitchFamily="18" charset="0"/>
              </a:rPr>
              <a:t>Топологічна інформація може бути охарактеризована вузлів і дуг . Вузол - це перетин двох або більше дуг, і його номер використовується для посилання на будь-яку дугу, якій він належить. Кожна дуга починається і закінчується або в точці перетину з іншою дугою, або у </a:t>
            </a:r>
            <a:r>
              <a:rPr lang="uk-UA" dirty="0" err="1">
                <a:solidFill>
                  <a:srgbClr val="000000"/>
                </a:solidFill>
                <a:latin typeface="Times New Roman" panose="02020603050405020304" pitchFamily="18" charset="0"/>
              </a:rPr>
              <a:t>вузлі</a:t>
            </a:r>
            <a:r>
              <a:rPr lang="uk-UA" dirty="0">
                <a:solidFill>
                  <a:srgbClr val="000000"/>
                </a:solidFill>
                <a:latin typeface="Times New Roman" panose="02020603050405020304" pitchFamily="18" charset="0"/>
              </a:rPr>
              <a:t>, що не належить іншим дуг. Дуги утворюються послідовністю відрізків, з'єднаних проміжними точками. У цьому випадку кожна лінія має два набори чисел: пари координат проміжних точок і номери вузлів. Крім того, кожна дуга має свій ідентифікаційний номер, який використовується для вказівки того, які вузли представляють її початок і кінець.</a:t>
            </a:r>
          </a:p>
        </p:txBody>
      </p:sp>
      <p:pic>
        <p:nvPicPr>
          <p:cNvPr id="8" name="Рисунок 7">
            <a:extLst>
              <a:ext uri="{FF2B5EF4-FFF2-40B4-BE49-F238E27FC236}">
                <a16:creationId xmlns:a16="http://schemas.microsoft.com/office/drawing/2014/main" id="{73847AE5-4C26-43A2-9B57-3A2ED3D27611}"/>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05727" y="4720537"/>
            <a:ext cx="4360545" cy="1917700"/>
          </a:xfrm>
          <a:prstGeom prst="rect">
            <a:avLst/>
          </a:prstGeom>
          <a:noFill/>
          <a:ln>
            <a:noFill/>
          </a:ln>
        </p:spPr>
      </p:pic>
    </p:spTree>
    <p:extLst>
      <p:ext uri="{BB962C8B-B14F-4D97-AF65-F5344CB8AC3E}">
        <p14:creationId xmlns:p14="http://schemas.microsoft.com/office/powerpoint/2010/main" val="3007481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BB3808F-09EE-4097-81AF-378607A692FB}"/>
              </a:ext>
            </a:extLst>
          </p:cNvPr>
          <p:cNvSpPr/>
          <p:nvPr/>
        </p:nvSpPr>
        <p:spPr>
          <a:xfrm>
            <a:off x="906161" y="3917254"/>
            <a:ext cx="8040129" cy="1477328"/>
          </a:xfrm>
          <a:prstGeom prst="rect">
            <a:avLst/>
          </a:prstGeom>
        </p:spPr>
        <p:txBody>
          <a:bodyPr wrap="square">
            <a:spAutoFit/>
          </a:bodyPr>
          <a:lstStyle/>
          <a:p>
            <a:r>
              <a:rPr lang="uk-UA" i="1" dirty="0">
                <a:solidFill>
                  <a:srgbClr val="000000"/>
                </a:solidFill>
                <a:latin typeface="Times New Roman" panose="02020603050405020304" pitchFamily="18" charset="0"/>
                <a:ea typeface="Times New Roman" panose="02020603050405020304" pitchFamily="18" charset="0"/>
              </a:rPr>
              <a:t>Растрові моделі </a:t>
            </a:r>
            <a:r>
              <a:rPr lang="uk-UA" dirty="0">
                <a:solidFill>
                  <a:srgbClr val="000000"/>
                </a:solidFill>
                <a:latin typeface="Times New Roman" panose="02020603050405020304" pitchFamily="18" charset="0"/>
                <a:ea typeface="Times New Roman" panose="02020603050405020304" pitchFamily="18" charset="0"/>
              </a:rPr>
              <a:t>використовуються в двох випадках. У першому випадку - для зберігання вихідних зображень місцевості. У другому випадку, для зберігання тематичних шарів, коли користувачів цікавлять не окремі просторові об'єкти, а набір точок простору, що мають різні характеристики (висотні позначки або глибини, вологість </a:t>
            </a:r>
            <a:r>
              <a:rPr lang="uk-UA" dirty="0" err="1">
                <a:solidFill>
                  <a:srgbClr val="000000"/>
                </a:solidFill>
                <a:latin typeface="Times New Roman" panose="02020603050405020304" pitchFamily="18" charset="0"/>
                <a:ea typeface="Times New Roman" panose="02020603050405020304" pitchFamily="18" charset="0"/>
              </a:rPr>
              <a:t>грунтів</a:t>
            </a:r>
            <a:r>
              <a:rPr lang="uk-UA" dirty="0">
                <a:solidFill>
                  <a:srgbClr val="000000"/>
                </a:solidFill>
                <a:latin typeface="Times New Roman" panose="02020603050405020304" pitchFamily="18" charset="0"/>
                <a:ea typeface="Times New Roman" panose="02020603050405020304" pitchFamily="18" charset="0"/>
              </a:rPr>
              <a:t> і </a:t>
            </a:r>
            <a:r>
              <a:rPr lang="uk-UA" dirty="0" err="1">
                <a:solidFill>
                  <a:srgbClr val="000000"/>
                </a:solidFill>
                <a:latin typeface="Times New Roman" panose="02020603050405020304" pitchFamily="18" charset="0"/>
                <a:ea typeface="Times New Roman" panose="02020603050405020304" pitchFamily="18" charset="0"/>
              </a:rPr>
              <a:t>т.д</a:t>
            </a:r>
            <a:r>
              <a:rPr lang="uk-UA" dirty="0">
                <a:solidFill>
                  <a:srgbClr val="000000"/>
                </a:solidFill>
                <a:latin typeface="Times New Roman" panose="02020603050405020304" pitchFamily="18" charset="0"/>
                <a:ea typeface="Times New Roman" panose="02020603050405020304" pitchFamily="18" charset="0"/>
              </a:rPr>
              <a:t>.), для оперативного аналізу або візуалізації.</a:t>
            </a:r>
            <a:endParaRPr lang="uk-UA" dirty="0"/>
          </a:p>
        </p:txBody>
      </p:sp>
      <p:pic>
        <p:nvPicPr>
          <p:cNvPr id="4" name="Рисунок 3">
            <a:extLst>
              <a:ext uri="{FF2B5EF4-FFF2-40B4-BE49-F238E27FC236}">
                <a16:creationId xmlns:a16="http://schemas.microsoft.com/office/drawing/2014/main" id="{2CB6BBC5-3B9A-40FA-A04D-0681E88F4E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050" y="338009"/>
            <a:ext cx="5295900" cy="2952750"/>
          </a:xfrm>
          <a:prstGeom prst="rect">
            <a:avLst/>
          </a:prstGeom>
        </p:spPr>
      </p:pic>
    </p:spTree>
    <p:extLst>
      <p:ext uri="{BB962C8B-B14F-4D97-AF65-F5344CB8AC3E}">
        <p14:creationId xmlns:p14="http://schemas.microsoft.com/office/powerpoint/2010/main" val="22988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1FE3D4C-0CBB-4600-A9E9-62A304C1DCC3}"/>
              </a:ext>
            </a:extLst>
          </p:cNvPr>
          <p:cNvSpPr/>
          <p:nvPr/>
        </p:nvSpPr>
        <p:spPr>
          <a:xfrm>
            <a:off x="0" y="0"/>
            <a:ext cx="9144000" cy="2050690"/>
          </a:xfrm>
          <a:prstGeom prst="rect">
            <a:avLst/>
          </a:prstGeom>
        </p:spPr>
        <p:txBody>
          <a:bodyPr wrap="square">
            <a:spAutoFit/>
          </a:bodyPr>
          <a:lstStyle/>
          <a:p>
            <a:pPr indent="215900" algn="ctr">
              <a:lnSpc>
                <a:spcPct val="107000"/>
              </a:lnSpc>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Бази даних і управління ними</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spcAft>
                <a:spcPts val="0"/>
              </a:spcAft>
            </a:pPr>
            <a:r>
              <a:rPr lang="uk-UA"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База даних (БД) - сукупність даних організованих за певними правилами, що встановлює загальні принципи опису, зберігання і маніпулювання даними</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Створення БД і звернення до неї (за запитами) здійснюється за допомогою системи управління базами даних (СКБД).</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Логічна структура елементів бази даних визначається обраною моделлю БД. Найбільш поширеними моделями БД є </a:t>
            </a: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ієрархічні, мережеві і реляційні та об'єктно-орієнтовані.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1BFD47BC-2A31-4F34-B70C-F04B89872A16}"/>
              </a:ext>
            </a:extLst>
          </p:cNvPr>
          <p:cNvSpPr/>
          <p:nvPr/>
        </p:nvSpPr>
        <p:spPr>
          <a:xfrm>
            <a:off x="0" y="1928822"/>
            <a:ext cx="9144000" cy="670440"/>
          </a:xfrm>
          <a:prstGeom prst="rect">
            <a:avLst/>
          </a:prstGeom>
        </p:spPr>
        <p:txBody>
          <a:bodyPr wrap="square">
            <a:spAutoFit/>
          </a:bodyPr>
          <a:lstStyle/>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Ієрархічні моделі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представляють деревоподібну структуру, в цьому випадку кожна запис пов'язана тільки з одним записом, що знаходиться на більш високому рівні.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254CE8FD-85AA-42D6-A69B-A2AF121E804F}"/>
              </a:ext>
            </a:extLst>
          </p:cNvPr>
          <p:cNvSpPr/>
          <p:nvPr/>
        </p:nvSpPr>
        <p:spPr>
          <a:xfrm>
            <a:off x="0" y="2484081"/>
            <a:ext cx="9144000" cy="1559529"/>
          </a:xfrm>
          <a:prstGeom prst="rect">
            <a:avLst/>
          </a:prstGeom>
        </p:spPr>
        <p:txBody>
          <a:bodyPr wrap="square">
            <a:spAutoFit/>
          </a:bodyPr>
          <a:lstStyle/>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Мережеві моделі</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У мережній моделі кожен запис в кожному </a:t>
            </a:r>
            <a:r>
              <a:rPr lang="uk-UA"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вузлі</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мережі може бути пов'язана з декількома іншими вузлами. Записи, що входять до складу мережевої структури, містять в собі покажчики, що визначають місце розташування інших записів, пов'язаних з ними. Така модель дозволяє прискорити доступ до даних, але зміна структури вимагає значних зусиль і часу.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C51D3659-FDF0-4E24-964C-3E90536035FF}"/>
              </a:ext>
            </a:extLst>
          </p:cNvPr>
          <p:cNvSpPr/>
          <p:nvPr/>
        </p:nvSpPr>
        <p:spPr>
          <a:xfrm>
            <a:off x="0" y="3927919"/>
            <a:ext cx="9144000" cy="1200329"/>
          </a:xfrm>
          <a:prstGeom prst="rect">
            <a:avLst/>
          </a:prstGeom>
        </p:spPr>
        <p:txBody>
          <a:bodyPr wrap="square">
            <a:spAutoFit/>
          </a:bodyPr>
          <a:lstStyle/>
          <a:p>
            <a:pPr algn="just"/>
            <a:r>
              <a:rPr lang="uk-UA" i="1" dirty="0">
                <a:solidFill>
                  <a:srgbClr val="000000"/>
                </a:solidFill>
                <a:latin typeface="Times New Roman" panose="02020603050405020304" pitchFamily="18" charset="0"/>
                <a:ea typeface="Times New Roman" panose="02020603050405020304" pitchFamily="18" charset="0"/>
              </a:rPr>
              <a:t>Реляційні моделі </a:t>
            </a:r>
            <a:r>
              <a:rPr lang="uk-UA" dirty="0">
                <a:solidFill>
                  <a:srgbClr val="000000"/>
                </a:solidFill>
                <a:latin typeface="Times New Roman" panose="02020603050405020304" pitchFamily="18" charset="0"/>
                <a:ea typeface="Times New Roman" panose="02020603050405020304" pitchFamily="18" charset="0"/>
              </a:rPr>
              <a:t>збирають дані в уніфіковані </a:t>
            </a:r>
            <a:r>
              <a:rPr lang="uk-UA" i="1" dirty="0">
                <a:solidFill>
                  <a:srgbClr val="000000"/>
                </a:solidFill>
                <a:latin typeface="Times New Roman" panose="02020603050405020304" pitchFamily="18" charset="0"/>
                <a:ea typeface="Times New Roman" panose="02020603050405020304" pitchFamily="18" charset="0"/>
              </a:rPr>
              <a:t>таблиці </a:t>
            </a:r>
            <a:r>
              <a:rPr lang="uk-UA" dirty="0">
                <a:solidFill>
                  <a:srgbClr val="000000"/>
                </a:solidFill>
                <a:latin typeface="Times New Roman" panose="02020603050405020304" pitchFamily="18" charset="0"/>
                <a:ea typeface="Times New Roman" panose="02020603050405020304" pitchFamily="18" charset="0"/>
              </a:rPr>
              <a:t>. Таблиці присвоюється унікальне ім'я всередині БД. Кожен стовпець - це поле, що має ім'я, відповідне міститься в ньому атрибуту. Кожен рядок в таблиці відповідає запису у файлі. Одне і теж поле може бути присутнім в декількох таблицях. </a:t>
            </a:r>
            <a:endParaRPr lang="uk-UA" dirty="0"/>
          </a:p>
        </p:txBody>
      </p:sp>
      <p:sp>
        <p:nvSpPr>
          <p:cNvPr id="7" name="Прямоугольник 6">
            <a:extLst>
              <a:ext uri="{FF2B5EF4-FFF2-40B4-BE49-F238E27FC236}">
                <a16:creationId xmlns:a16="http://schemas.microsoft.com/office/drawing/2014/main" id="{CCF35BA7-255F-4505-B8DA-85F8ACF24ED7}"/>
              </a:ext>
            </a:extLst>
          </p:cNvPr>
          <p:cNvSpPr/>
          <p:nvPr/>
        </p:nvSpPr>
        <p:spPr>
          <a:xfrm>
            <a:off x="-1" y="5008012"/>
            <a:ext cx="9143999" cy="1855893"/>
          </a:xfrm>
          <a:prstGeom prst="rect">
            <a:avLst/>
          </a:prstGeom>
        </p:spPr>
        <p:txBody>
          <a:bodyPr wrap="square">
            <a:spAutoFit/>
          </a:bodyPr>
          <a:lstStyle/>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Об'єктно-орієнтовані моделі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застосовують, якщо геометрія певного об'єкта здатна охоплювати кілька шарів, атрибути таких об'єктів можуть успадковуватися.</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обробки даних, розміщених у таблицях необхідні додаткові відомості про даних, їх називають метаданими.</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indent="215900" algn="just">
              <a:lnSpc>
                <a:spcPct val="107000"/>
              </a:lnSpc>
              <a:spcAft>
                <a:spcPts val="0"/>
              </a:spcAft>
            </a:pPr>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Метадані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дані про дані: каталоги, довідники, реєстри та інші форми опису наборів цифрових даних.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9705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69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AD868E43-CAB3-4D3E-A99A-9F10B566556B}"/>
              </a:ext>
            </a:extLst>
          </p:cNvPr>
          <p:cNvPicPr>
            <a:picLocks noChangeAspect="1"/>
          </p:cNvPicPr>
          <p:nvPr/>
        </p:nvPicPr>
        <p:blipFill>
          <a:blip r:embed="rId2"/>
          <a:stretch>
            <a:fillRect/>
          </a:stretch>
        </p:blipFill>
        <p:spPr>
          <a:xfrm>
            <a:off x="194343" y="445336"/>
            <a:ext cx="4919697" cy="1737691"/>
          </a:xfrm>
          <a:prstGeom prst="rect">
            <a:avLst/>
          </a:prstGeom>
        </p:spPr>
      </p:pic>
      <p:pic>
        <p:nvPicPr>
          <p:cNvPr id="3" name="Рисунок 2">
            <a:extLst>
              <a:ext uri="{FF2B5EF4-FFF2-40B4-BE49-F238E27FC236}">
                <a16:creationId xmlns:a16="http://schemas.microsoft.com/office/drawing/2014/main" id="{522C2C91-5D2D-465C-B896-75C33100B791}"/>
              </a:ext>
            </a:extLst>
          </p:cNvPr>
          <p:cNvPicPr>
            <a:picLocks noChangeAspect="1"/>
          </p:cNvPicPr>
          <p:nvPr/>
        </p:nvPicPr>
        <p:blipFill>
          <a:blip r:embed="rId3"/>
          <a:stretch>
            <a:fillRect/>
          </a:stretch>
        </p:blipFill>
        <p:spPr>
          <a:xfrm>
            <a:off x="4040272" y="2254818"/>
            <a:ext cx="5001973" cy="1985319"/>
          </a:xfrm>
          <a:prstGeom prst="rect">
            <a:avLst/>
          </a:prstGeom>
        </p:spPr>
      </p:pic>
      <p:pic>
        <p:nvPicPr>
          <p:cNvPr id="4" name="Рисунок 3">
            <a:extLst>
              <a:ext uri="{FF2B5EF4-FFF2-40B4-BE49-F238E27FC236}">
                <a16:creationId xmlns:a16="http://schemas.microsoft.com/office/drawing/2014/main" id="{42A6E8D5-BF09-464A-95C7-6FEED4855F65}"/>
              </a:ext>
            </a:extLst>
          </p:cNvPr>
          <p:cNvPicPr>
            <a:picLocks noChangeAspect="1"/>
          </p:cNvPicPr>
          <p:nvPr/>
        </p:nvPicPr>
        <p:blipFill>
          <a:blip r:embed="rId4"/>
          <a:stretch>
            <a:fillRect/>
          </a:stretch>
        </p:blipFill>
        <p:spPr>
          <a:xfrm>
            <a:off x="356663" y="4603182"/>
            <a:ext cx="5763827" cy="1985318"/>
          </a:xfrm>
          <a:prstGeom prst="rect">
            <a:avLst/>
          </a:prstGeom>
        </p:spPr>
      </p:pic>
      <p:sp>
        <p:nvSpPr>
          <p:cNvPr id="5" name="Прямоугольник 4">
            <a:extLst>
              <a:ext uri="{FF2B5EF4-FFF2-40B4-BE49-F238E27FC236}">
                <a16:creationId xmlns:a16="http://schemas.microsoft.com/office/drawing/2014/main" id="{A1D4C895-B052-4822-A7F6-A7C2B654AAEF}"/>
              </a:ext>
            </a:extLst>
          </p:cNvPr>
          <p:cNvSpPr/>
          <p:nvPr/>
        </p:nvSpPr>
        <p:spPr>
          <a:xfrm>
            <a:off x="194343" y="2219839"/>
            <a:ext cx="1159485" cy="369332"/>
          </a:xfrm>
          <a:prstGeom prst="rect">
            <a:avLst/>
          </a:prstGeom>
        </p:spPr>
        <p:txBody>
          <a:bodyPr wrap="none">
            <a:spAutoFit/>
          </a:bodyPr>
          <a:lstStyle/>
          <a:p>
            <a:r>
              <a:rPr lang="uk-UA"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Ієрархічні</a:t>
            </a:r>
            <a:endParaRPr lang="uk-UA" dirty="0"/>
          </a:p>
        </p:txBody>
      </p:sp>
      <p:sp>
        <p:nvSpPr>
          <p:cNvPr id="6" name="Прямоугольник 5">
            <a:extLst>
              <a:ext uri="{FF2B5EF4-FFF2-40B4-BE49-F238E27FC236}">
                <a16:creationId xmlns:a16="http://schemas.microsoft.com/office/drawing/2014/main" id="{39197AD0-5CAB-4098-B306-9497E65BBBCA}"/>
              </a:ext>
            </a:extLst>
          </p:cNvPr>
          <p:cNvSpPr/>
          <p:nvPr/>
        </p:nvSpPr>
        <p:spPr>
          <a:xfrm>
            <a:off x="7874168" y="1850507"/>
            <a:ext cx="1168077" cy="369332"/>
          </a:xfrm>
          <a:prstGeom prst="rect">
            <a:avLst/>
          </a:prstGeom>
        </p:spPr>
        <p:txBody>
          <a:bodyPr wrap="none">
            <a:spAutoFit/>
          </a:bodyPr>
          <a:lstStyle/>
          <a:p>
            <a:r>
              <a:rPr lang="uk-UA" i="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Мережеві</a:t>
            </a:r>
            <a:endParaRPr lang="uk-UA" dirty="0"/>
          </a:p>
        </p:txBody>
      </p:sp>
      <p:sp>
        <p:nvSpPr>
          <p:cNvPr id="7" name="Прямоугольник 6">
            <a:extLst>
              <a:ext uri="{FF2B5EF4-FFF2-40B4-BE49-F238E27FC236}">
                <a16:creationId xmlns:a16="http://schemas.microsoft.com/office/drawing/2014/main" id="{E6F4C687-BF7A-4309-8D8F-33EF82C7AF83}"/>
              </a:ext>
            </a:extLst>
          </p:cNvPr>
          <p:cNvSpPr/>
          <p:nvPr/>
        </p:nvSpPr>
        <p:spPr>
          <a:xfrm>
            <a:off x="440794" y="4233850"/>
            <a:ext cx="1095493" cy="369332"/>
          </a:xfrm>
          <a:prstGeom prst="rect">
            <a:avLst/>
          </a:prstGeom>
        </p:spPr>
        <p:txBody>
          <a:bodyPr wrap="none">
            <a:spAutoFit/>
          </a:bodyPr>
          <a:lstStyle/>
          <a:p>
            <a:r>
              <a:rPr lang="uk-UA" i="1" dirty="0">
                <a:solidFill>
                  <a:srgbClr val="000000"/>
                </a:solidFill>
                <a:latin typeface="Times New Roman" panose="02020603050405020304" pitchFamily="18" charset="0"/>
                <a:ea typeface="Times New Roman" panose="02020603050405020304" pitchFamily="18" charset="0"/>
              </a:rPr>
              <a:t>Реляційні</a:t>
            </a:r>
            <a:endParaRPr lang="uk-UA" dirty="0"/>
          </a:p>
        </p:txBody>
      </p:sp>
    </p:spTree>
    <p:extLst>
      <p:ext uri="{BB962C8B-B14F-4D97-AF65-F5344CB8AC3E}">
        <p14:creationId xmlns:p14="http://schemas.microsoft.com/office/powerpoint/2010/main" val="185511665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1135</Words>
  <Application>Microsoft Office PowerPoint</Application>
  <PresentationFormat>Экран (4:3)</PresentationFormat>
  <Paragraphs>50</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Андрей Панасюк</dc:creator>
  <cp:lastModifiedBy>Андрей Панасюк</cp:lastModifiedBy>
  <cp:revision>11</cp:revision>
  <dcterms:created xsi:type="dcterms:W3CDTF">2021-02-10T13:49:28Z</dcterms:created>
  <dcterms:modified xsi:type="dcterms:W3CDTF">2021-02-25T07:55:53Z</dcterms:modified>
</cp:coreProperties>
</file>