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D1E1-195E-411F-8EE0-034C3E0922BD}" type="datetimeFigureOut">
              <a:rPr lang="uk-UA" smtClean="0"/>
              <a:t>10.02.2021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572B-760B-49B8-A185-4133DDCAE98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8712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D1E1-195E-411F-8EE0-034C3E0922BD}" type="datetimeFigureOut">
              <a:rPr lang="uk-UA" smtClean="0"/>
              <a:t>10.02.2021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572B-760B-49B8-A185-4133DDCAE98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82218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D1E1-195E-411F-8EE0-034C3E0922BD}" type="datetimeFigureOut">
              <a:rPr lang="uk-UA" smtClean="0"/>
              <a:t>10.02.2021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572B-760B-49B8-A185-4133DDCAE98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6672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D1E1-195E-411F-8EE0-034C3E0922BD}" type="datetimeFigureOut">
              <a:rPr lang="uk-UA" smtClean="0"/>
              <a:t>10.02.2021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572B-760B-49B8-A185-4133DDCAE98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87281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D1E1-195E-411F-8EE0-034C3E0922BD}" type="datetimeFigureOut">
              <a:rPr lang="uk-UA" smtClean="0"/>
              <a:t>10.02.2021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572B-760B-49B8-A185-4133DDCAE98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03538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D1E1-195E-411F-8EE0-034C3E0922BD}" type="datetimeFigureOut">
              <a:rPr lang="uk-UA" smtClean="0"/>
              <a:t>10.02.2021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572B-760B-49B8-A185-4133DDCAE98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06875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D1E1-195E-411F-8EE0-034C3E0922BD}" type="datetimeFigureOut">
              <a:rPr lang="uk-UA" smtClean="0"/>
              <a:t>10.02.2021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572B-760B-49B8-A185-4133DDCAE98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7099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D1E1-195E-411F-8EE0-034C3E0922BD}" type="datetimeFigureOut">
              <a:rPr lang="uk-UA" smtClean="0"/>
              <a:t>10.02.2021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572B-760B-49B8-A185-4133DDCAE98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9235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D1E1-195E-411F-8EE0-034C3E0922BD}" type="datetimeFigureOut">
              <a:rPr lang="uk-UA" smtClean="0"/>
              <a:t>10.02.2021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572B-760B-49B8-A185-4133DDCAE98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9766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D1E1-195E-411F-8EE0-034C3E0922BD}" type="datetimeFigureOut">
              <a:rPr lang="uk-UA" smtClean="0"/>
              <a:t>10.02.2021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572B-760B-49B8-A185-4133DDCAE98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87759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D1E1-195E-411F-8EE0-034C3E0922BD}" type="datetimeFigureOut">
              <a:rPr lang="uk-UA" smtClean="0"/>
              <a:t>10.02.2021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572B-760B-49B8-A185-4133DDCAE98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0098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CD1E1-195E-411F-8EE0-034C3E0922BD}" type="datetimeFigureOut">
              <a:rPr lang="uk-UA" smtClean="0"/>
              <a:t>10.02.2021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A572B-760B-49B8-A185-4133DDCAE98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03488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3000">
              <a:schemeClr val="accent1">
                <a:lumMod val="45000"/>
                <a:lumOff val="55000"/>
              </a:schemeClr>
            </a:gs>
            <a:gs pos="6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540E57E-36BD-48F4-A316-E7533782E934}"/>
              </a:ext>
            </a:extLst>
          </p:cNvPr>
          <p:cNvSpPr/>
          <p:nvPr/>
        </p:nvSpPr>
        <p:spPr>
          <a:xfrm>
            <a:off x="1536357" y="397130"/>
            <a:ext cx="62030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ЗАГАЛЬНІ ВІДОМОСТІ ПРО ГЕОГРАФІЧНИХ ІНФОРМАЦІЙНИХ СИСТЕМАХ</a:t>
            </a:r>
            <a:endParaRPr lang="uk-UA" sz="300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31EF33E-A4E9-4429-8573-1307F5E38A1F}"/>
              </a:ext>
            </a:extLst>
          </p:cNvPr>
          <p:cNvSpPr/>
          <p:nvPr/>
        </p:nvSpPr>
        <p:spPr>
          <a:xfrm>
            <a:off x="1037968" y="2274838"/>
            <a:ext cx="719987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Географічна інформаційна система або геоінформаційна система (ГІС) - це інформаційна система, що забезпечує збір, зберігання, обробку, аналіз і відображення просторових даних і пов'язаних з ними непросторових, а також отримання на їх основі інформації і знань про географічному просторі.</a:t>
            </a:r>
            <a:endParaRPr lang="uk-UA" sz="2600" dirty="0"/>
          </a:p>
        </p:txBody>
      </p:sp>
    </p:spTree>
    <p:extLst>
      <p:ext uri="{BB962C8B-B14F-4D97-AF65-F5344CB8AC3E}">
        <p14:creationId xmlns:p14="http://schemas.microsoft.com/office/powerpoint/2010/main" val="2890256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3000">
              <a:schemeClr val="accent1">
                <a:lumMod val="45000"/>
                <a:lumOff val="55000"/>
              </a:schemeClr>
            </a:gs>
            <a:gs pos="6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AB19BA2-C3D2-492C-9976-7C030063C6B1}"/>
              </a:ext>
            </a:extLst>
          </p:cNvPr>
          <p:cNvSpPr/>
          <p:nvPr/>
        </p:nvSpPr>
        <p:spPr>
          <a:xfrm>
            <a:off x="135924" y="111730"/>
            <a:ext cx="8872151" cy="6746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 </a:t>
            </a:r>
            <a:r>
              <a:rPr lang="uk-UA" sz="26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даними</a:t>
            </a:r>
            <a:r>
              <a:rPr lang="uk-UA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розуміється сукупність фактів, відомих про об'єкти, які результати вимірювання цих об'єктів. Дані, що використовуються в ГІС, відрізняються високим ступенем формалізації. Дані - це як би складовий елемент в процесі створення інформації, оскільки вона виходить в процесі обробки даних.</a:t>
            </a: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endParaRPr lang="uk-UA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Стосовно до ГІС під </a:t>
            </a:r>
            <a:r>
              <a:rPr lang="uk-UA" sz="26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інформацією</a:t>
            </a:r>
            <a:r>
              <a:rPr lang="uk-UA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розуміється сукупність відомостей, визначальних міру наших знань про об'єкт.</a:t>
            </a:r>
            <a:endParaRPr lang="uk-UA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975" algn="just"/>
            <a:endParaRPr lang="uk-UA" sz="2600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975" algn="just"/>
            <a:r>
              <a:rPr lang="uk-UA" sz="26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Знання</a:t>
            </a:r>
            <a:r>
              <a:rPr lang="uk-UA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можна розглядати як результат інтерпретації інформації. Найбільш загальне визначення: знання - результат пізнання дійсності, який отримав підтвердження в практиці. Наукове знання відрізняється своєю систематичністю, обґрунтованістю і високим ступенем структуризації.</a:t>
            </a:r>
            <a:endParaRPr lang="uk-UA" sz="2600" dirty="0"/>
          </a:p>
        </p:txBody>
      </p:sp>
    </p:spTree>
    <p:extLst>
      <p:ext uri="{BB962C8B-B14F-4D97-AF65-F5344CB8AC3E}">
        <p14:creationId xmlns:p14="http://schemas.microsoft.com/office/powerpoint/2010/main" val="4273582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3000">
              <a:schemeClr val="accent1">
                <a:lumMod val="45000"/>
                <a:lumOff val="55000"/>
              </a:schemeClr>
            </a:gs>
            <a:gs pos="6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5B8E592-A023-4C20-B24E-662817314BD7}"/>
              </a:ext>
            </a:extLst>
          </p:cNvPr>
          <p:cNvSpPr/>
          <p:nvPr/>
        </p:nvSpPr>
        <p:spPr>
          <a:xfrm>
            <a:off x="185351" y="467402"/>
            <a:ext cx="8773297" cy="5636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sz="2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Узагальнені функції ГІС-систем</a:t>
            </a:r>
            <a:r>
              <a:rPr lang="uk-UA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Введення і редагування даних;</a:t>
            </a:r>
            <a:endParaRPr lang="uk-UA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Підтримка моделей просторових даних;</a:t>
            </a:r>
            <a:endParaRPr lang="uk-UA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Зберігання інформації;</a:t>
            </a:r>
            <a:endParaRPr lang="uk-UA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Перетворення систем координат і трансформація картографічних проекцій;</a:t>
            </a:r>
            <a:endParaRPr lang="uk-UA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uk-UA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Растров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 векторні операції;</a:t>
            </a:r>
            <a:endParaRPr lang="uk-UA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Вимірювальні операції;</a:t>
            </a:r>
            <a:endParaRPr lang="uk-UA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Полігональні операції;</a:t>
            </a:r>
            <a:endParaRPr lang="uk-UA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Операції просторового аналізу;</a:t>
            </a:r>
            <a:endParaRPr lang="uk-UA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Різні види просторового моделювання;</a:t>
            </a:r>
            <a:endParaRPr lang="uk-UA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 Цифрове моделювання рельєфу та аналіз поверхонь;</a:t>
            </a:r>
            <a:endParaRPr lang="uk-UA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 Висновок результатів в різних формах.</a:t>
            </a:r>
            <a:endParaRPr lang="uk-UA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410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3000">
              <a:schemeClr val="accent1">
                <a:lumMod val="45000"/>
                <a:lumOff val="55000"/>
              </a:schemeClr>
            </a:gs>
            <a:gs pos="6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EFFB70F-8048-462D-AEF4-53CF99ED19D5}"/>
              </a:ext>
            </a:extLst>
          </p:cNvPr>
          <p:cNvSpPr/>
          <p:nvPr/>
        </p:nvSpPr>
        <p:spPr>
          <a:xfrm>
            <a:off x="3174986" y="0"/>
            <a:ext cx="293035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Класифікація ГІС</a:t>
            </a:r>
            <a:endParaRPr lang="uk-UA" sz="260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D490FA3-0369-45C5-B292-7D86944A6DB5}"/>
              </a:ext>
            </a:extLst>
          </p:cNvPr>
          <p:cNvSpPr/>
          <p:nvPr/>
        </p:nvSpPr>
        <p:spPr>
          <a:xfrm>
            <a:off x="68163" y="455798"/>
            <a:ext cx="9144000" cy="640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sz="2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функціональним можливостям:</a:t>
            </a:r>
            <a:endParaRPr lang="uk-UA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Повнофункціональні ГІС загального призначення;</a:t>
            </a:r>
            <a:endParaRPr lang="uk-UA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Спеціалізовані ГІС орієнтовані на рішення конкретного завдання в будь-якої предметної області;</a:t>
            </a:r>
            <a:endParaRPr lang="uk-UA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Інформаційно-довідкові системи для домашнього та інформаційно-довідкового користування.</a:t>
            </a:r>
            <a:endParaRPr lang="uk-UA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Функціональні можливості ГІС визначаються також архітектурним принципом їх побудови:</a:t>
            </a:r>
            <a:endParaRPr lang="uk-UA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Закриті системи - не мають можливостей розширення, вони здатні виконувати тільки той набір функцій, який однозначно визначено на момент покупки.</a:t>
            </a:r>
            <a:endParaRPr lang="uk-UA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Відкриті системи відрізняються легкістю пристосування, можливостями розширення, так як можуть бути добудовані самим користувачем за допомогою спеціального апарату (вбудованих мов програмування).</a:t>
            </a:r>
            <a:endParaRPr lang="uk-UA" sz="2600" dirty="0"/>
          </a:p>
        </p:txBody>
      </p:sp>
    </p:spTree>
    <p:extLst>
      <p:ext uri="{BB962C8B-B14F-4D97-AF65-F5344CB8AC3E}">
        <p14:creationId xmlns:p14="http://schemas.microsoft.com/office/powerpoint/2010/main" val="1306816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3000">
              <a:schemeClr val="accent1">
                <a:lumMod val="45000"/>
                <a:lumOff val="55000"/>
              </a:schemeClr>
            </a:gs>
            <a:gs pos="6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EFFB70F-8048-462D-AEF4-53CF99ED19D5}"/>
              </a:ext>
            </a:extLst>
          </p:cNvPr>
          <p:cNvSpPr/>
          <p:nvPr/>
        </p:nvSpPr>
        <p:spPr>
          <a:xfrm>
            <a:off x="3174986" y="0"/>
            <a:ext cx="293035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Класифікація ГІС</a:t>
            </a:r>
            <a:endParaRPr lang="uk-UA" sz="2600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B2E6425-0A26-4196-B13D-FF7254250FD0}"/>
              </a:ext>
            </a:extLst>
          </p:cNvPr>
          <p:cNvSpPr/>
          <p:nvPr/>
        </p:nvSpPr>
        <p:spPr>
          <a:xfrm>
            <a:off x="2259" y="607345"/>
            <a:ext cx="9144000" cy="606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sz="2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просторового (територіального) охопленням:</a:t>
            </a:r>
            <a:endParaRPr lang="uk-UA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Глобальні (планетарні);</a:t>
            </a:r>
            <a:endParaRPr lang="uk-UA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Загальнонаціональні;</a:t>
            </a:r>
            <a:endParaRPr lang="uk-UA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Регіональні;</a:t>
            </a:r>
            <a:endParaRPr lang="uk-UA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Локальні (в тому числі муніципальні).</a:t>
            </a:r>
            <a:endParaRPr lang="uk-UA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sz="2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проблемно-тематичної орієнтації:</a:t>
            </a:r>
            <a:endParaRPr lang="uk-UA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uk-UA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Загальногеографічні</a:t>
            </a:r>
            <a:r>
              <a:rPr lang="uk-UA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 Екологічні та </a:t>
            </a:r>
            <a:r>
              <a:rPr lang="uk-UA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природокористувацькі</a:t>
            </a:r>
            <a:r>
              <a:rPr lang="uk-UA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Галузеві (водних ресурсів, лісокористування, геологічні, туризму і </a:t>
            </a:r>
            <a:r>
              <a:rPr lang="uk-UA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uk-UA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  <a:endParaRPr lang="uk-UA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sz="2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способом організації</a:t>
            </a:r>
            <a:r>
              <a:rPr lang="uk-UA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географічних даних:</a:t>
            </a:r>
            <a:endParaRPr lang="uk-UA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Векторні;</a:t>
            </a:r>
            <a:endParaRPr lang="uk-UA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Растрові;</a:t>
            </a:r>
            <a:endParaRPr lang="uk-UA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Векторно</a:t>
            </a:r>
            <a:r>
              <a:rPr lang="uk-UA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-растрові ГІС.</a:t>
            </a:r>
            <a:endParaRPr lang="uk-UA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745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3000">
              <a:schemeClr val="accent1">
                <a:lumMod val="45000"/>
                <a:lumOff val="55000"/>
              </a:schemeClr>
            </a:gs>
            <a:gs pos="6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8515E81-F77C-4159-AFBF-0EE8A4D40533}"/>
              </a:ext>
            </a:extLst>
          </p:cNvPr>
          <p:cNvSpPr/>
          <p:nvPr/>
        </p:nvSpPr>
        <p:spPr>
          <a:xfrm>
            <a:off x="2481424" y="344616"/>
            <a:ext cx="404110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Джерела даних та їх типи</a:t>
            </a:r>
            <a:endParaRPr lang="uk-UA" sz="260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4B8DB4E-43A2-4D9D-9A9C-3613B51E538B}"/>
              </a:ext>
            </a:extLst>
          </p:cNvPr>
          <p:cNvSpPr/>
          <p:nvPr/>
        </p:nvSpPr>
        <p:spPr>
          <a:xfrm>
            <a:off x="486031" y="1502544"/>
            <a:ext cx="803189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6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Картографічні матеріали</a:t>
            </a:r>
            <a:r>
              <a:rPr lang="uk-UA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(топографічні та </a:t>
            </a:r>
            <a:r>
              <a:rPr lang="uk-UA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загальногеографічні</a:t>
            </a:r>
            <a:r>
              <a:rPr lang="uk-UA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карти, карти адміністративно-територіального поділу, кадастрові плани і ін.).</a:t>
            </a:r>
            <a:r>
              <a:rPr lang="uk-UA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Дані дистанційного зондування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(ДДЗ)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Матеріали польових досліджень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територій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Статистичні дані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Літературні дані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(довідкові видання, книги, монографії та статті, що містять різноманітні відомості за окремими типами географічних об'єктів)</a:t>
            </a:r>
          </a:p>
        </p:txBody>
      </p:sp>
    </p:spTree>
    <p:extLst>
      <p:ext uri="{BB962C8B-B14F-4D97-AF65-F5344CB8AC3E}">
        <p14:creationId xmlns:p14="http://schemas.microsoft.com/office/powerpoint/2010/main" val="1224528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3000">
              <a:schemeClr val="accent1">
                <a:lumMod val="45000"/>
                <a:lumOff val="55000"/>
              </a:schemeClr>
            </a:gs>
            <a:gs pos="6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D34FBFF-0FFE-4C02-A86E-66A893C1533D}"/>
              </a:ext>
            </a:extLst>
          </p:cNvPr>
          <p:cNvSpPr/>
          <p:nvPr/>
        </p:nvSpPr>
        <p:spPr>
          <a:xfrm>
            <a:off x="0" y="74208"/>
            <a:ext cx="9144000" cy="6497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sz="2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ОСНОВНІ КОМПОНЕНТИ ГІС</a:t>
            </a:r>
            <a:endParaRPr lang="uk-UA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sz="2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основних компонентів ГІС відносять:</a:t>
            </a:r>
            <a:r>
              <a:rPr lang="uk-UA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Технічне забезпечення, 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Програмне забезпечення, 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Інформаційне забезпечення..</a:t>
            </a:r>
            <a:endParaRPr lang="uk-UA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endParaRPr lang="uk-UA" sz="20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Технічне забезпечення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Технічне забезпечення - це комплекс апаратних засобів, що застосовуються при функціонуванні ГІС: робоча станція або персональний комп'ютер (ПК), пристрої введення-виведення інформації, пристрої обробки і зберігання даних, засоби телекомунікації.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sz="2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Робоча станція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sz="2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Введення даних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sz="2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Пристрої для обробки і зберігання даних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сконцентровані в системному </a:t>
            </a:r>
            <a:r>
              <a:rPr lang="uk-UA" sz="2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блоці,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що включає в себе центральний процесор, оперативну пам'ять, зовнішні пристрої, що запам'ятовують і призначений для користувача інтерфейс.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Пристрої </a:t>
            </a:r>
            <a:r>
              <a:rPr lang="uk-UA" sz="2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виведення даних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повинні забезпечувати наочне представлення результатів.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577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3000">
              <a:schemeClr val="accent1">
                <a:lumMod val="45000"/>
                <a:lumOff val="55000"/>
              </a:schemeClr>
            </a:gs>
            <a:gs pos="6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4DB3C01-BEF8-4E4F-9F40-D310E5835DE6}"/>
              </a:ext>
            </a:extLst>
          </p:cNvPr>
          <p:cNvSpPr/>
          <p:nvPr/>
        </p:nvSpPr>
        <p:spPr>
          <a:xfrm>
            <a:off x="247135" y="725761"/>
            <a:ext cx="8633254" cy="5674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Програмне забезпечення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sz="2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Програмне забезпечення -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сукупність програмних засобів, що реалізують функціональні можливостей ГІС, і програмних документів, необхідних при їх експлуатації.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Структурно програмне забезпечення ГІС включає </a:t>
            </a:r>
            <a:r>
              <a:rPr lang="uk-UA" sz="2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базові та прикладні програмні засоби.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Базові програмні засоби включають: операційні системи (ОС), програмні середовища, мережеве програмне забезпечення і системи управління базами даних. </a:t>
            </a: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Будь-яка ГІС працює з даними двох типів даних - просторовими і атрибутивними. Для їх ведення програмне забезпечення повинне включити систему управління базами тих і інших даних (СУБД), а також модулі управління введення і виведення даних, систему візуалізації даних і модулі для виконання просторового аналізу.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Прикладні програмні засоби призначені для вирішення спеціалізованих завдань у конкретній предметній області і реалізуються у вигляді окремих </a:t>
            </a:r>
            <a:r>
              <a:rPr lang="uk-UA" sz="2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додатків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uk-UA" sz="2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утиліт.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35109D2-D8AB-41D5-A8BD-B013B9731A89}"/>
              </a:ext>
            </a:extLst>
          </p:cNvPr>
          <p:cNvSpPr/>
          <p:nvPr/>
        </p:nvSpPr>
        <p:spPr>
          <a:xfrm>
            <a:off x="1622465" y="161010"/>
            <a:ext cx="5338897" cy="4993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sz="2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ОСНОВНІ КОМПОНЕНТИ ГІС</a:t>
            </a:r>
            <a:endParaRPr lang="uk-UA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3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3000">
              <a:schemeClr val="accent1">
                <a:lumMod val="45000"/>
                <a:lumOff val="55000"/>
              </a:schemeClr>
            </a:gs>
            <a:gs pos="6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BE782BC-B5C8-4436-A677-C703D8FD8193}"/>
              </a:ext>
            </a:extLst>
          </p:cNvPr>
          <p:cNvSpPr/>
          <p:nvPr/>
        </p:nvSpPr>
        <p:spPr>
          <a:xfrm>
            <a:off x="329514" y="1579711"/>
            <a:ext cx="8567351" cy="4027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Інформаційне забезпечення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sz="2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Інформаційне забезпечення -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сукупність масивів інформації, систем кодування і класифікації інформації. Особливість зберігання просторових даних в ГІС - їх поділ на шари. Багатошарова організація електронної карти, при наявності гнучкого механізму управління шарами, дозволяє об'єднати і відобразити набагато більшу кількість інформації, ніж на звичайній карті. </a:t>
            </a: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sz="2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Інфраструктура просторових даних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визначається нормативно-правовими документами, механізмами організації та інтеграції просторових даних, а також їх доступність різним користувачам. Інфраструктура просторових даних включає три необхідні компоненти: базову просторову інформацію, стандартизацію просторових даних, бази метаданих та механізм обміну даними.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8C5BE26-198E-4D64-A4B5-35D6DBA31BAA}"/>
              </a:ext>
            </a:extLst>
          </p:cNvPr>
          <p:cNvSpPr/>
          <p:nvPr/>
        </p:nvSpPr>
        <p:spPr>
          <a:xfrm>
            <a:off x="1721319" y="556426"/>
            <a:ext cx="5338897" cy="4993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sz="2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ОСНОВНІ КОМПОНЕНТИ ГІС</a:t>
            </a:r>
            <a:endParaRPr lang="uk-UA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0641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788</Words>
  <Application>Microsoft Office PowerPoint</Application>
  <PresentationFormat>Экран (4:3)</PresentationFormat>
  <Paragraphs>70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 Панасюк</dc:creator>
  <cp:lastModifiedBy>Андрей Панасюк</cp:lastModifiedBy>
  <cp:revision>4</cp:revision>
  <dcterms:created xsi:type="dcterms:W3CDTF">2021-02-10T13:49:28Z</dcterms:created>
  <dcterms:modified xsi:type="dcterms:W3CDTF">2021-02-10T14:22:27Z</dcterms:modified>
</cp:coreProperties>
</file>