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28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255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326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0554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137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93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8531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0443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551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273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62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834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12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74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81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935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98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93F3E1-4B61-4CAF-90EB-9CC868FDE866}" type="datetimeFigureOut">
              <a:rPr lang="ru-UA" smtClean="0"/>
              <a:t>23.04.2021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0583873-9C4A-4807-BAE2-425B79BEDB3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663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7A2DD-FC49-44A5-AE1D-A80A84457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965" y="376311"/>
            <a:ext cx="8001000" cy="211367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Захист населення і територій в умовах надзвичайних ситуацій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439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E42EF-B85A-4788-A75F-DAD89FF53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Далі буде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B88D6D-53B0-4812-BA9D-621E0645E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0859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99246-5685-40EB-AF63-6CCA8077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594" y="-27922"/>
            <a:ext cx="5393030" cy="805375"/>
          </a:xfrm>
        </p:spPr>
        <p:txBody>
          <a:bodyPr/>
          <a:lstStyle/>
          <a:p>
            <a:pPr algn="ctr"/>
            <a:r>
              <a:rPr lang="uk-UA" b="1" dirty="0"/>
              <a:t>Види захисту у НС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CCDCF3F-5353-4F3D-802C-DEFEA83847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2696" y="701404"/>
            <a:ext cx="6865033" cy="61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62076-B105-43A2-B875-568A30DE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90379"/>
            <a:ext cx="11090446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 основу планування і проведення захисних заходів покладені наступні принципи.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30DC0-DFF9-4F0D-96C8-A3D28166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196" y="2120705"/>
            <a:ext cx="10963838" cy="361526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Принцип повсюдності </a:t>
            </a:r>
            <a:r>
              <a:rPr lang="uk-UA" sz="3200" dirty="0">
                <a:solidFill>
                  <a:schemeClr val="bg1"/>
                </a:solidFill>
              </a:rPr>
              <a:t>- це означає, що захисні заходи повинні проводиться на всій території країни, у всіх областях, містах, населених пунктах і на всіх об'єктах.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Принцип завчасності </a:t>
            </a:r>
            <a:r>
              <a:rPr lang="uk-UA" sz="3200" dirty="0">
                <a:solidFill>
                  <a:schemeClr val="bg1"/>
                </a:solidFill>
              </a:rPr>
              <a:t>- це означає, що захист повинен плануватися і проводитися завчасно, тобто до моменту виникнення НС з урахуванням ймовірності її виникнення.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Принцип </a:t>
            </a:r>
            <a:r>
              <a:rPr lang="uk-UA" sz="3200" b="1" dirty="0" err="1">
                <a:solidFill>
                  <a:schemeClr val="bg1"/>
                </a:solidFill>
              </a:rPr>
              <a:t>диференційності</a:t>
            </a:r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dirty="0">
                <a:solidFill>
                  <a:schemeClr val="bg1"/>
                </a:solidFill>
              </a:rPr>
              <a:t>- це означає, що захисні заходи повинні проводитися не однаково скрізь, а з урахуванням економічної й оборонної значимості територій та об'єктів.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Принцип комплексності </a:t>
            </a:r>
            <a:r>
              <a:rPr lang="uk-UA" sz="3200" dirty="0">
                <a:solidFill>
                  <a:schemeClr val="bg1"/>
                </a:solidFill>
              </a:rPr>
              <a:t>- це означає, що захист населення повинен проводитися комплексно із застосуванням всіх існуючих способів захисту.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2711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14DF0-0B75-46A5-AA69-31F4406C8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32" y="126349"/>
            <a:ext cx="11399936" cy="12522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Останній</a:t>
            </a:r>
            <a:r>
              <a:rPr lang="ru-RU" dirty="0"/>
              <a:t> принцип </a:t>
            </a:r>
            <a:r>
              <a:rPr lang="ru-RU" dirty="0" err="1"/>
              <a:t>припускає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Основними</a:t>
            </a:r>
            <a:r>
              <a:rPr lang="ru-RU" dirty="0"/>
              <a:t> способами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є: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81A30B-81F1-4AD0-8900-AB627E25B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688" y="1678422"/>
            <a:ext cx="3291005" cy="1771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79FDB-DC5E-4386-AC3E-308310007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278" y="1573216"/>
            <a:ext cx="2668172" cy="19820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990F41-FD6D-49EA-916C-C13B65D00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128" y="1657343"/>
            <a:ext cx="3753496" cy="19205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952767-D0C8-42E9-BD1E-A167194BD9C6}"/>
              </a:ext>
            </a:extLst>
          </p:cNvPr>
          <p:cNvSpPr/>
          <p:nvPr/>
        </p:nvSpPr>
        <p:spPr>
          <a:xfrm>
            <a:off x="177061" y="5477086"/>
            <a:ext cx="4606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засобів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індивідуального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захисту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населення</a:t>
            </a:r>
            <a:r>
              <a:rPr lang="ru-RU" b="1" dirty="0">
                <a:solidFill>
                  <a:schemeClr val="bg1"/>
                </a:solidFill>
              </a:rPr>
              <a:t>;</a:t>
            </a:r>
            <a:endParaRPr lang="ru-UA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864037-3F58-4342-B9F9-645C3A2925AA}"/>
              </a:ext>
            </a:extLst>
          </p:cNvPr>
          <p:cNvSpPr/>
          <p:nvPr/>
        </p:nvSpPr>
        <p:spPr>
          <a:xfrm>
            <a:off x="5494996" y="35778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err="1">
                <a:solidFill>
                  <a:schemeClr val="bg1"/>
                </a:solidFill>
              </a:rPr>
              <a:t>використання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засобів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колективного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захисту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населення</a:t>
            </a:r>
            <a:r>
              <a:rPr lang="ru-RU" b="1" dirty="0">
                <a:solidFill>
                  <a:schemeClr val="bg1"/>
                </a:solidFill>
              </a:rPr>
              <a:t>;</a:t>
            </a:r>
            <a:endParaRPr lang="ru-UA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9ABD4E5-3AB6-4833-8FFC-BB3501902556}"/>
              </a:ext>
            </a:extLst>
          </p:cNvPr>
          <p:cNvSpPr/>
          <p:nvPr/>
        </p:nvSpPr>
        <p:spPr>
          <a:xfrm>
            <a:off x="5525218" y="6357679"/>
            <a:ext cx="7882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- </a:t>
            </a:r>
            <a:r>
              <a:rPr lang="ru-RU" b="1" dirty="0" err="1">
                <a:solidFill>
                  <a:schemeClr val="bg1"/>
                </a:solidFill>
              </a:rPr>
              <a:t>проведення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евакуаційних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заходів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захисту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населення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  <a:endParaRPr lang="ru-UA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1E3555-5781-4291-9BD8-1B34BA2A5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2" y="4246806"/>
            <a:ext cx="3197782" cy="20905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3A6574-7FAF-4FD2-9EED-7C9789BBEC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490" y="4224212"/>
            <a:ext cx="2618490" cy="18564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2056D2-8F9E-4EEC-865A-0CCFEE932F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509" y="4109211"/>
            <a:ext cx="2215991" cy="11640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0DA709-2901-4A84-B5C8-33944E4CB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0938" y="3942746"/>
            <a:ext cx="1885509" cy="141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5849D-D4C1-4057-BE75-B9E18948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00" y="-98734"/>
            <a:ext cx="8534400" cy="1224150"/>
          </a:xfrm>
        </p:spPr>
        <p:txBody>
          <a:bodyPr/>
          <a:lstStyle/>
          <a:p>
            <a:pPr algn="ctr"/>
            <a:r>
              <a:rPr lang="uk-UA" dirty="0"/>
              <a:t>засоби захисту органів дихання</a:t>
            </a:r>
            <a:endParaRPr lang="ru-UA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96D72C-055E-4E0B-95F7-14DABC5CB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401" y="1612106"/>
            <a:ext cx="5362292" cy="3633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56353E-1F81-4349-BE9B-ACDDA0E6E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5734" y="1455920"/>
            <a:ext cx="2883644" cy="1835920"/>
          </a:xfrm>
          <a:prstGeom prst="rect">
            <a:avLst/>
          </a:prstGeom>
        </p:spPr>
      </p:pic>
      <p:pic>
        <p:nvPicPr>
          <p:cNvPr id="6" name="Picture 9" descr="Пов’язане зображення">
            <a:extLst>
              <a:ext uri="{FF2B5EF4-FFF2-40B4-BE49-F238E27FC236}">
                <a16:creationId xmlns:a16="http://schemas.microsoft.com/office/drawing/2014/main" id="{888937D4-1897-4015-BF12-9EABC493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4325" y="1307197"/>
            <a:ext cx="2735491" cy="213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2CCA7A2-F99E-4312-BEEF-750893A9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799" y="3771067"/>
            <a:ext cx="3408757" cy="221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5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3BF614D0-516A-410C-9EC4-C4A3618D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94" y="767434"/>
            <a:ext cx="2365375" cy="533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8">
            <a:extLst>
              <a:ext uri="{FF2B5EF4-FFF2-40B4-BE49-F238E27FC236}">
                <a16:creationId xmlns:a16="http://schemas.microsoft.com/office/drawing/2014/main" id="{78106B78-F505-4E85-919C-3ED0CC33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186" y="755650"/>
            <a:ext cx="3019426" cy="514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3" descr="http://images.ua.prom.st/35457674_w640_h640_l1.jpg">
            <a:extLst>
              <a:ext uri="{FF2B5EF4-FFF2-40B4-BE49-F238E27FC236}">
                <a16:creationId xmlns:a16="http://schemas.microsoft.com/office/drawing/2014/main" id="{7385275E-9C95-47BD-89DF-6FB33C13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2970" y="661963"/>
            <a:ext cx="280831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7">
            <a:extLst>
              <a:ext uri="{FF2B5EF4-FFF2-40B4-BE49-F238E27FC236}">
                <a16:creationId xmlns:a16="http://schemas.microsoft.com/office/drawing/2014/main" id="{E1ABA1BB-797C-4E05-959F-91685BB27503}"/>
              </a:ext>
            </a:extLst>
          </p:cNvPr>
          <p:cNvSpPr txBox="1">
            <a:spLocks/>
          </p:cNvSpPr>
          <p:nvPr/>
        </p:nvSpPr>
        <p:spPr>
          <a:xfrm>
            <a:off x="774199" y="-387350"/>
            <a:ext cx="8915400" cy="13484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altLang="ru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Засоби захисту шкіри</a:t>
            </a:r>
            <a:endParaRPr lang="ru-RU" altLang="ru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264188-8146-477D-9798-7F018C531847}"/>
              </a:ext>
            </a:extLst>
          </p:cNvPr>
          <p:cNvSpPr/>
          <p:nvPr/>
        </p:nvSpPr>
        <p:spPr>
          <a:xfrm>
            <a:off x="8183433" y="5990553"/>
            <a:ext cx="2627386" cy="740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</a:rPr>
              <a:t>Загальновійськовий захисний комплект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63FB4C-5693-4E20-8328-694FD97DE6E4}"/>
              </a:ext>
            </a:extLst>
          </p:cNvPr>
          <p:cNvSpPr/>
          <p:nvPr/>
        </p:nvSpPr>
        <p:spPr>
          <a:xfrm>
            <a:off x="3918206" y="5990553"/>
            <a:ext cx="2627386" cy="740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</a:rPr>
              <a:t>Захисний комбінезон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7B62B9C-81DE-4DD8-BE7A-8710ED793880}"/>
              </a:ext>
            </a:extLst>
          </p:cNvPr>
          <p:cNvSpPr/>
          <p:nvPr/>
        </p:nvSpPr>
        <p:spPr>
          <a:xfrm>
            <a:off x="309489" y="5990554"/>
            <a:ext cx="2627386" cy="7404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2060"/>
                </a:solidFill>
              </a:rPr>
              <a:t>Легкий захисний костюм Л-1</a:t>
            </a:r>
          </a:p>
        </p:txBody>
      </p:sp>
    </p:spTree>
    <p:extLst>
      <p:ext uri="{BB962C8B-B14F-4D97-AF65-F5344CB8AC3E}">
        <p14:creationId xmlns:p14="http://schemas.microsoft.com/office/powerpoint/2010/main" val="274283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A5E08F-419A-4421-B9C6-AF6EF3C67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244" y="0"/>
            <a:ext cx="4593430" cy="67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8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F5BC5C-D50A-479B-BF81-920B4701C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85" y="409127"/>
            <a:ext cx="3733934" cy="2433495"/>
          </a:xfrm>
          <a:prstGeom prst="rect">
            <a:avLst/>
          </a:prstGeom>
        </p:spPr>
      </p:pic>
      <p:pic>
        <p:nvPicPr>
          <p:cNvPr id="3074" name="Picture 2" descr="У Києві перевірили прості сховища та укриття - Три тисячі укриттів - в  прийнятному стані, решту упорядковують | СЬОГОДНІ">
            <a:extLst>
              <a:ext uri="{FF2B5EF4-FFF2-40B4-BE49-F238E27FC236}">
                <a16:creationId xmlns:a16="http://schemas.microsoft.com/office/drawing/2014/main" id="{1635A86E-F203-4DA8-8D9E-07CEB1B61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6" y="409127"/>
            <a:ext cx="3619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 Україні побудують ракетні сховища за стандартами НАТО - Всі новини Вінниці">
            <a:extLst>
              <a:ext uri="{FF2B5EF4-FFF2-40B4-BE49-F238E27FC236}">
                <a16:creationId xmlns:a16="http://schemas.microsoft.com/office/drawing/2014/main" id="{EFC7BD8D-B00B-4AE0-887E-28D91E123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73" y="409127"/>
            <a:ext cx="3340042" cy="23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ост чергової зради, чи, можливо, перемоги? (UPD: оновлено, читати в кінці)  | Urban Exploration Ivano-Frankivsk">
            <a:extLst>
              <a:ext uri="{FF2B5EF4-FFF2-40B4-BE49-F238E27FC236}">
                <a16:creationId xmlns:a16="http://schemas.microsoft.com/office/drawing/2014/main" id="{5A753553-D968-4716-8B17-659E858D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8" y="3096951"/>
            <a:ext cx="4968646" cy="33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Секретний радянський бункер на Франківщині приваблює туристів (ФОТО) -  &quot;Репортер&quot;">
            <a:extLst>
              <a:ext uri="{FF2B5EF4-FFF2-40B4-BE49-F238E27FC236}">
                <a16:creationId xmlns:a16="http://schemas.microsoft.com/office/drawing/2014/main" id="{ADEE6CE1-2E07-411B-9FC7-F813801A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922" y="3096951"/>
            <a:ext cx="5267205" cy="33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5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D65CE6E-4B38-408A-A6A3-FB26A1A9AA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6" y="942536"/>
            <a:ext cx="11780125" cy="42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4E7048-EE68-41FD-83AC-B3FC126A4E39}"/>
              </a:ext>
            </a:extLst>
          </p:cNvPr>
          <p:cNvSpPr/>
          <p:nvPr/>
        </p:nvSpPr>
        <p:spPr>
          <a:xfrm>
            <a:off x="482258" y="5168655"/>
            <a:ext cx="11069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План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сховища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: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1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приміщення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укриття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людей;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2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пункт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управління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3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медичний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пункт (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може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влаштовуватися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);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4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фільтровентиляційна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камера;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5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приміщення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дизельної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електростанції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санітарний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вузол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7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приміщення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для ПММ і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електрощитова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8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приміщення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для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продовольства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може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облаштовуватися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);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9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вхід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з тамбуром; </a:t>
            </a:r>
            <a:r>
              <a:rPr lang="ru-RU" b="1" i="1" dirty="0">
                <a:solidFill>
                  <a:srgbClr val="202122"/>
                </a:solidFill>
                <a:latin typeface="Arial" panose="020B0604020202020204" pitchFamily="34" charset="0"/>
              </a:rPr>
              <a:t>10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аварійний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вихід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з тамбуром.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30309519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180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Сектор</vt:lpstr>
      <vt:lpstr>Захист населення і територій в умовах надзвичайних ситуацій</vt:lpstr>
      <vt:lpstr>Види захисту у НС</vt:lpstr>
      <vt:lpstr>В основу планування і проведення захисних заходів покладені наступні принципи. </vt:lpstr>
      <vt:lpstr>Останній принцип припускає наявність декількох способів захисту населення. Основними способами захисту населення є:</vt:lpstr>
      <vt:lpstr>засоби захисту органів дихання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Далі буде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Захист населення і територій в умовах надзвичайних ситуацій</dc:title>
  <dc:creator>US2UA</dc:creator>
  <cp:lastModifiedBy>US2UA</cp:lastModifiedBy>
  <cp:revision>8</cp:revision>
  <dcterms:created xsi:type="dcterms:W3CDTF">2021-04-22T21:34:51Z</dcterms:created>
  <dcterms:modified xsi:type="dcterms:W3CDTF">2021-04-22T22:58:29Z</dcterms:modified>
</cp:coreProperties>
</file>