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5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0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798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2B23D-77A5-44F0-B875-F1B429A6F597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CAAA1-C124-4338-B879-D42B0A2D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CAAA1-C124-4338-B879-D42B0A2D0A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BEFF-970E-4B4C-A31B-B84023A5523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8BEFF-970E-4B4C-A31B-B84023A5523A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C72D-8CDB-464E-BD9A-816CB85725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357188" y="2643188"/>
            <a:ext cx="4448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Лекція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.       </a:t>
            </a:r>
            <a:r>
              <a:rPr lang="uk-UA" b="1" u="sng" dirty="0" err="1" smtClean="0">
                <a:latin typeface="Arial" pitchFamily="34" charset="0"/>
                <a:cs typeface="Arial" pitchFamily="34" charset="0"/>
              </a:rPr>
              <a:t>Геопросторовий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 аналіз. 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214313"/>
            <a:ext cx="7500937" cy="428625"/>
          </a:xfrm>
        </p:spPr>
        <p:txBody>
          <a:bodyPr>
            <a:normAutofit lnSpcReduction="10000"/>
          </a:bodyPr>
          <a:lstStyle/>
          <a:p>
            <a:r>
              <a:rPr lang="uk-UA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Радіонавігація та геоінформаційні системи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357188" y="1143000"/>
            <a:ext cx="7500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b="1">
                <a:latin typeface="Arial" pitchFamily="34" charset="0"/>
                <a:cs typeface="Arial" pitchFamily="34" charset="0"/>
              </a:rPr>
              <a:t>Модуль 1.  Основи геоінформаційних систем</a:t>
            </a:r>
            <a:endParaRPr lang="uk-UA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357188" y="1571625"/>
            <a:ext cx="7500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uk-UA" b="1" dirty="0">
                <a:latin typeface="Arial" pitchFamily="34" charset="0"/>
                <a:cs typeface="Arial" pitchFamily="34" charset="0"/>
              </a:rPr>
              <a:t>Тема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2. 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Основи роботи з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QGIS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285720" y="4286256"/>
            <a:ext cx="792958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5288" indent="-342900" algn="just"/>
            <a:r>
              <a:rPr lang="uk-UA" b="1" dirty="0">
                <a:latin typeface="Arial" pitchFamily="34" charset="0"/>
                <a:cs typeface="Arial" pitchFamily="34" charset="0"/>
              </a:rPr>
              <a:t>Питання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заняття</a:t>
            </a:r>
            <a:endParaRPr lang="uk-UA" b="1" dirty="0">
              <a:latin typeface="Arial" pitchFamily="34" charset="0"/>
              <a:cs typeface="Arial" pitchFamily="34" charset="0"/>
            </a:endParaRPr>
          </a:p>
          <a:p>
            <a:pPr marL="395288" indent="-342900" algn="just"/>
            <a:endParaRPr lang="uk-U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b="1" dirty="0" smtClean="0"/>
              <a:t> 1</a:t>
            </a:r>
            <a:r>
              <a:rPr lang="uk-UA" b="1" dirty="0" smtClean="0"/>
              <a:t>. </a:t>
            </a:r>
            <a:r>
              <a:rPr lang="uk-UA" b="1" dirty="0" smtClean="0"/>
              <a:t>Векторний </a:t>
            </a:r>
            <a:r>
              <a:rPr lang="uk-UA" b="1" dirty="0" smtClean="0"/>
              <a:t>аналіз.</a:t>
            </a:r>
            <a:endParaRPr lang="uk-UA" dirty="0" smtClean="0"/>
          </a:p>
          <a:p>
            <a:endParaRPr lang="uk-UA" dirty="0" smtClean="0"/>
          </a:p>
          <a:p>
            <a:pPr marL="395288" indent="-342900" algn="just"/>
            <a:r>
              <a:rPr lang="uk-UA" b="1" dirty="0" smtClean="0"/>
              <a:t>2.  Просторовий аналіз.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95288" indent="-342900"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928926" y="0"/>
            <a:ext cx="2762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Просторовий аналіз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02359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Просторовий аналіз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- це процес маніпулювання просторовою інформацією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для вилучення нової інформації та значень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з вихідних даних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ГІС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надає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інструменти просторового аналізу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обчислення статистичних характеристик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і проведення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геообробки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даних у вигляді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інтерполяції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даних.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35743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95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Просторова інтерполяція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це процес використання точок з відомими значеннями для оцінки значень в інших невідомих точках.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1058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Цей тип інтерпольованої поверхні часто називають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статистичною поверхнею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670" y="3571876"/>
            <a:ext cx="415892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29058" y="5929330"/>
            <a:ext cx="47863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95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Карта температур, інтерпольована за даними метеостанцій  Південної Африки.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928926" y="0"/>
            <a:ext cx="2762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Просторовий аналіз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0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Через високу вартість і обмеженість ресурсів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збір даних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зазвичай проводиться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лише в обмеженій кількості обраних точок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ГІС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просторова інтерполяція цих точок може бути застосована для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створення растрової поверхні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з оцінками, зробленими для всіх растрових комірок.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571744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95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створення безперервної карти,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наприклад, цифрової карти рельєфу з точок висот, виміряних за допомогою GPS-пристрою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необхідно використовувати відповідний </a:t>
            </a:r>
            <a:r>
              <a:rPr kumimoji="0" lang="uk-UA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 інтерполяції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щоб оптимально оцінити значення в тих місцях, де не було відібрано зразків або не проведено вимірювань. </a:t>
            </a:r>
          </a:p>
          <a:p>
            <a:pPr marL="0" marR="0" lvl="0" indent="4095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095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Результати інтерполяційного аналізу можна використовувати для аналізу, який охоплює всю територію, а також для моделювання.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521495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95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Існує багато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методів інтерполяції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Два широко використовувані методи інтерполяції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називаються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оберненим зважуванням відстаней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(IDW) і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тріангульованими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нерегулярними мережами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(TIN).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71604" y="0"/>
            <a:ext cx="6624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Просторовий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аналіз.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Обернено зважені відстані (IDW)</a:t>
            </a: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0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82563"/>
            <a:r>
              <a:rPr lang="uk-UA" b="1" dirty="0" smtClean="0"/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У методі інтерполяції IDW точки виміряних даних 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зважуються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під час інтерполяції таким чином, 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щоб вплив однієї точки відносно іншої зменшувався з віддаленням від невідомої точки,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яку ви хочете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створити.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7143768" cy="315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572008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Вага присвоюється точкам вибірки за допомогою </a:t>
            </a:r>
            <a:r>
              <a:rPr kumimoji="0" lang="uk-U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вагового коефіцієнта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який контролює те, </a:t>
            </a:r>
            <a:r>
              <a:rPr kumimoji="0" lang="uk-U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як вплив зменшуватиметься зі збільшенням відстані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до нової точки.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Чим більший ваговий коефіцієнт, тим менший вплив матимуть точки, що знаходяться далеко від невідомої точки в процесі інтерполяції.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Зі збільшенням коефіцієнта значення невідомої точки наближається до значення найближчої точки спостереження.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71604" y="0"/>
            <a:ext cx="6624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Просторовий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аналіз.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Обернено зважені відстані (IDW)</a:t>
            </a: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0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82563" algn="just"/>
            <a:r>
              <a:rPr lang="uk-UA" dirty="0" smtClean="0">
                <a:latin typeface="Arial" pitchFamily="34" charset="0"/>
                <a:cs typeface="Arial" pitchFamily="34" charset="0"/>
              </a:rPr>
              <a:t>Метод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інтерполяції IDW також має певні 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недоліки: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якість результату інтерполяції може знизитися, якщо 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розподіл точок вибірки даних є нерівномірним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0" lvl="1" indent="182563" algn="just"/>
            <a:r>
              <a:rPr lang="uk-UA" dirty="0" smtClean="0">
                <a:latin typeface="Arial" pitchFamily="34" charset="0"/>
                <a:cs typeface="Arial" pitchFamily="34" charset="0"/>
              </a:rPr>
              <a:t>Крім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того, максимальні та мінімальні значення на інтерпольованій поверхні можуть мати місце лише у вибіркових точках даних. Це часто призводить до 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появи невеликих піків і западин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навколо точок вибірки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28802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ГІС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результати інтерполяції зазвичай відображаються у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 вигляді двовимірного растрового шару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5081606" cy="390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214942" y="4286256"/>
            <a:ext cx="3714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інтерполяції IDW з нерегулярно зібраних точок вибірки висот (показано чорними хрестами)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4348" y="0"/>
            <a:ext cx="863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uk-UA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Просторовий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аналіз.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Тріангульована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нерегулярна мережа (TIN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0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82563" algn="just"/>
            <a:r>
              <a:rPr lang="uk-UA" b="1" dirty="0" smtClean="0">
                <a:latin typeface="Arial" pitchFamily="34" charset="0"/>
                <a:cs typeface="Arial" pitchFamily="34" charset="0"/>
              </a:rPr>
              <a:t>Інтерполяція TIN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- ще один популярний інструмент у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ГІС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Найпоширеніший алгоритм TIN називається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тріангуляцією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Делоне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0" lvl="1" indent="182563" algn="just"/>
            <a:r>
              <a:rPr lang="uk-UA" dirty="0" smtClean="0">
                <a:latin typeface="Arial" pitchFamily="34" charset="0"/>
                <a:cs typeface="Arial" pitchFamily="34" charset="0"/>
              </a:rPr>
              <a:t>Він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намагається 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створити поверхню, утворену трикутниками найближчих сусідніх точок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Для цього 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навколо вибраних точок вибірки створюються кола, а їхні перетини з'єднуються в мережу трикутників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що не перетинаються і є якомога компактнішими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95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42844" y="4857760"/>
            <a:ext cx="89297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Основним недоліком інтерполяції TIN є те, що </a:t>
            </a:r>
            <a:r>
              <a:rPr kumimoji="0" lang="uk-UA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поверхні не є гладкими і можуть мати нерівний вигляд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 пов'язано з переривчастими нахилами на краях трикутника та точками вибірки даних. Крім того, тріангуляція, як правило</a:t>
            </a:r>
            <a:r>
              <a:rPr kumimoji="0" lang="uk-UA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не підходить для екстраполяції за межі області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 зібраними точками вибіркових даних.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4348" y="0"/>
            <a:ext cx="863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uk-UA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Просторовий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аналіз.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Тріангульована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нерегулярна мережа (TIN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257" y="428604"/>
            <a:ext cx="745935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5720" y="6211669"/>
            <a:ext cx="8858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Результат інтерполяції TIN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Делоне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основі нерегулярно зібраних даних про кількість опадів (сині кола)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4348" y="0"/>
            <a:ext cx="8630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uk-UA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Просторовий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аналіз.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Тріангульована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нерегулярна мережа (TIN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Важливо пам'ятати, що не існує єдиного методу інтерполяції, який можна застосувати до всіх ситуацій. Усі вони мають свої переваги та недоліки.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практиці вибір конкретного методу інтерполяції повинен залежати від вибірки даних, типу поверхонь, які потрібно згенерувати, та допустимої похибки оцінювання.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Існує більше методів просторової інтерполяції, таких як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регуляризовані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сплайни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 натягом (RST),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кригінг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або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інтерполяція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трендових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поверхонь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214678" y="0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uk-UA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Просторовий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аналіз. 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571480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Висновки</a:t>
            </a: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 indent="182563" algn="just">
              <a:buFont typeface="Arial" pitchFamily="34" charset="0"/>
              <a:buChar char="•"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Інтерполяція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використовує векторні точки з відомими значеннями для оцінки значень у невідомих місцях для створення растрової поверхні, що покриває всю область.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 indent="182563" algn="just">
              <a:buFont typeface="Arial" pitchFamily="34" charset="0"/>
              <a:buChar char="•"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 indent="182563" algn="just">
              <a:buFont typeface="Arial" pitchFamily="34" charset="0"/>
              <a:buChar char="•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Результатом інтерполяції зазвичай є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растровий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шар.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 indent="182563" algn="just">
              <a:buFont typeface="Arial" pitchFamily="34" charset="0"/>
              <a:buChar char="•"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 indent="182563" algn="just">
              <a:buFont typeface="Arial" pitchFamily="34" charset="0"/>
              <a:buChar char="•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Важливо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знайти відповідний метод інтерполяції,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щоб оптимально оцінити значення для невідомих місць.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 indent="182563" algn="just">
              <a:buFont typeface="Arial" pitchFamily="34" charset="0"/>
              <a:buChar char="•"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 indent="182563" algn="just">
              <a:buFont typeface="Arial" pitchFamily="34" charset="0"/>
              <a:buChar char="•"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Інтерполяція IDW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надає вагу точкам вибірки таким чином, що вплив однієї точки на іншу зменшується з відстанню до нової точки, яка оцінюється.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 indent="182563" algn="just">
              <a:buFont typeface="Arial" pitchFamily="34" charset="0"/>
              <a:buChar char="•"/>
            </a:pP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lvl="0" indent="182563" algn="just">
              <a:buFont typeface="Arial" pitchFamily="34" charset="0"/>
              <a:buChar char="•"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Інтерполяція TIN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використовує точки-зразки для створення поверхні, утвореної трикутниками на основі інформації про найближчі сусідні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точки.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86182" y="0"/>
            <a:ext cx="1354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ВИСНОВКИ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2844" y="857232"/>
            <a:ext cx="878687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Оцифрування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це процес фіксації знань про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геометрію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атрибути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об'єкта в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цифровому форматі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що зберігається на диску комп'ютера.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Дані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ГІС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можуть зберігатися в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базі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даних або у вигляді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шейпфайлів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Одним з найпоширеніших форматів файлів є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шейп-файл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який фактично є групою з трьох або більше файлів (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.shp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.dbf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і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.shx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Перед створенням нового векторного шару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потрібно спланувати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який тип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геометрії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атрибутивні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поля він міститиме.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Геометрія може бути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точковою, ламаною або багатокутником.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Атрибути можуть бути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цілими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числами (цілі числа), числами з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плаваючою комою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(десяткові числа),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рядками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(слова) або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датами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Процес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оцифрування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полягає в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нанесенні геометрії на зображення карти, а потім у введенні її атрибутів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Це повторюється для кожного об'єкта.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Джерела інформації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278608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Галаті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Стівен Р. (2006). Демістифікація географічних інформаційних систем.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Artech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House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Inc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ISBN: 158053533X. 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Чанг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Канг-Цунг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(2006). Вступ до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геоінформаційних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систем. 3-тє видання.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McGraw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Hill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ISBN: 0070658986. 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ДеМерс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Майкл Н. (2005). Основи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геоінформаційних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систем. 3-тє видання.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Wiley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ISBN: 9814126195.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929058" y="0"/>
            <a:ext cx="867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1600" b="1" smtClean="0">
                <a:latin typeface="Arial" pitchFamily="34" charset="0"/>
                <a:ea typeface="Times New Roman"/>
                <a:cs typeface="Arial" pitchFamily="34" charset="0"/>
              </a:rPr>
              <a:t>ВСТУП</a:t>
            </a:r>
            <a:endParaRPr lang="uk-UA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Геопросторовий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аналіз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використовує просторову інформацію для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вилучення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нових  додаткових значень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наявних даних. </a:t>
            </a:r>
          </a:p>
          <a:p>
            <a:pPr indent="182563" algn="just"/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indent="182563" algn="just"/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ГІС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програми зазвичай мають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інструменти просторового аналіз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у для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обчислення статистики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об'єктів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або </a:t>
            </a:r>
            <a:r>
              <a:rPr lang="uk-UA" sz="2000" u="sng" dirty="0" err="1" smtClean="0">
                <a:latin typeface="Arial" pitchFamily="34" charset="0"/>
                <a:cs typeface="Arial" pitchFamily="34" charset="0"/>
              </a:rPr>
              <a:t>геообробки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наприклад, </a:t>
            </a:r>
            <a:r>
              <a:rPr lang="uk-UA" sz="2000" u="sng" dirty="0" err="1" smtClean="0">
                <a:latin typeface="Arial" pitchFamily="34" charset="0"/>
                <a:cs typeface="Arial" pitchFamily="34" charset="0"/>
              </a:rPr>
              <a:t>буферизації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 об'єктів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indent="182563" algn="just"/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indent="365125"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Типи просторового аналізу, які використовуються,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залежать від предметних областей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928926" y="0"/>
            <a:ext cx="2454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>
                <a:latin typeface="Arial" pitchFamily="34" charset="0"/>
                <a:cs typeface="Arial" pitchFamily="34" charset="0"/>
              </a:rPr>
              <a:t>1. Векторний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аналіз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Буферизація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зазвичай </a:t>
            </a:r>
            <a:r>
              <a:rPr lang="ru-RU" sz="2000" u="sng" dirty="0" err="1" smtClean="0">
                <a:latin typeface="Arial" pitchFamily="34" charset="0"/>
                <a:cs typeface="Arial" pitchFamily="34" charset="0"/>
              </a:rPr>
              <a:t>розділяє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dirty="0" err="1" smtClean="0">
                <a:latin typeface="Arial" pitchFamily="34" charset="0"/>
                <a:cs typeface="Arial" pitchFamily="34" charset="0"/>
              </a:rPr>
              <a:t>простір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 дві області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: одну, що знаходиться на певній відстані від вибраних об'єктів реального світу, а іншу - за межами цієї відстані.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Область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яка знаходиться на вказаній відстані, називається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буферною зоною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Буферна зона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- це будь-яка територія, яка існує для того, щоб утримувати реальні об'єкти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на відстані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один від одного.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7181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ГІС-додатку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буферні зони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завжди представлені у вигляді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векторних полігонів, </a:t>
            </a:r>
            <a:r>
              <a:rPr lang="uk-UA" sz="2000" b="1" u="sng" dirty="0" smtClean="0">
                <a:latin typeface="Arial" pitchFamily="34" charset="0"/>
                <a:cs typeface="Arial" pitchFamily="34" charset="0"/>
              </a:rPr>
              <a:t>що оточують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інші полігональні, лінійні або точкові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об'єкти.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636" y="4500570"/>
            <a:ext cx="23853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5510" y="4336947"/>
            <a:ext cx="2249498" cy="2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410772"/>
            <a:ext cx="2357454" cy="203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86050" y="4000504"/>
            <a:ext cx="357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Буферні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зони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навколо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6457914"/>
            <a:ext cx="1214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Точок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6457890"/>
            <a:ext cx="1571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Поліліній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6457890"/>
            <a:ext cx="1714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Полігонів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928926" y="0"/>
            <a:ext cx="2454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>
                <a:latin typeface="Arial" pitchFamily="34" charset="0"/>
                <a:cs typeface="Arial" pitchFamily="34" charset="0"/>
              </a:rPr>
              <a:t>1. Векторний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аналіз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0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Відстань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або розмір буфера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може змінюватися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відповідно до числових значень, вказаних у таблиці атрибутів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векторного шару для кожного об'єкта.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Числові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значення мають бути визначені в картографічних одиницях відповідно до системи відліку координат (СВК), що використовується з даними.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2714644" cy="205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287" y="2857496"/>
            <a:ext cx="633571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0" y="5072074"/>
            <a:ext cx="2786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Буферні річки з різними буферними відстанями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5000636"/>
            <a:ext cx="6143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Таблиця </a:t>
            </a:r>
            <a:r>
              <a:rPr lang="uk-UA" dirty="0" smtClean="0"/>
              <a:t>атрибутів з різними відстанями буферів до річок на основі інформації про прилегле землекористування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406" y="6068817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Arial" pitchFamily="34" charset="0"/>
                <a:cs typeface="Arial" pitchFamily="34" charset="0"/>
              </a:rPr>
              <a:t>Буфери навколо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полілінійних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об'єктів, таких як річки або дороги, 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не обов'язково повинні бути по обидва боки ліній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928926" y="0"/>
            <a:ext cx="2454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>
                <a:latin typeface="Arial" pitchFamily="34" charset="0"/>
                <a:cs typeface="Arial" pitchFamily="34" charset="0"/>
              </a:rPr>
              <a:t>1. Векторний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аналіз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04"/>
            <a:ext cx="7643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Об'єкт також може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мати більше однієї буферної зони.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71736" y="1714488"/>
            <a:ext cx="57853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Буферизація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точкового елемента з відстанями 10, 15, 25 і 30 км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35756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Буферні зони часто мають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 об’єднані  межі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щоб не було областей перекриття між буферними зонами. Однак у деяких випадках може бути корисно, щоб межі буферних зон залишалися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непорушними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щоб кожна буферна зона була окремим полігоном, і ви могли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ідентифікувати області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перекриття.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714884"/>
            <a:ext cx="551873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928926" y="0"/>
            <a:ext cx="2454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>
                <a:latin typeface="Arial" pitchFamily="34" charset="0"/>
                <a:cs typeface="Arial" pitchFamily="34" charset="0"/>
              </a:rPr>
              <a:t>1. Векторний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аналіз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0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Буферні зони навколо об'єктів полігону зазвичай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простягаються назовні від межі полігону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але також можна створити буферну зону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всередині полігону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7161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Більшість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ГІС-програм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пропонують створення буферів як інструмент аналізу, але 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варіанти створення буферів можуть </a:t>
            </a:r>
            <a:r>
              <a:rPr lang="uk-UA" u="sng" dirty="0" smtClean="0">
                <a:latin typeface="Arial" pitchFamily="34" charset="0"/>
                <a:cs typeface="Arial" pitchFamily="34" charset="0"/>
              </a:rPr>
              <a:t>відрізнятися.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857496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Буферна відстань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завжди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має бути визначена як ціле число (ціле число) або десяткове число (значення з плаваючою комою).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 значення </a:t>
            </a:r>
            <a:r>
              <a:rPr kumimoji="0" lang="uk-UA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визначається в картографічних одиницях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(метрах, футах, десяткових градусах) </a:t>
            </a:r>
            <a:r>
              <a:rPr kumimoji="0" lang="uk-UA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відповідно до системи відліку координат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(СВК) векторного шару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928926" y="0"/>
            <a:ext cx="2454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>
                <a:latin typeface="Arial" pitchFamily="34" charset="0"/>
                <a:cs typeface="Arial" pitchFamily="34" charset="0"/>
              </a:rPr>
              <a:t>1. Векторний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аналіз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0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Просторове накладання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- це процес, який дозволяє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визначити взаємозв'язки між двома полігональними об'єктами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які повністю або частково поділяють одну й ту саму площу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Вихідний векторний шар є комбінацією інформації про вхідні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об'єкти.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55" y="1785926"/>
            <a:ext cx="8594149" cy="209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4071942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•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Перетин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Вихідний шар містить всі області, де обидва шари накладаються (перетинаються).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Об'єднання: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вихідний шар містить всі області двох вхідних шарів разом. • Симетрична різниця: Вихідний шар містить всі області вхідних шарів, окрім тих, де вони накладаються (перетинаються).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Різниця: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Вихідний шар містить всі області першого вхідного шару, які не перекриваються (не перетинаються) з другим вхідним шаром.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928926" y="0"/>
            <a:ext cx="2454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>
                <a:latin typeface="Arial" pitchFamily="34" charset="0"/>
                <a:cs typeface="Arial" pitchFamily="34" charset="0"/>
              </a:rPr>
              <a:t>1. Векторний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аналіз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02359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Висновки: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• Буферні зони описують області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навколо реальних об'єктів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• Буферні зони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завжди є векторними полігонами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• Об’єкт може мати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кілька буферних зон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• Розмір буферної зони визначається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буферною відстанню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• Буферна відстань має бути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числом.</a:t>
            </a: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Буферна відстань може бути різною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для кожного об'єкта у векторному шарі.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• Полігони можна </a:t>
            </a:r>
            <a:r>
              <a:rPr lang="uk-UA" sz="2000" u="sng" dirty="0" err="1" smtClean="0">
                <a:latin typeface="Arial" pitchFamily="34" charset="0"/>
                <a:cs typeface="Arial" pitchFamily="34" charset="0"/>
              </a:rPr>
              <a:t>буферизувати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 всередину або назовні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від межі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полігону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• Буферні зони можна створювати з непорушними або об’єднаними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межами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• Окрім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буферизації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ГІС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зазвичай надає </a:t>
            </a:r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різноманітні інструменти векторного аналізу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для вирішення просторових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задач.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1546</Words>
  <Application>Microsoft Office PowerPoint</Application>
  <PresentationFormat>Экран (4:3)</PresentationFormat>
  <Paragraphs>136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Джерела інформації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РнГІС_лекція</dc:title>
  <dc:creator>User</dc:creator>
  <cp:lastModifiedBy>Пользователь Windows</cp:lastModifiedBy>
  <cp:revision>277</cp:revision>
  <dcterms:created xsi:type="dcterms:W3CDTF">2019-04-11T07:43:26Z</dcterms:created>
  <dcterms:modified xsi:type="dcterms:W3CDTF">2023-11-16T02:41:59Z</dcterms:modified>
</cp:coreProperties>
</file>