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C99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7" d="100"/>
          <a:sy n="57" d="100"/>
        </p:scale>
        <p:origin x="-852" y="-9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2B23D-77A5-44F0-B875-F1B429A6F597}" type="datetimeFigureOut">
              <a:rPr lang="ru-RU" smtClean="0"/>
              <a:pPr/>
              <a:t>02.11.2023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CAAA1-C124-4338-B879-D42B0A2D0A2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DECAAA1-C124-4338-B879-D42B0A2D0A2D}"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D68BEFF-970E-4B4C-A31B-B84023A5523A}" type="datetimeFigureOut">
              <a:rPr lang="ru-RU" smtClean="0"/>
              <a:pPr/>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38C72D-8CDB-464E-BD9A-816CB857252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68BEFF-970E-4B4C-A31B-B84023A5523A}" type="datetimeFigureOut">
              <a:rPr lang="ru-RU" smtClean="0"/>
              <a:pPr/>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38C72D-8CDB-464E-BD9A-816CB857252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68BEFF-970E-4B4C-A31B-B84023A5523A}" type="datetimeFigureOut">
              <a:rPr lang="ru-RU" smtClean="0"/>
              <a:pPr/>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38C72D-8CDB-464E-BD9A-816CB857252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D68BEFF-970E-4B4C-A31B-B84023A5523A}" type="datetimeFigureOut">
              <a:rPr lang="ru-RU" smtClean="0"/>
              <a:pPr/>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38C72D-8CDB-464E-BD9A-816CB857252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D68BEFF-970E-4B4C-A31B-B84023A5523A}" type="datetimeFigureOut">
              <a:rPr lang="ru-RU" smtClean="0"/>
              <a:pPr/>
              <a:t>02.11.2023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E38C72D-8CDB-464E-BD9A-816CB857252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D68BEFF-970E-4B4C-A31B-B84023A5523A}" type="datetimeFigureOut">
              <a:rPr lang="ru-RU" smtClean="0"/>
              <a:pPr/>
              <a:t>02.11.2023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38C72D-8CDB-464E-BD9A-816CB857252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D68BEFF-970E-4B4C-A31B-B84023A5523A}" type="datetimeFigureOut">
              <a:rPr lang="ru-RU" smtClean="0"/>
              <a:pPr/>
              <a:t>02.11.2023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E38C72D-8CDB-464E-BD9A-816CB857252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D68BEFF-970E-4B4C-A31B-B84023A5523A}" type="datetimeFigureOut">
              <a:rPr lang="ru-RU" smtClean="0"/>
              <a:pPr/>
              <a:t>02.11.2023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E38C72D-8CDB-464E-BD9A-816CB857252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68BEFF-970E-4B4C-A31B-B84023A5523A}" type="datetimeFigureOut">
              <a:rPr lang="ru-RU" smtClean="0"/>
              <a:pPr/>
              <a:t>02.11.2023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E38C72D-8CDB-464E-BD9A-816CB857252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D68BEFF-970E-4B4C-A31B-B84023A5523A}" type="datetimeFigureOut">
              <a:rPr lang="ru-RU" smtClean="0"/>
              <a:pPr/>
              <a:t>02.11.2023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38C72D-8CDB-464E-BD9A-816CB857252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D68BEFF-970E-4B4C-A31B-B84023A5523A}" type="datetimeFigureOut">
              <a:rPr lang="ru-RU" smtClean="0"/>
              <a:pPr/>
              <a:t>02.11.2023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E38C72D-8CDB-464E-BD9A-816CB857252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8BEFF-970E-4B4C-A31B-B84023A5523A}" type="datetimeFigureOut">
              <a:rPr lang="ru-RU" smtClean="0"/>
              <a:pPr/>
              <a:t>02.11.2023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8C72D-8CDB-464E-BD9A-816CB857252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8"/>
          <p:cNvSpPr>
            <a:spLocks noChangeArrowheads="1"/>
          </p:cNvSpPr>
          <p:nvPr/>
        </p:nvSpPr>
        <p:spPr bwMode="auto">
          <a:xfrm>
            <a:off x="357188" y="2643188"/>
            <a:ext cx="5103898" cy="400110"/>
          </a:xfrm>
          <a:prstGeom prst="rect">
            <a:avLst/>
          </a:prstGeom>
          <a:noFill/>
          <a:ln w="9525">
            <a:noFill/>
            <a:miter lim="800000"/>
            <a:headEnd/>
            <a:tailEnd/>
          </a:ln>
        </p:spPr>
        <p:txBody>
          <a:bodyPr wrap="none">
            <a:spAutoFit/>
          </a:bodyPr>
          <a:lstStyle/>
          <a:p>
            <a:r>
              <a:rPr lang="uk-UA" b="1" dirty="0">
                <a:latin typeface="Arial" pitchFamily="34" charset="0"/>
                <a:cs typeface="Arial" pitchFamily="34" charset="0"/>
              </a:rPr>
              <a:t>Лекція </a:t>
            </a:r>
            <a:r>
              <a:rPr lang="uk-UA" b="1" dirty="0" smtClean="0">
                <a:latin typeface="Arial" pitchFamily="34" charset="0"/>
                <a:cs typeface="Arial" pitchFamily="34" charset="0"/>
              </a:rPr>
              <a:t>6.   </a:t>
            </a:r>
            <a:r>
              <a:rPr lang="ru-RU" sz="2000" b="1" dirty="0" smtClean="0">
                <a:latin typeface="Arial" pitchFamily="34" charset="0"/>
                <a:cs typeface="Arial" pitchFamily="34" charset="0"/>
              </a:rPr>
              <a:t>Робота </a:t>
            </a:r>
            <a:r>
              <a:rPr lang="ru-RU" sz="2000" b="1" dirty="0" err="1" smtClean="0">
                <a:latin typeface="Arial" pitchFamily="34" charset="0"/>
                <a:cs typeface="Arial" pitchFamily="34" charset="0"/>
              </a:rPr>
              <a:t>з</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векторними</a:t>
            </a:r>
            <a:r>
              <a:rPr lang="ru-RU" sz="2000" b="1" dirty="0" smtClean="0">
                <a:latin typeface="Arial" pitchFamily="34" charset="0"/>
                <a:cs typeface="Arial" pitchFamily="34" charset="0"/>
              </a:rPr>
              <a:t> </a:t>
            </a:r>
            <a:r>
              <a:rPr lang="ru-RU" sz="2000" b="1" dirty="0" err="1" smtClean="0">
                <a:latin typeface="Arial" pitchFamily="34" charset="0"/>
                <a:cs typeface="Arial" pitchFamily="34" charset="0"/>
              </a:rPr>
              <a:t>даними</a:t>
            </a:r>
            <a:endParaRPr lang="uk-UA" sz="2000" b="1" dirty="0">
              <a:latin typeface="Arial" pitchFamily="34" charset="0"/>
              <a:cs typeface="Arial" pitchFamily="34" charset="0"/>
            </a:endParaRPr>
          </a:p>
        </p:txBody>
      </p:sp>
      <p:sp>
        <p:nvSpPr>
          <p:cNvPr id="15" name="Подзаголовок 2"/>
          <p:cNvSpPr>
            <a:spLocks noGrp="1"/>
          </p:cNvSpPr>
          <p:nvPr>
            <p:ph type="subTitle" idx="1"/>
          </p:nvPr>
        </p:nvSpPr>
        <p:spPr>
          <a:xfrm>
            <a:off x="928688" y="214313"/>
            <a:ext cx="7500937" cy="428625"/>
          </a:xfrm>
        </p:spPr>
        <p:txBody>
          <a:bodyPr>
            <a:normAutofit lnSpcReduction="10000"/>
          </a:bodyPr>
          <a:lstStyle/>
          <a:p>
            <a:r>
              <a:rPr lang="uk-UA" sz="2400" b="1" smtClean="0">
                <a:solidFill>
                  <a:schemeClr val="tx1"/>
                </a:solidFill>
                <a:latin typeface="Arial" pitchFamily="34" charset="0"/>
                <a:cs typeface="Arial" pitchFamily="34" charset="0"/>
              </a:rPr>
              <a:t>Радіонавігація та геоінформаційні системи</a:t>
            </a:r>
          </a:p>
        </p:txBody>
      </p:sp>
      <p:sp>
        <p:nvSpPr>
          <p:cNvPr id="16" name="Подзаголовок 2"/>
          <p:cNvSpPr txBox="1">
            <a:spLocks/>
          </p:cNvSpPr>
          <p:nvPr/>
        </p:nvSpPr>
        <p:spPr bwMode="auto">
          <a:xfrm>
            <a:off x="357188" y="1143000"/>
            <a:ext cx="7500937" cy="428625"/>
          </a:xfrm>
          <a:prstGeom prst="rect">
            <a:avLst/>
          </a:prstGeom>
          <a:noFill/>
          <a:ln w="9525">
            <a:noFill/>
            <a:miter lim="800000"/>
            <a:headEnd/>
            <a:tailEnd/>
          </a:ln>
        </p:spPr>
        <p:txBody>
          <a:bodyPr/>
          <a:lstStyle/>
          <a:p>
            <a:pPr>
              <a:spcBef>
                <a:spcPct val="20000"/>
              </a:spcBef>
              <a:buFont typeface="Arial" pitchFamily="34" charset="0"/>
              <a:buNone/>
            </a:pPr>
            <a:r>
              <a:rPr lang="uk-UA" b="1">
                <a:latin typeface="Arial" pitchFamily="34" charset="0"/>
                <a:cs typeface="Arial" pitchFamily="34" charset="0"/>
              </a:rPr>
              <a:t>Модуль 1.  Основи геоінформаційних систем</a:t>
            </a:r>
            <a:endParaRPr lang="uk-UA" sz="2400" b="1">
              <a:latin typeface="Arial" pitchFamily="34" charset="0"/>
              <a:cs typeface="Arial" pitchFamily="34" charset="0"/>
            </a:endParaRPr>
          </a:p>
        </p:txBody>
      </p:sp>
      <p:sp>
        <p:nvSpPr>
          <p:cNvPr id="17" name="Подзаголовок 2"/>
          <p:cNvSpPr txBox="1">
            <a:spLocks/>
          </p:cNvSpPr>
          <p:nvPr/>
        </p:nvSpPr>
        <p:spPr bwMode="auto">
          <a:xfrm>
            <a:off x="357188" y="1571625"/>
            <a:ext cx="7500937" cy="428625"/>
          </a:xfrm>
          <a:prstGeom prst="rect">
            <a:avLst/>
          </a:prstGeom>
          <a:noFill/>
          <a:ln w="9525">
            <a:noFill/>
            <a:miter lim="800000"/>
            <a:headEnd/>
            <a:tailEnd/>
          </a:ln>
        </p:spPr>
        <p:txBody>
          <a:bodyPr/>
          <a:lstStyle/>
          <a:p>
            <a:pPr>
              <a:spcBef>
                <a:spcPct val="20000"/>
              </a:spcBef>
            </a:pPr>
            <a:r>
              <a:rPr lang="uk-UA" b="1" dirty="0">
                <a:latin typeface="Arial" pitchFamily="34" charset="0"/>
                <a:cs typeface="Arial" pitchFamily="34" charset="0"/>
              </a:rPr>
              <a:t>Тема </a:t>
            </a:r>
            <a:r>
              <a:rPr lang="uk-UA" b="1" dirty="0" smtClean="0">
                <a:latin typeface="Arial" pitchFamily="34" charset="0"/>
                <a:cs typeface="Arial" pitchFamily="34" charset="0"/>
              </a:rPr>
              <a:t>2.       </a:t>
            </a:r>
            <a:r>
              <a:rPr lang="en-US" b="1" dirty="0" smtClean="0">
                <a:latin typeface="Arial" pitchFamily="34" charset="0"/>
                <a:cs typeface="Arial" pitchFamily="34" charset="0"/>
              </a:rPr>
              <a:t> </a:t>
            </a:r>
            <a:r>
              <a:rPr lang="uk-UA" b="1" dirty="0" smtClean="0">
                <a:latin typeface="Arial" pitchFamily="34" charset="0"/>
                <a:cs typeface="Arial" pitchFamily="34" charset="0"/>
              </a:rPr>
              <a:t>Основи роботи з </a:t>
            </a:r>
            <a:r>
              <a:rPr lang="en-US" b="1" dirty="0" smtClean="0">
                <a:latin typeface="Arial" pitchFamily="34" charset="0"/>
                <a:cs typeface="Arial" pitchFamily="34" charset="0"/>
              </a:rPr>
              <a:t>QGIS</a:t>
            </a:r>
            <a:endParaRPr lang="uk-UA" dirty="0" smtClean="0">
              <a:latin typeface="Arial" pitchFamily="34" charset="0"/>
              <a:cs typeface="Arial" pitchFamily="34" charset="0"/>
            </a:endParaRPr>
          </a:p>
          <a:p>
            <a:pPr>
              <a:spcBef>
                <a:spcPct val="20000"/>
              </a:spcBef>
              <a:buFont typeface="Arial" pitchFamily="34" charset="0"/>
              <a:buNone/>
            </a:pPr>
            <a:endParaRPr lang="uk-UA" sz="2400" b="1" dirty="0">
              <a:latin typeface="Arial" pitchFamily="34" charset="0"/>
              <a:cs typeface="Arial" pitchFamily="34" charset="0"/>
            </a:endParaRPr>
          </a:p>
        </p:txBody>
      </p:sp>
      <p:sp>
        <p:nvSpPr>
          <p:cNvPr id="18" name="Прямоугольник 12"/>
          <p:cNvSpPr>
            <a:spLocks noChangeArrowheads="1"/>
          </p:cNvSpPr>
          <p:nvPr/>
        </p:nvSpPr>
        <p:spPr bwMode="auto">
          <a:xfrm>
            <a:off x="285720" y="4286256"/>
            <a:ext cx="7929586" cy="1754326"/>
          </a:xfrm>
          <a:prstGeom prst="rect">
            <a:avLst/>
          </a:prstGeom>
          <a:noFill/>
          <a:ln w="9525">
            <a:noFill/>
            <a:miter lim="800000"/>
            <a:headEnd/>
            <a:tailEnd/>
          </a:ln>
        </p:spPr>
        <p:txBody>
          <a:bodyPr wrap="square">
            <a:spAutoFit/>
          </a:bodyPr>
          <a:lstStyle/>
          <a:p>
            <a:pPr marL="395288" indent="-342900" algn="just"/>
            <a:r>
              <a:rPr lang="uk-UA" b="1" dirty="0">
                <a:latin typeface="Arial" pitchFamily="34" charset="0"/>
                <a:cs typeface="Arial" pitchFamily="34" charset="0"/>
              </a:rPr>
              <a:t>Питання </a:t>
            </a:r>
            <a:r>
              <a:rPr lang="uk-UA" b="1" dirty="0" smtClean="0">
                <a:latin typeface="Arial" pitchFamily="34" charset="0"/>
                <a:cs typeface="Arial" pitchFamily="34" charset="0"/>
              </a:rPr>
              <a:t>заняття</a:t>
            </a:r>
            <a:endParaRPr lang="uk-UA" b="1" dirty="0">
              <a:latin typeface="Arial" pitchFamily="34" charset="0"/>
              <a:cs typeface="Arial" pitchFamily="34" charset="0"/>
            </a:endParaRPr>
          </a:p>
          <a:p>
            <a:pPr marL="395288" indent="-342900" algn="just"/>
            <a:endParaRPr lang="uk-UA" dirty="0">
              <a:solidFill>
                <a:srgbClr val="FF0000"/>
              </a:solidFill>
              <a:latin typeface="Arial" pitchFamily="34" charset="0"/>
              <a:cs typeface="Arial" pitchFamily="34" charset="0"/>
            </a:endParaRPr>
          </a:p>
          <a:p>
            <a:r>
              <a:rPr lang="uk-UA" b="1" dirty="0" smtClean="0"/>
              <a:t>1. Планування проекту карти</a:t>
            </a:r>
            <a:endParaRPr lang="uk-UA" dirty="0" smtClean="0"/>
          </a:p>
          <a:p>
            <a:pPr marL="395288" indent="-342900" algn="just">
              <a:buFont typeface="Calibri" pitchFamily="34" charset="0"/>
              <a:buAutoNum type="arabicPeriod"/>
            </a:pPr>
            <a:r>
              <a:rPr lang="uk-UA" dirty="0" err="1" smtClean="0">
                <a:solidFill>
                  <a:srgbClr val="FF0000"/>
                </a:solidFill>
                <a:latin typeface="Arial" pitchFamily="34" charset="0"/>
                <a:cs typeface="Arial" pitchFamily="34" charset="0"/>
              </a:rPr>
              <a:t>Век</a:t>
            </a:r>
            <a:r>
              <a:rPr lang="uk-UA" dirty="0" smtClean="0">
                <a:solidFill>
                  <a:srgbClr val="FF0000"/>
                </a:solidFill>
                <a:latin typeface="Arial" pitchFamily="34" charset="0"/>
                <a:cs typeface="Arial" pitchFamily="34" charset="0"/>
              </a:rPr>
              <a:t>.</a:t>
            </a:r>
            <a:endParaRPr lang="uk-UA" dirty="0">
              <a:solidFill>
                <a:srgbClr val="FF0000"/>
              </a:solidFill>
              <a:latin typeface="Arial" pitchFamily="34" charset="0"/>
              <a:cs typeface="Arial" pitchFamily="34" charset="0"/>
            </a:endParaRPr>
          </a:p>
          <a:p>
            <a:pPr marL="395288" indent="-342900" algn="just">
              <a:buFont typeface="Calibri" pitchFamily="34" charset="0"/>
              <a:buAutoNum type="arabicPeriod"/>
            </a:pPr>
            <a:endParaRPr lang="ru-RU" b="1" dirty="0">
              <a:latin typeface="Arial" pitchFamily="34" charset="0"/>
              <a:cs typeface="Arial" pitchFamily="34" charset="0"/>
            </a:endParaRPr>
          </a:p>
          <a:p>
            <a:pPr marL="395288" indent="-342900" algn="just"/>
            <a:endParaRPr lang="ru-R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714612" y="0"/>
            <a:ext cx="3666709" cy="338554"/>
          </a:xfrm>
          <a:prstGeom prst="rect">
            <a:avLst/>
          </a:prstGeom>
        </p:spPr>
        <p:txBody>
          <a:bodyPr wrap="none">
            <a:spAutoFit/>
          </a:bodyPr>
          <a:lstStyle/>
          <a:p>
            <a:r>
              <a:rPr lang="uk-UA" sz="1600" b="1" dirty="0" smtClean="0"/>
              <a:t>2</a:t>
            </a:r>
            <a:r>
              <a:rPr lang="uk-UA" sz="1600" b="1" dirty="0" smtClean="0"/>
              <a:t>. </a:t>
            </a:r>
            <a:r>
              <a:rPr lang="uk-UA" sz="1600" b="1" dirty="0" smtClean="0"/>
              <a:t>Створення порожнього </a:t>
            </a:r>
            <a:r>
              <a:rPr lang="uk-UA" sz="1600" b="1" dirty="0" err="1" smtClean="0"/>
              <a:t>шейп-файлу</a:t>
            </a:r>
            <a:r>
              <a:rPr lang="uk-UA" sz="1600" b="1" dirty="0" smtClean="0"/>
              <a:t> </a:t>
            </a:r>
            <a:endParaRPr lang="uk-UA" sz="1600" dirty="0"/>
          </a:p>
        </p:txBody>
      </p:sp>
      <p:sp>
        <p:nvSpPr>
          <p:cNvPr id="23553" name="Rectangle 1"/>
          <p:cNvSpPr>
            <a:spLocks noChangeArrowheads="1"/>
          </p:cNvSpPr>
          <p:nvPr/>
        </p:nvSpPr>
        <p:spPr bwMode="auto">
          <a:xfrm>
            <a:off x="0" y="357166"/>
            <a:ext cx="892971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600" dirty="0" smtClean="0">
                <a:latin typeface="Arial" pitchFamily="34" charset="0"/>
                <a:cs typeface="Arial" pitchFamily="34" charset="0"/>
              </a:rPr>
              <a:t>Останнім </a:t>
            </a:r>
            <a:r>
              <a:rPr lang="uk-UA" sz="1600" dirty="0" smtClean="0">
                <a:latin typeface="Arial" pitchFamily="34" charset="0"/>
                <a:cs typeface="Arial" pitchFamily="34" charset="0"/>
              </a:rPr>
              <a:t>кроком </a:t>
            </a:r>
            <a:r>
              <a:rPr lang="uk-UA" sz="1600" dirty="0" smtClean="0">
                <a:latin typeface="Arial" pitchFamily="34" charset="0"/>
                <a:cs typeface="Arial" pitchFamily="34" charset="0"/>
              </a:rPr>
              <a:t>у створенні </a:t>
            </a:r>
            <a:r>
              <a:rPr lang="uk-UA" sz="1600" dirty="0" err="1" smtClean="0">
                <a:latin typeface="Arial" pitchFamily="34" charset="0"/>
                <a:cs typeface="Arial" pitchFamily="34" charset="0"/>
              </a:rPr>
              <a:t>шейп-файлу</a:t>
            </a:r>
            <a:r>
              <a:rPr lang="uk-UA" sz="1600" dirty="0" smtClean="0">
                <a:latin typeface="Arial" pitchFamily="34" charset="0"/>
                <a:cs typeface="Arial" pitchFamily="34" charset="0"/>
              </a:rPr>
              <a:t> є надання йому</a:t>
            </a:r>
            <a:r>
              <a:rPr lang="uk-UA" sz="1600" u="sng" dirty="0" smtClean="0">
                <a:latin typeface="Arial" pitchFamily="34" charset="0"/>
                <a:cs typeface="Arial" pitchFamily="34" charset="0"/>
              </a:rPr>
              <a:t> імені та місця на жорсткому диску </a:t>
            </a:r>
            <a:r>
              <a:rPr lang="uk-UA" sz="1600" dirty="0" smtClean="0">
                <a:latin typeface="Arial" pitchFamily="34" charset="0"/>
                <a:cs typeface="Arial" pitchFamily="34" charset="0"/>
              </a:rPr>
              <a:t>комп'ютера, де він має бути створений. Знову ж таки, бажано дати </a:t>
            </a:r>
            <a:r>
              <a:rPr lang="uk-UA" sz="1600" dirty="0" err="1" smtClean="0">
                <a:latin typeface="Arial" pitchFamily="34" charset="0"/>
                <a:cs typeface="Arial" pitchFamily="34" charset="0"/>
              </a:rPr>
              <a:t>шейп-файлу</a:t>
            </a:r>
            <a:r>
              <a:rPr lang="uk-UA" sz="1600" dirty="0" smtClean="0">
                <a:latin typeface="Arial" pitchFamily="34" charset="0"/>
                <a:cs typeface="Arial" pitchFamily="34" charset="0"/>
              </a:rPr>
              <a:t> </a:t>
            </a:r>
            <a:r>
              <a:rPr lang="uk-UA" sz="1600" u="sng" dirty="0" smtClean="0">
                <a:latin typeface="Arial" pitchFamily="34" charset="0"/>
                <a:cs typeface="Arial" pitchFamily="34" charset="0"/>
              </a:rPr>
              <a:t>коротку та змістовну назву</a:t>
            </a:r>
            <a:r>
              <a:rPr lang="uk-UA" sz="1600" dirty="0" smtClean="0">
                <a:latin typeface="Arial" pitchFamily="34" charset="0"/>
                <a:cs typeface="Arial" pitchFamily="34" charset="0"/>
              </a:rPr>
              <a:t>. </a:t>
            </a:r>
            <a:r>
              <a:rPr lang="uk-UA" sz="1600" dirty="0" smtClean="0">
                <a:latin typeface="Arial" pitchFamily="34" charset="0"/>
                <a:cs typeface="Arial" pitchFamily="34" charset="0"/>
              </a:rPr>
              <a:t>     </a:t>
            </a:r>
            <a:r>
              <a:rPr lang="uk-UA" sz="1600" i="1" dirty="0" smtClean="0">
                <a:latin typeface="Arial" pitchFamily="34" charset="0"/>
                <a:cs typeface="Arial" pitchFamily="34" charset="0"/>
              </a:rPr>
              <a:t>Хорошими </a:t>
            </a:r>
            <a:r>
              <a:rPr lang="uk-UA" sz="1600" i="1" dirty="0" smtClean="0">
                <a:latin typeface="Arial" pitchFamily="34" charset="0"/>
                <a:cs typeface="Arial" pitchFamily="34" charset="0"/>
              </a:rPr>
              <a:t>прикладами є "</a:t>
            </a:r>
            <a:r>
              <a:rPr lang="uk-UA" sz="1600" i="1" dirty="0" err="1" smtClean="0">
                <a:latin typeface="Arial" pitchFamily="34" charset="0"/>
                <a:cs typeface="Arial" pitchFamily="34" charset="0"/>
              </a:rPr>
              <a:t>rivers</a:t>
            </a:r>
            <a:r>
              <a:rPr lang="uk-UA" sz="1600" i="1" dirty="0" smtClean="0">
                <a:latin typeface="Arial" pitchFamily="34" charset="0"/>
                <a:cs typeface="Arial" pitchFamily="34" charset="0"/>
              </a:rPr>
              <a:t>", "</a:t>
            </a:r>
            <a:r>
              <a:rPr lang="uk-UA" sz="1600" i="1" dirty="0" err="1" smtClean="0">
                <a:latin typeface="Arial" pitchFamily="34" charset="0"/>
                <a:cs typeface="Arial" pitchFamily="34" charset="0"/>
              </a:rPr>
              <a:t>watersamples</a:t>
            </a:r>
            <a:r>
              <a:rPr lang="uk-UA" sz="1600" i="1" dirty="0" smtClean="0">
                <a:latin typeface="Arial" pitchFamily="34" charset="0"/>
                <a:cs typeface="Arial" pitchFamily="34" charset="0"/>
              </a:rPr>
              <a:t>" тощо.</a:t>
            </a:r>
            <a:endParaRPr lang="uk-UA" sz="1600" i="1" dirty="0">
              <a:latin typeface="Arial" pitchFamily="34" charset="0"/>
              <a:cs typeface="Arial" pitchFamily="34" charset="0"/>
            </a:endParaRPr>
          </a:p>
        </p:txBody>
      </p:sp>
      <p:pic>
        <p:nvPicPr>
          <p:cNvPr id="25602" name="Picture 2"/>
          <p:cNvPicPr>
            <a:picLocks noChangeAspect="1" noChangeArrowheads="1"/>
          </p:cNvPicPr>
          <p:nvPr/>
        </p:nvPicPr>
        <p:blipFill>
          <a:blip r:embed="rId2"/>
          <a:srcRect/>
          <a:stretch>
            <a:fillRect/>
          </a:stretch>
        </p:blipFill>
        <p:spPr bwMode="auto">
          <a:xfrm>
            <a:off x="1857356" y="1214422"/>
            <a:ext cx="5735104"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714612" y="0"/>
            <a:ext cx="3441648" cy="338554"/>
          </a:xfrm>
          <a:prstGeom prst="rect">
            <a:avLst/>
          </a:prstGeom>
        </p:spPr>
        <p:txBody>
          <a:bodyPr wrap="none">
            <a:spAutoFit/>
          </a:bodyPr>
          <a:lstStyle/>
          <a:p>
            <a:r>
              <a:rPr lang="uk-UA" sz="1600" b="1" dirty="0" smtClean="0"/>
              <a:t>3. </a:t>
            </a:r>
            <a:r>
              <a:rPr lang="uk-UA" sz="1600" b="1" dirty="0" smtClean="0"/>
              <a:t>Додавання даних до </a:t>
            </a:r>
            <a:r>
              <a:rPr lang="uk-UA" sz="1600" b="1" dirty="0" err="1" smtClean="0"/>
              <a:t>шейп-файлу</a:t>
            </a:r>
            <a:r>
              <a:rPr lang="uk-UA" sz="1600" b="1" dirty="0" smtClean="0"/>
              <a:t> </a:t>
            </a:r>
            <a:endParaRPr lang="uk-UA" sz="1600" dirty="0"/>
          </a:p>
        </p:txBody>
      </p:sp>
      <p:sp>
        <p:nvSpPr>
          <p:cNvPr id="23553" name="Rectangle 1"/>
          <p:cNvSpPr>
            <a:spLocks noChangeArrowheads="1"/>
          </p:cNvSpPr>
          <p:nvPr/>
        </p:nvSpPr>
        <p:spPr bwMode="auto">
          <a:xfrm>
            <a:off x="0" y="1071546"/>
            <a:ext cx="8929718"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600" dirty="0" smtClean="0">
                <a:latin typeface="Arial" pitchFamily="34" charset="0"/>
                <a:cs typeface="Arial" pitchFamily="34" charset="0"/>
              </a:rPr>
              <a:t>Поки що ми створили лише порожній </a:t>
            </a:r>
            <a:r>
              <a:rPr lang="uk-UA" sz="1600" dirty="0" err="1" smtClean="0">
                <a:latin typeface="Arial" pitchFamily="34" charset="0"/>
                <a:cs typeface="Arial" pitchFamily="34" charset="0"/>
              </a:rPr>
              <a:t>шейп-файл</a:t>
            </a:r>
            <a:r>
              <a:rPr lang="uk-UA" sz="1600" dirty="0" smtClean="0">
                <a:latin typeface="Arial" pitchFamily="34" charset="0"/>
                <a:cs typeface="Arial" pitchFamily="34" charset="0"/>
              </a:rPr>
              <a:t>. </a:t>
            </a:r>
            <a:endParaRPr lang="uk-UA" sz="1600" dirty="0" smtClean="0">
              <a:latin typeface="Arial" pitchFamily="34" charset="0"/>
              <a:cs typeface="Arial" pitchFamily="34" charset="0"/>
            </a:endParaRPr>
          </a:p>
          <a:p>
            <a:pPr algn="just"/>
            <a:endParaRPr lang="uk-UA" sz="1600" dirty="0" smtClean="0">
              <a:latin typeface="Arial" pitchFamily="34" charset="0"/>
              <a:cs typeface="Arial" pitchFamily="34" charset="0"/>
            </a:endParaRPr>
          </a:p>
          <a:p>
            <a:pPr algn="just"/>
            <a:r>
              <a:rPr lang="uk-UA" sz="1600" dirty="0" smtClean="0">
                <a:latin typeface="Arial" pitchFamily="34" charset="0"/>
                <a:cs typeface="Arial" pitchFamily="34" charset="0"/>
              </a:rPr>
              <a:t>Тепер </a:t>
            </a:r>
            <a:r>
              <a:rPr lang="uk-UA" sz="1600" dirty="0" smtClean="0">
                <a:latin typeface="Arial" pitchFamily="34" charset="0"/>
                <a:cs typeface="Arial" pitchFamily="34" charset="0"/>
              </a:rPr>
              <a:t>нам потрібно </a:t>
            </a:r>
            <a:r>
              <a:rPr lang="uk-UA" sz="1600" u="sng" dirty="0" smtClean="0">
                <a:latin typeface="Arial" pitchFamily="34" charset="0"/>
                <a:cs typeface="Arial" pitchFamily="34" charset="0"/>
              </a:rPr>
              <a:t>увімкнути редагування</a:t>
            </a:r>
            <a:r>
              <a:rPr lang="uk-UA" sz="1600" dirty="0" smtClean="0">
                <a:latin typeface="Arial" pitchFamily="34" charset="0"/>
                <a:cs typeface="Arial" pitchFamily="34" charset="0"/>
              </a:rPr>
              <a:t> у </a:t>
            </a:r>
            <a:r>
              <a:rPr lang="uk-UA" sz="1600" dirty="0" err="1" smtClean="0">
                <a:latin typeface="Arial" pitchFamily="34" charset="0"/>
                <a:cs typeface="Arial" pitchFamily="34" charset="0"/>
              </a:rPr>
              <a:t>шейпфайлі</a:t>
            </a:r>
            <a:r>
              <a:rPr lang="uk-UA" sz="1600" dirty="0" smtClean="0">
                <a:latin typeface="Arial" pitchFamily="34" charset="0"/>
                <a:cs typeface="Arial" pitchFamily="34" charset="0"/>
              </a:rPr>
              <a:t> за допомогою пункту меню "увімкнути редагування" або піктограми на панелі інструментів у </a:t>
            </a:r>
            <a:r>
              <a:rPr lang="uk-UA" sz="1600" dirty="0" err="1" smtClean="0">
                <a:latin typeface="Arial" pitchFamily="34" charset="0"/>
                <a:cs typeface="Arial" pitchFamily="34" charset="0"/>
              </a:rPr>
              <a:t>ГІСдодатку</a:t>
            </a:r>
            <a:r>
              <a:rPr lang="uk-UA" sz="1600" dirty="0" smtClean="0">
                <a:latin typeface="Arial" pitchFamily="34" charset="0"/>
                <a:cs typeface="Arial" pitchFamily="34" charset="0"/>
              </a:rPr>
              <a:t>. </a:t>
            </a:r>
            <a:endParaRPr lang="uk-UA" sz="1600" dirty="0" smtClean="0">
              <a:latin typeface="Arial" pitchFamily="34" charset="0"/>
              <a:cs typeface="Arial" pitchFamily="34" charset="0"/>
            </a:endParaRPr>
          </a:p>
          <a:p>
            <a:pPr algn="just"/>
            <a:endParaRPr lang="uk-UA" sz="1600" u="sng" dirty="0" smtClean="0">
              <a:latin typeface="Arial" pitchFamily="34" charset="0"/>
              <a:cs typeface="Arial" pitchFamily="34" charset="0"/>
            </a:endParaRPr>
          </a:p>
          <a:p>
            <a:pPr algn="just"/>
            <a:r>
              <a:rPr lang="uk-UA" sz="1600" u="sng" dirty="0" smtClean="0">
                <a:latin typeface="Arial" pitchFamily="34" charset="0"/>
                <a:cs typeface="Arial" pitchFamily="34" charset="0"/>
              </a:rPr>
              <a:t>За </a:t>
            </a:r>
            <a:r>
              <a:rPr lang="uk-UA" sz="1600" u="sng" dirty="0" smtClean="0">
                <a:latin typeface="Arial" pitchFamily="34" charset="0"/>
                <a:cs typeface="Arial" pitchFamily="34" charset="0"/>
              </a:rPr>
              <a:t>замовчуванням </a:t>
            </a:r>
            <a:r>
              <a:rPr lang="uk-UA" sz="1600" u="sng" dirty="0" err="1" smtClean="0">
                <a:latin typeface="Arial" pitchFamily="34" charset="0"/>
                <a:cs typeface="Arial" pitchFamily="34" charset="0"/>
              </a:rPr>
              <a:t>шейп-файли</a:t>
            </a:r>
            <a:r>
              <a:rPr lang="uk-UA" sz="1600" u="sng" dirty="0" smtClean="0">
                <a:latin typeface="Arial" pitchFamily="34" charset="0"/>
                <a:cs typeface="Arial" pitchFamily="34" charset="0"/>
              </a:rPr>
              <a:t> не доступні для редагування</a:t>
            </a:r>
            <a:r>
              <a:rPr lang="uk-UA" sz="1600" dirty="0" smtClean="0">
                <a:latin typeface="Arial" pitchFamily="34" charset="0"/>
                <a:cs typeface="Arial" pitchFamily="34" charset="0"/>
              </a:rPr>
              <a:t>, щоб запобігти випадковій зміні або видаленню даних, які вони містять</a:t>
            </a:r>
            <a:endParaRPr lang="uk-UA" sz="1600" i="1" dirty="0">
              <a:latin typeface="Arial" pitchFamily="34" charset="0"/>
              <a:cs typeface="Arial" pitchFamily="34" charset="0"/>
            </a:endParaRPr>
          </a:p>
        </p:txBody>
      </p:sp>
      <p:sp>
        <p:nvSpPr>
          <p:cNvPr id="26625" name="Rectangle 1"/>
          <p:cNvSpPr>
            <a:spLocks noChangeArrowheads="1"/>
          </p:cNvSpPr>
          <p:nvPr/>
        </p:nvSpPr>
        <p:spPr bwMode="auto">
          <a:xfrm>
            <a:off x="0" y="3786190"/>
            <a:ext cx="8715404"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Далі нам потрібно почати </a:t>
            </a:r>
            <a:r>
              <a:rPr kumimoji="0" lang="uk-U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додавати дан</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і.</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Для кожного запису, який ми додаємо до </a:t>
            </a:r>
            <a:r>
              <a:rPr kumimoji="0" lang="uk-UA"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шейп-файлу</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потрібно виконати два кроки: </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 Створення геометрії  (фігури).</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 Введення атрибутів.</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180975" algn="just" defTabSz="914400" rtl="0" eaLnBrk="0" fontAlgn="base" latinLnBrk="0" hangingPunct="0">
              <a:lnSpc>
                <a:spcPct val="100000"/>
              </a:lnSpc>
              <a:spcBef>
                <a:spcPct val="0"/>
              </a:spcBef>
              <a:spcAft>
                <a:spcPct val="0"/>
              </a:spcAft>
              <a:buClrTx/>
              <a:buSzTx/>
              <a:buFontTx/>
              <a:buNone/>
              <a:tabLst/>
            </a:pPr>
            <a:endParaRPr lang="uk-UA" sz="1100" dirty="0" smtClean="0">
              <a:latin typeface="Arial" pitchFamily="34" charset="0"/>
              <a:ea typeface="Calibri"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Процес створення геометрії відрізняється для точок, </a:t>
            </a:r>
            <a:r>
              <a:rPr kumimoji="0" lang="uk-UA"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поліліній</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і багатокутників. </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714612" y="0"/>
            <a:ext cx="3441648" cy="338554"/>
          </a:xfrm>
          <a:prstGeom prst="rect">
            <a:avLst/>
          </a:prstGeom>
        </p:spPr>
        <p:txBody>
          <a:bodyPr wrap="none">
            <a:spAutoFit/>
          </a:bodyPr>
          <a:lstStyle/>
          <a:p>
            <a:r>
              <a:rPr lang="uk-UA" sz="1600" b="1" dirty="0" smtClean="0"/>
              <a:t>3. </a:t>
            </a:r>
            <a:r>
              <a:rPr lang="uk-UA" sz="1600" b="1" dirty="0" smtClean="0"/>
              <a:t>Додавання даних до </a:t>
            </a:r>
            <a:r>
              <a:rPr lang="uk-UA" sz="1600" b="1" dirty="0" err="1" smtClean="0"/>
              <a:t>шейп-файлу</a:t>
            </a:r>
            <a:r>
              <a:rPr lang="uk-UA" sz="1600" b="1" dirty="0" smtClean="0"/>
              <a:t> </a:t>
            </a:r>
            <a:endParaRPr lang="uk-UA" sz="1600" dirty="0"/>
          </a:p>
        </p:txBody>
      </p:sp>
      <p:sp>
        <p:nvSpPr>
          <p:cNvPr id="23553" name="Rectangle 1"/>
          <p:cNvSpPr>
            <a:spLocks noChangeArrowheads="1"/>
          </p:cNvSpPr>
          <p:nvPr/>
        </p:nvSpPr>
        <p:spPr bwMode="auto">
          <a:xfrm>
            <a:off x="0" y="357166"/>
            <a:ext cx="892971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82563" algn="just"/>
            <a:r>
              <a:rPr lang="uk-UA" sz="1600" dirty="0" smtClean="0">
                <a:latin typeface="Arial" pitchFamily="34" charset="0"/>
                <a:cs typeface="Arial" pitchFamily="34" charset="0"/>
              </a:rPr>
              <a:t>Щоб </a:t>
            </a:r>
            <a:r>
              <a:rPr lang="uk-UA" sz="1600" b="1" dirty="0" smtClean="0">
                <a:latin typeface="Arial" pitchFamily="34" charset="0"/>
                <a:cs typeface="Arial" pitchFamily="34" charset="0"/>
              </a:rPr>
              <a:t>створити </a:t>
            </a:r>
            <a:r>
              <a:rPr lang="uk-UA" sz="1600" b="1" dirty="0" smtClean="0">
                <a:latin typeface="Arial" pitchFamily="34" charset="0"/>
                <a:cs typeface="Arial" pitchFamily="34" charset="0"/>
              </a:rPr>
              <a:t>точку</a:t>
            </a:r>
            <a:r>
              <a:rPr lang="uk-UA" sz="1600" dirty="0" smtClean="0">
                <a:latin typeface="Arial" pitchFamily="34" charset="0"/>
                <a:cs typeface="Arial" pitchFamily="34" charset="0"/>
              </a:rPr>
              <a:t>, </a:t>
            </a:r>
          </a:p>
          <a:p>
            <a:pPr indent="182563" algn="just"/>
            <a:r>
              <a:rPr lang="uk-UA" sz="1600" dirty="0" smtClean="0">
                <a:latin typeface="Arial" pitchFamily="34" charset="0"/>
                <a:cs typeface="Arial" pitchFamily="34" charset="0"/>
              </a:rPr>
              <a:t>спочатку скористайтеся інструментами панорамування і масштабування карти, щоб </a:t>
            </a:r>
            <a:r>
              <a:rPr lang="uk-UA" sz="1600" u="sng" dirty="0" smtClean="0">
                <a:latin typeface="Arial" pitchFamily="34" charset="0"/>
                <a:cs typeface="Arial" pitchFamily="34" charset="0"/>
              </a:rPr>
              <a:t>потрапити в потрібну географічну област</a:t>
            </a:r>
            <a:r>
              <a:rPr lang="uk-UA" sz="1600" dirty="0" smtClean="0">
                <a:latin typeface="Arial" pitchFamily="34" charset="0"/>
                <a:cs typeface="Arial" pitchFamily="34" charset="0"/>
              </a:rPr>
              <a:t>ь, для якої ви збираєтеся записувати дані. </a:t>
            </a:r>
          </a:p>
          <a:p>
            <a:pPr indent="182563" algn="just"/>
            <a:r>
              <a:rPr lang="uk-UA" sz="1600" dirty="0" smtClean="0">
                <a:latin typeface="Arial" pitchFamily="34" charset="0"/>
                <a:cs typeface="Arial" pitchFamily="34" charset="0"/>
              </a:rPr>
              <a:t>Далі вам потрібно </a:t>
            </a:r>
            <a:r>
              <a:rPr lang="uk-UA" sz="1600" u="sng" dirty="0" smtClean="0">
                <a:latin typeface="Arial" pitchFamily="34" charset="0"/>
                <a:cs typeface="Arial" pitchFamily="34" charset="0"/>
              </a:rPr>
              <a:t>увімкнути інструмент </a:t>
            </a:r>
            <a:r>
              <a:rPr lang="uk-UA" sz="1600" u="sng" dirty="0" smtClean="0">
                <a:latin typeface="Arial" pitchFamily="34" charset="0"/>
                <a:cs typeface="Arial" pitchFamily="34" charset="0"/>
              </a:rPr>
              <a:t>створення </a:t>
            </a:r>
            <a:r>
              <a:rPr lang="uk-UA" sz="1600" u="sng" dirty="0" smtClean="0">
                <a:latin typeface="Arial" pitchFamily="34" charset="0"/>
                <a:cs typeface="Arial" pitchFamily="34" charset="0"/>
              </a:rPr>
              <a:t>точки</a:t>
            </a:r>
            <a:r>
              <a:rPr lang="uk-UA" sz="1600" dirty="0" smtClean="0">
                <a:latin typeface="Arial" pitchFamily="34" charset="0"/>
                <a:cs typeface="Arial" pitchFamily="34" charset="0"/>
              </a:rPr>
              <a:t>. </a:t>
            </a:r>
          </a:p>
          <a:p>
            <a:pPr indent="182563" algn="just"/>
            <a:r>
              <a:rPr lang="uk-UA" sz="1600" dirty="0" smtClean="0">
                <a:latin typeface="Arial" pitchFamily="34" charset="0"/>
                <a:cs typeface="Arial" pitchFamily="34" charset="0"/>
              </a:rPr>
              <a:t>Після цього клацніть </a:t>
            </a:r>
            <a:r>
              <a:rPr lang="uk-UA" sz="1600" b="1" dirty="0" smtClean="0">
                <a:latin typeface="Arial" pitchFamily="34" charset="0"/>
                <a:cs typeface="Arial" pitchFamily="34" charset="0"/>
              </a:rPr>
              <a:t>лівою кнопкою миші </a:t>
            </a:r>
            <a:r>
              <a:rPr lang="uk-UA" sz="1600" dirty="0" smtClean="0">
                <a:latin typeface="Arial" pitchFamily="34" charset="0"/>
                <a:cs typeface="Arial" pitchFamily="34" charset="0"/>
              </a:rPr>
              <a:t>у вікні мапи, де ви хочете, щоб з'явилася ваша нова </a:t>
            </a:r>
            <a:r>
              <a:rPr lang="uk-UA" sz="1600" b="1" dirty="0" smtClean="0">
                <a:latin typeface="Arial" pitchFamily="34" charset="0"/>
                <a:cs typeface="Arial" pitchFamily="34" charset="0"/>
              </a:rPr>
              <a:t>геометрія </a:t>
            </a:r>
            <a:r>
              <a:rPr lang="uk-UA" sz="1600" dirty="0" smtClean="0">
                <a:latin typeface="Arial" pitchFamily="34" charset="0"/>
                <a:cs typeface="Arial" pitchFamily="34" charset="0"/>
              </a:rPr>
              <a:t>точок. </a:t>
            </a:r>
          </a:p>
        </p:txBody>
      </p:sp>
      <p:sp>
        <p:nvSpPr>
          <p:cNvPr id="5" name="Прямоугольник 4"/>
          <p:cNvSpPr/>
          <p:nvPr/>
        </p:nvSpPr>
        <p:spPr>
          <a:xfrm>
            <a:off x="0" y="6027003"/>
            <a:ext cx="9144000" cy="830997"/>
          </a:xfrm>
          <a:prstGeom prst="rect">
            <a:avLst/>
          </a:prstGeom>
        </p:spPr>
        <p:txBody>
          <a:bodyPr wrap="square">
            <a:spAutoFit/>
          </a:bodyPr>
          <a:lstStyle/>
          <a:p>
            <a:pPr indent="182563" algn="just"/>
            <a:r>
              <a:rPr lang="uk-UA" sz="1600" dirty="0" smtClean="0">
                <a:latin typeface="Arial" pitchFamily="34" charset="0"/>
                <a:cs typeface="Arial" pitchFamily="34" charset="0"/>
              </a:rPr>
              <a:t>Якщо </a:t>
            </a:r>
            <a:r>
              <a:rPr lang="uk-UA" sz="1600" dirty="0" smtClean="0">
                <a:latin typeface="Arial" pitchFamily="34" charset="0"/>
                <a:cs typeface="Arial" pitchFamily="34" charset="0"/>
              </a:rPr>
              <a:t>ви не впевнені в даних для певного поля, ви можете залишити його порожнім, але пам'ятайте, що якщо ви залишите багато полів порожніми, вам буде важко створити корисну мапу на основі ваших даних!</a:t>
            </a:r>
            <a:endParaRPr lang="uk-UA" sz="1600" dirty="0">
              <a:latin typeface="Arial" pitchFamily="34" charset="0"/>
              <a:cs typeface="Arial" pitchFamily="34" charset="0"/>
            </a:endParaRPr>
          </a:p>
        </p:txBody>
      </p:sp>
      <p:pic>
        <p:nvPicPr>
          <p:cNvPr id="27650" name="Picture 2"/>
          <p:cNvPicPr>
            <a:picLocks noChangeAspect="1" noChangeArrowheads="1"/>
          </p:cNvPicPr>
          <p:nvPr/>
        </p:nvPicPr>
        <p:blipFill>
          <a:blip r:embed="rId2"/>
          <a:srcRect/>
          <a:stretch>
            <a:fillRect/>
          </a:stretch>
        </p:blipFill>
        <p:spPr bwMode="auto">
          <a:xfrm>
            <a:off x="4062090" y="1857364"/>
            <a:ext cx="5081910" cy="4143404"/>
          </a:xfrm>
          <a:prstGeom prst="rect">
            <a:avLst/>
          </a:prstGeom>
          <a:noFill/>
          <a:ln w="9525">
            <a:noFill/>
            <a:miter lim="800000"/>
            <a:headEnd/>
            <a:tailEnd/>
          </a:ln>
        </p:spPr>
      </p:pic>
      <p:sp>
        <p:nvSpPr>
          <p:cNvPr id="7" name="Прямоугольник 6"/>
          <p:cNvSpPr/>
          <p:nvPr/>
        </p:nvSpPr>
        <p:spPr>
          <a:xfrm>
            <a:off x="214282" y="2285992"/>
            <a:ext cx="3714776" cy="830997"/>
          </a:xfrm>
          <a:prstGeom prst="rect">
            <a:avLst/>
          </a:prstGeom>
        </p:spPr>
        <p:txBody>
          <a:bodyPr wrap="square">
            <a:spAutoFit/>
          </a:bodyPr>
          <a:lstStyle/>
          <a:p>
            <a:pPr indent="182563" algn="just"/>
            <a:r>
              <a:rPr lang="uk-UA" sz="1600" dirty="0" smtClean="0">
                <a:latin typeface="Arial" pitchFamily="34" charset="0"/>
                <a:cs typeface="Arial" pitchFamily="34" charset="0"/>
              </a:rPr>
              <a:t>Після натискання на мапі з'явиться вікно, в якому ви можете ввести всі </a:t>
            </a:r>
            <a:r>
              <a:rPr lang="uk-UA" sz="1600" b="1" dirty="0" smtClean="0">
                <a:latin typeface="Arial" pitchFamily="34" charset="0"/>
                <a:cs typeface="Arial" pitchFamily="34" charset="0"/>
              </a:rPr>
              <a:t>атрибутивні дані </a:t>
            </a:r>
            <a:r>
              <a:rPr lang="uk-UA" sz="1600" dirty="0" smtClean="0">
                <a:latin typeface="Arial" pitchFamily="34" charset="0"/>
                <a:cs typeface="Arial" pitchFamily="34" charset="0"/>
              </a:rPr>
              <a:t>для цієї точки. </a:t>
            </a:r>
            <a:endParaRPr lang="uk-UA"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714612" y="0"/>
            <a:ext cx="3441648" cy="338554"/>
          </a:xfrm>
          <a:prstGeom prst="rect">
            <a:avLst/>
          </a:prstGeom>
        </p:spPr>
        <p:txBody>
          <a:bodyPr wrap="none">
            <a:spAutoFit/>
          </a:bodyPr>
          <a:lstStyle/>
          <a:p>
            <a:r>
              <a:rPr lang="uk-UA" sz="1600" b="1" dirty="0" smtClean="0"/>
              <a:t>3. </a:t>
            </a:r>
            <a:r>
              <a:rPr lang="uk-UA" sz="1600" b="1" dirty="0" smtClean="0"/>
              <a:t>Додавання даних до </a:t>
            </a:r>
            <a:r>
              <a:rPr lang="uk-UA" sz="1600" b="1" dirty="0" err="1" smtClean="0"/>
              <a:t>шейп-файлу</a:t>
            </a:r>
            <a:r>
              <a:rPr lang="uk-UA" sz="1600" b="1" dirty="0" smtClean="0"/>
              <a:t> </a:t>
            </a:r>
            <a:endParaRPr lang="uk-UA" sz="1600" dirty="0"/>
          </a:p>
        </p:txBody>
      </p:sp>
      <p:sp>
        <p:nvSpPr>
          <p:cNvPr id="23553" name="Rectangle 1"/>
          <p:cNvSpPr>
            <a:spLocks noChangeArrowheads="1"/>
          </p:cNvSpPr>
          <p:nvPr/>
        </p:nvSpPr>
        <p:spPr bwMode="auto">
          <a:xfrm>
            <a:off x="0" y="357166"/>
            <a:ext cx="892971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82563" algn="just"/>
            <a:r>
              <a:rPr lang="uk-UA" sz="1600" dirty="0" smtClean="0">
                <a:latin typeface="Arial" pitchFamily="34" charset="0"/>
                <a:cs typeface="Arial" pitchFamily="34" charset="0"/>
              </a:rPr>
              <a:t>Процес </a:t>
            </a:r>
            <a:r>
              <a:rPr lang="uk-UA" sz="1600" b="1" dirty="0" smtClean="0">
                <a:latin typeface="Arial" pitchFamily="34" charset="0"/>
                <a:cs typeface="Arial" pitchFamily="34" charset="0"/>
              </a:rPr>
              <a:t>створення </a:t>
            </a:r>
            <a:r>
              <a:rPr lang="uk-UA" sz="1600" b="1" dirty="0" err="1" smtClean="0">
                <a:latin typeface="Arial" pitchFamily="34" charset="0"/>
                <a:cs typeface="Arial" pitchFamily="34" charset="0"/>
              </a:rPr>
              <a:t>полілінії</a:t>
            </a:r>
            <a:r>
              <a:rPr lang="uk-UA" sz="1600" b="1" dirty="0" smtClean="0">
                <a:latin typeface="Arial" pitchFamily="34" charset="0"/>
                <a:cs typeface="Arial" pitchFamily="34" charset="0"/>
              </a:rPr>
              <a:t> </a:t>
            </a:r>
            <a:r>
              <a:rPr lang="uk-UA" sz="1600" dirty="0" smtClean="0">
                <a:latin typeface="Arial" pitchFamily="34" charset="0"/>
                <a:cs typeface="Arial" pitchFamily="34" charset="0"/>
              </a:rPr>
              <a:t>подібний до процесу </a:t>
            </a:r>
            <a:r>
              <a:rPr lang="uk-UA" sz="1600" dirty="0" smtClean="0">
                <a:latin typeface="Arial" pitchFamily="34" charset="0"/>
                <a:cs typeface="Arial" pitchFamily="34" charset="0"/>
              </a:rPr>
              <a:t>створення точки.</a:t>
            </a:r>
          </a:p>
          <a:p>
            <a:pPr indent="182563" algn="just"/>
            <a:r>
              <a:rPr lang="uk-UA" sz="1600" dirty="0" smtClean="0">
                <a:latin typeface="Arial" pitchFamily="34" charset="0"/>
                <a:cs typeface="Arial" pitchFamily="34" charset="0"/>
              </a:rPr>
              <a:t>Спочатку </a:t>
            </a:r>
            <a:r>
              <a:rPr lang="uk-UA" sz="1600" dirty="0" smtClean="0">
                <a:latin typeface="Arial" pitchFamily="34" charset="0"/>
                <a:cs typeface="Arial" pitchFamily="34" charset="0"/>
              </a:rPr>
              <a:t>потрібно скористатися інструментами панорамування і масштабування, щоб перемістити мапу в режимі </a:t>
            </a:r>
            <a:r>
              <a:rPr lang="uk-UA" sz="1600" u="sng" dirty="0" smtClean="0">
                <a:latin typeface="Arial" pitchFamily="34" charset="0"/>
                <a:cs typeface="Arial" pitchFamily="34" charset="0"/>
              </a:rPr>
              <a:t>перегляду до потрібної географічної област</a:t>
            </a:r>
            <a:r>
              <a:rPr lang="uk-UA" sz="1600" dirty="0" smtClean="0">
                <a:latin typeface="Arial" pitchFamily="34" charset="0"/>
                <a:cs typeface="Arial" pitchFamily="34" charset="0"/>
              </a:rPr>
              <a:t>і. Масштаб має бути достатнім для того, щоб ваша нова векторна </a:t>
            </a:r>
            <a:r>
              <a:rPr lang="uk-UA" sz="1600" dirty="0" err="1" smtClean="0">
                <a:latin typeface="Arial" pitchFamily="34" charset="0"/>
                <a:cs typeface="Arial" pitchFamily="34" charset="0"/>
              </a:rPr>
              <a:t>полілінія</a:t>
            </a:r>
            <a:r>
              <a:rPr lang="uk-UA" sz="1600" dirty="0" smtClean="0">
                <a:latin typeface="Arial" pitchFamily="34" charset="0"/>
                <a:cs typeface="Arial" pitchFamily="34" charset="0"/>
              </a:rPr>
              <a:t> мала відповідний масштаб.</a:t>
            </a:r>
          </a:p>
          <a:p>
            <a:pPr indent="182563" algn="just"/>
            <a:r>
              <a:rPr lang="uk-UA" sz="1600" dirty="0" smtClean="0">
                <a:latin typeface="Arial" pitchFamily="34" charset="0"/>
                <a:cs typeface="Arial" pitchFamily="34" charset="0"/>
              </a:rPr>
              <a:t> </a:t>
            </a:r>
            <a:endParaRPr lang="uk-UA" sz="1600" dirty="0" smtClean="0">
              <a:latin typeface="Arial" pitchFamily="34" charset="0"/>
              <a:cs typeface="Arial" pitchFamily="34" charset="0"/>
            </a:endParaRPr>
          </a:p>
          <a:p>
            <a:pPr indent="182563" algn="just"/>
            <a:r>
              <a:rPr lang="uk-UA" sz="1600" dirty="0" smtClean="0">
                <a:latin typeface="Arial" pitchFamily="34" charset="0"/>
                <a:cs typeface="Arial" pitchFamily="34" charset="0"/>
              </a:rPr>
              <a:t>Коли </a:t>
            </a:r>
            <a:r>
              <a:rPr lang="uk-UA" sz="1600" dirty="0" smtClean="0">
                <a:latin typeface="Arial" pitchFamily="34" charset="0"/>
                <a:cs typeface="Arial" pitchFamily="34" charset="0"/>
              </a:rPr>
              <a:t>ви будете готові, ви можете натиснути піктограму </a:t>
            </a:r>
            <a:r>
              <a:rPr lang="uk-UA" sz="1600" u="sng" dirty="0" smtClean="0">
                <a:latin typeface="Arial" pitchFamily="34" charset="0"/>
                <a:cs typeface="Arial" pitchFamily="34" charset="0"/>
              </a:rPr>
              <a:t>створення </a:t>
            </a:r>
            <a:r>
              <a:rPr lang="uk-UA" sz="1600" u="sng" dirty="0" err="1" smtClean="0">
                <a:latin typeface="Arial" pitchFamily="34" charset="0"/>
                <a:cs typeface="Arial" pitchFamily="34" charset="0"/>
              </a:rPr>
              <a:t>полілінії</a:t>
            </a:r>
            <a:r>
              <a:rPr lang="uk-UA" sz="1600" dirty="0" smtClean="0">
                <a:latin typeface="Arial" pitchFamily="34" charset="0"/>
                <a:cs typeface="Arial" pitchFamily="34" charset="0"/>
              </a:rPr>
              <a:t> на панелі інструментів, а потім почати </a:t>
            </a:r>
            <a:r>
              <a:rPr lang="uk-UA" sz="1600" u="sng" dirty="0" smtClean="0">
                <a:latin typeface="Arial" pitchFamily="34" charset="0"/>
                <a:cs typeface="Arial" pitchFamily="34" charset="0"/>
              </a:rPr>
              <a:t>малювати вашу лінію</a:t>
            </a:r>
            <a:r>
              <a:rPr lang="uk-UA" sz="1600" dirty="0" smtClean="0">
                <a:latin typeface="Arial" pitchFamily="34" charset="0"/>
                <a:cs typeface="Arial" pitchFamily="34" charset="0"/>
              </a:rPr>
              <a:t>, клацаючи на карті. Після першого клацання ви помітите, що лінія розтягується, як еластична стрічка, слідуючи за курсором миші, коли ви його переміщуєте. Кожного разу, коли ви клацаєте </a:t>
            </a:r>
            <a:r>
              <a:rPr lang="uk-UA" sz="1600" b="1" dirty="0" smtClean="0">
                <a:latin typeface="Arial" pitchFamily="34" charset="0"/>
                <a:cs typeface="Arial" pitchFamily="34" charset="0"/>
              </a:rPr>
              <a:t>лівою кнопкою миші</a:t>
            </a:r>
            <a:r>
              <a:rPr lang="uk-UA" sz="1600" dirty="0" smtClean="0">
                <a:latin typeface="Arial" pitchFamily="34" charset="0"/>
                <a:cs typeface="Arial" pitchFamily="34" charset="0"/>
              </a:rPr>
              <a:t>, на карту буде </a:t>
            </a:r>
            <a:r>
              <a:rPr lang="uk-UA" sz="1600" u="sng" dirty="0" smtClean="0">
                <a:latin typeface="Arial" pitchFamily="34" charset="0"/>
                <a:cs typeface="Arial" pitchFamily="34" charset="0"/>
              </a:rPr>
              <a:t>додаватися нова вершина</a:t>
            </a:r>
            <a:r>
              <a:rPr lang="uk-UA" sz="1600" dirty="0" smtClean="0">
                <a:latin typeface="Arial" pitchFamily="34" charset="0"/>
                <a:cs typeface="Arial" pitchFamily="34" charset="0"/>
              </a:rPr>
              <a:t>. </a:t>
            </a:r>
          </a:p>
        </p:txBody>
      </p:sp>
      <p:pic>
        <p:nvPicPr>
          <p:cNvPr id="28674" name="Picture 2"/>
          <p:cNvPicPr>
            <a:picLocks noChangeAspect="1" noChangeArrowheads="1"/>
          </p:cNvPicPr>
          <p:nvPr/>
        </p:nvPicPr>
        <p:blipFill>
          <a:blip r:embed="rId2"/>
          <a:srcRect/>
          <a:stretch>
            <a:fillRect/>
          </a:stretch>
        </p:blipFill>
        <p:spPr bwMode="auto">
          <a:xfrm>
            <a:off x="4310440" y="2644775"/>
            <a:ext cx="4633524" cy="3284555"/>
          </a:xfrm>
          <a:prstGeom prst="rect">
            <a:avLst/>
          </a:prstGeom>
          <a:noFill/>
          <a:ln w="9525">
            <a:noFill/>
            <a:miter lim="800000"/>
            <a:headEnd/>
            <a:tailEnd/>
          </a:ln>
        </p:spPr>
      </p:pic>
      <p:sp>
        <p:nvSpPr>
          <p:cNvPr id="28675" name="Rectangle 3"/>
          <p:cNvSpPr>
            <a:spLocks noChangeArrowheads="1"/>
          </p:cNvSpPr>
          <p:nvPr/>
        </p:nvSpPr>
        <p:spPr bwMode="auto">
          <a:xfrm>
            <a:off x="0" y="3143248"/>
            <a:ext cx="4286248"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Під час редагування шару ліній вершини відображаються круглими маркерами, які </a:t>
            </a:r>
            <a:r>
              <a:rPr kumimoji="0" lang="uk-UA" sz="1600" b="0" i="0" u="sng" strike="noStrike" cap="none" normalizeH="0" baseline="0" dirty="0" smtClean="0">
                <a:ln>
                  <a:noFill/>
                </a:ln>
                <a:solidFill>
                  <a:schemeClr val="tx1"/>
                </a:solidFill>
                <a:effectLst/>
                <a:latin typeface="Arial" pitchFamily="34" charset="0"/>
                <a:ea typeface="Calibri" pitchFamily="34" charset="0"/>
                <a:cs typeface="Arial" pitchFamily="34" charset="0"/>
              </a:rPr>
              <a:t>можна переміщати мишею</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щоб налаштувати геометрію лінії. </a:t>
            </a:r>
          </a:p>
          <a:p>
            <a:pPr marL="0" marR="0" lvl="0" indent="180975" algn="just" defTabSz="914400" rtl="0" eaLnBrk="1" fontAlgn="base" latinLnBrk="0" hangingPunct="1">
              <a:lnSpc>
                <a:spcPct val="100000"/>
              </a:lnSpc>
              <a:spcBef>
                <a:spcPct val="0"/>
              </a:spcBef>
              <a:spcAft>
                <a:spcPct val="0"/>
              </a:spcAft>
              <a:buClrTx/>
              <a:buSzTx/>
              <a:buFontTx/>
              <a:buNone/>
              <a:tabLst/>
            </a:pPr>
            <a:endParaRPr lang="uk-UA" sz="1600" dirty="0" smtClean="0">
              <a:latin typeface="Arial" pitchFamily="34" charset="0"/>
              <a:ea typeface="Calibri" pitchFamily="34" charset="0"/>
              <a:cs typeface="Arial" pitchFamily="34" charset="0"/>
            </a:endParaRPr>
          </a:p>
          <a:p>
            <a:pPr marL="0" marR="0" lvl="0" indent="180975"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При додаванні нової лінії (показано червоним кольором), </a:t>
            </a:r>
            <a:r>
              <a:rPr kumimoji="0" lang="uk-UA" sz="1600" b="0" i="0" u="sng" strike="noStrike" cap="none" normalizeH="0" baseline="0" dirty="0" smtClean="0">
                <a:ln>
                  <a:noFill/>
                </a:ln>
                <a:solidFill>
                  <a:schemeClr val="tx1"/>
                </a:solidFill>
                <a:effectLst/>
                <a:latin typeface="Arial" pitchFamily="34" charset="0"/>
                <a:ea typeface="Calibri" pitchFamily="34" charset="0"/>
                <a:cs typeface="Arial" pitchFamily="34" charset="0"/>
              </a:rPr>
              <a:t>кожен клік миші додаватиме нову вершину.</a:t>
            </a:r>
            <a:endParaRPr kumimoji="0" lang="uk-UA" sz="1600" b="0" i="0" u="sng" strike="noStrike" cap="none" normalizeH="0" baseline="0" dirty="0" smtClean="0">
              <a:ln>
                <a:noFill/>
              </a:ln>
              <a:solidFill>
                <a:schemeClr val="tx1"/>
              </a:solidFill>
              <a:effectLst/>
              <a:latin typeface="Arial" pitchFamily="34" charset="0"/>
              <a:cs typeface="Arial" pitchFamily="34" charset="0"/>
            </a:endParaRPr>
          </a:p>
        </p:txBody>
      </p:sp>
      <p:sp>
        <p:nvSpPr>
          <p:cNvPr id="28676" name="Rectangle 4"/>
          <p:cNvSpPr>
            <a:spLocks noChangeArrowheads="1"/>
          </p:cNvSpPr>
          <p:nvPr/>
        </p:nvSpPr>
        <p:spPr bwMode="auto">
          <a:xfrm>
            <a:off x="0" y="6000768"/>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Після того, як ви завершили визначення лінії, скористайтеся </a:t>
            </a:r>
            <a:r>
              <a:rPr kumimoji="0" lang="uk-U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правою кнопкою миші</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щоб повідомити </a:t>
            </a:r>
            <a:r>
              <a:rPr kumimoji="0" lang="uk-UA"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ГІС-програму</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про завершення редагування. Вам буде запропоновано ввести у поле дані атрибутів для вашого нового елемента </a:t>
            </a:r>
            <a:r>
              <a:rPr kumimoji="0" lang="uk-UA"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полілінії</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714612" y="0"/>
            <a:ext cx="3441648" cy="338554"/>
          </a:xfrm>
          <a:prstGeom prst="rect">
            <a:avLst/>
          </a:prstGeom>
        </p:spPr>
        <p:txBody>
          <a:bodyPr wrap="none">
            <a:spAutoFit/>
          </a:bodyPr>
          <a:lstStyle/>
          <a:p>
            <a:r>
              <a:rPr lang="uk-UA" sz="1600" b="1" dirty="0" smtClean="0"/>
              <a:t>3. </a:t>
            </a:r>
            <a:r>
              <a:rPr lang="uk-UA" sz="1600" b="1" dirty="0" smtClean="0"/>
              <a:t>Додавання даних до </a:t>
            </a:r>
            <a:r>
              <a:rPr lang="uk-UA" sz="1600" b="1" dirty="0" err="1" smtClean="0"/>
              <a:t>шейп-файлу</a:t>
            </a:r>
            <a:r>
              <a:rPr lang="uk-UA" sz="1600" b="1" dirty="0" smtClean="0"/>
              <a:t> </a:t>
            </a:r>
            <a:endParaRPr lang="uk-UA" sz="1600" dirty="0"/>
          </a:p>
        </p:txBody>
      </p:sp>
      <p:sp>
        <p:nvSpPr>
          <p:cNvPr id="23553" name="Rectangle 1"/>
          <p:cNvSpPr>
            <a:spLocks noChangeArrowheads="1"/>
          </p:cNvSpPr>
          <p:nvPr/>
        </p:nvSpPr>
        <p:spPr bwMode="auto">
          <a:xfrm>
            <a:off x="0" y="517265"/>
            <a:ext cx="892971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82563" algn="just"/>
            <a:r>
              <a:rPr lang="uk-UA" sz="1600" dirty="0" smtClean="0">
                <a:latin typeface="Arial" pitchFamily="34" charset="0"/>
                <a:cs typeface="Arial" pitchFamily="34" charset="0"/>
              </a:rPr>
              <a:t>Процес </a:t>
            </a:r>
            <a:r>
              <a:rPr lang="uk-UA" sz="1600" b="1" dirty="0" smtClean="0">
                <a:latin typeface="Arial" pitchFamily="34" charset="0"/>
                <a:cs typeface="Arial" pitchFamily="34" charset="0"/>
              </a:rPr>
              <a:t>створення </a:t>
            </a:r>
            <a:r>
              <a:rPr lang="uk-UA" sz="1600" b="1" dirty="0" smtClean="0">
                <a:latin typeface="Arial" pitchFamily="34" charset="0"/>
                <a:cs typeface="Arial" pitchFamily="34" charset="0"/>
              </a:rPr>
              <a:t>полігону </a:t>
            </a:r>
            <a:r>
              <a:rPr lang="uk-UA" sz="1600" dirty="0" smtClean="0">
                <a:latin typeface="Arial" pitchFamily="34" charset="0"/>
                <a:cs typeface="Arial" pitchFamily="34" charset="0"/>
              </a:rPr>
              <a:t>майже такий самий, як і </a:t>
            </a:r>
            <a:r>
              <a:rPr lang="uk-UA" sz="1600" dirty="0" smtClean="0">
                <a:latin typeface="Arial" pitchFamily="34" charset="0"/>
                <a:cs typeface="Arial" pitchFamily="34" charset="0"/>
              </a:rPr>
              <a:t>створення </a:t>
            </a:r>
            <a:r>
              <a:rPr lang="uk-UA" sz="1600" dirty="0" err="1" smtClean="0">
                <a:latin typeface="Arial" pitchFamily="34" charset="0"/>
                <a:cs typeface="Arial" pitchFamily="34" charset="0"/>
              </a:rPr>
              <a:t>полілінії</a:t>
            </a:r>
            <a:r>
              <a:rPr lang="uk-UA" sz="1600" dirty="0" smtClean="0">
                <a:latin typeface="Arial" pitchFamily="34" charset="0"/>
                <a:cs typeface="Arial" pitchFamily="34" charset="0"/>
              </a:rPr>
              <a:t>, за винятком того, що вам потрібно використовувати інструмент </a:t>
            </a:r>
            <a:r>
              <a:rPr lang="uk-UA" sz="1600" dirty="0" smtClean="0">
                <a:latin typeface="Arial" pitchFamily="34" charset="0"/>
                <a:cs typeface="Arial" pitchFamily="34" charset="0"/>
              </a:rPr>
              <a:t>створення </a:t>
            </a:r>
            <a:r>
              <a:rPr lang="uk-UA" sz="1600" dirty="0" smtClean="0">
                <a:latin typeface="Arial" pitchFamily="34" charset="0"/>
                <a:cs typeface="Arial" pitchFamily="34" charset="0"/>
              </a:rPr>
              <a:t>полігону на панелі інструментів. Крім того, ви помітите, що коли ви малюєте геометрію на екрані, </a:t>
            </a:r>
            <a:r>
              <a:rPr lang="uk-UA" sz="1600" dirty="0" err="1" smtClean="0">
                <a:latin typeface="Arial" pitchFamily="34" charset="0"/>
                <a:cs typeface="Arial" pitchFamily="34" charset="0"/>
              </a:rPr>
              <a:t>ГІС</a:t>
            </a:r>
            <a:r>
              <a:rPr lang="uk-UA" sz="1600" dirty="0" smtClean="0">
                <a:latin typeface="Arial" pitchFamily="34" charset="0"/>
                <a:cs typeface="Arial" pitchFamily="34" charset="0"/>
              </a:rPr>
              <a:t> додаток завжди </a:t>
            </a:r>
            <a:r>
              <a:rPr lang="uk-UA" sz="1600" u="sng" dirty="0" smtClean="0">
                <a:latin typeface="Arial" pitchFamily="34" charset="0"/>
                <a:cs typeface="Arial" pitchFamily="34" charset="0"/>
              </a:rPr>
              <a:t>створює замкнену область. </a:t>
            </a:r>
            <a:endParaRPr lang="uk-UA" sz="1600" u="sng" dirty="0" smtClean="0">
              <a:latin typeface="Arial" pitchFamily="34" charset="0"/>
              <a:cs typeface="Arial" pitchFamily="34" charset="0"/>
            </a:endParaRPr>
          </a:p>
          <a:p>
            <a:pPr indent="182563" algn="just"/>
            <a:endParaRPr lang="uk-UA" sz="1600" dirty="0" smtClean="0">
              <a:latin typeface="Arial" pitchFamily="34" charset="0"/>
              <a:cs typeface="Arial" pitchFamily="34" charset="0"/>
            </a:endParaRPr>
          </a:p>
          <a:p>
            <a:pPr indent="182563" algn="just"/>
            <a:endParaRPr lang="uk-UA" sz="1600" dirty="0" smtClean="0">
              <a:latin typeface="Arial" pitchFamily="34" charset="0"/>
              <a:cs typeface="Arial" pitchFamily="34" charset="0"/>
            </a:endParaRPr>
          </a:p>
          <a:p>
            <a:pPr indent="182563" algn="just"/>
            <a:endParaRPr lang="uk-UA" sz="1600" dirty="0" smtClean="0">
              <a:latin typeface="Arial" pitchFamily="34" charset="0"/>
              <a:cs typeface="Arial" pitchFamily="34" charset="0"/>
            </a:endParaRPr>
          </a:p>
          <a:p>
            <a:pPr indent="182563" algn="just"/>
            <a:r>
              <a:rPr lang="uk-UA" sz="1600" dirty="0" smtClean="0">
                <a:latin typeface="Arial" pitchFamily="34" charset="0"/>
                <a:cs typeface="Arial" pitchFamily="34" charset="0"/>
              </a:rPr>
              <a:t>Щоб додати новий об'єкт після того, як ви створили перший, ви можете просто клацнути ще раз на карті з активним інструментом </a:t>
            </a:r>
            <a:r>
              <a:rPr lang="uk-UA" sz="1600" dirty="0" smtClean="0">
                <a:latin typeface="Arial" pitchFamily="34" charset="0"/>
                <a:cs typeface="Arial" pitchFamily="34" charset="0"/>
              </a:rPr>
              <a:t>створення </a:t>
            </a:r>
            <a:r>
              <a:rPr lang="uk-UA" sz="1600" dirty="0" smtClean="0">
                <a:latin typeface="Arial" pitchFamily="34" charset="0"/>
                <a:cs typeface="Arial" pitchFamily="34" charset="0"/>
              </a:rPr>
              <a:t>точки, </a:t>
            </a:r>
            <a:r>
              <a:rPr lang="uk-UA" sz="1600" dirty="0" err="1" smtClean="0">
                <a:latin typeface="Arial" pitchFamily="34" charset="0"/>
                <a:cs typeface="Arial" pitchFamily="34" charset="0"/>
              </a:rPr>
              <a:t>полілінії</a:t>
            </a:r>
            <a:r>
              <a:rPr lang="uk-UA" sz="1600" dirty="0" smtClean="0">
                <a:latin typeface="Arial" pitchFamily="34" charset="0"/>
                <a:cs typeface="Arial" pitchFamily="34" charset="0"/>
              </a:rPr>
              <a:t> або полігону і почати малювати наступний об'єкт. </a:t>
            </a:r>
            <a:endParaRPr lang="uk-UA" sz="1600" dirty="0">
              <a:latin typeface="Arial" pitchFamily="34" charset="0"/>
              <a:cs typeface="Arial" pitchFamily="34" charset="0"/>
            </a:endParaRPr>
          </a:p>
        </p:txBody>
      </p:sp>
      <p:sp>
        <p:nvSpPr>
          <p:cNvPr id="7" name="Прямоугольник 6"/>
          <p:cNvSpPr/>
          <p:nvPr/>
        </p:nvSpPr>
        <p:spPr>
          <a:xfrm>
            <a:off x="0" y="5072074"/>
            <a:ext cx="8858280" cy="830997"/>
          </a:xfrm>
          <a:prstGeom prst="rect">
            <a:avLst/>
          </a:prstGeom>
        </p:spPr>
        <p:txBody>
          <a:bodyPr wrap="square">
            <a:spAutoFit/>
          </a:bodyPr>
          <a:lstStyle/>
          <a:p>
            <a:pPr indent="182563" algn="just"/>
            <a:r>
              <a:rPr lang="uk-UA" sz="1600" dirty="0" smtClean="0">
                <a:latin typeface="Arial" pitchFamily="34" charset="0"/>
                <a:cs typeface="Arial" pitchFamily="34" charset="0"/>
              </a:rPr>
              <a:t>Коли ви не маєте більше функцій для додавання, </a:t>
            </a:r>
            <a:r>
              <a:rPr lang="uk-UA" sz="1600" dirty="0" smtClean="0">
                <a:latin typeface="Arial" pitchFamily="34" charset="0"/>
                <a:cs typeface="Arial" pitchFamily="34" charset="0"/>
              </a:rPr>
              <a:t> не </a:t>
            </a:r>
            <a:r>
              <a:rPr lang="uk-UA" sz="1600" dirty="0" smtClean="0">
                <a:latin typeface="Arial" pitchFamily="34" charset="0"/>
                <a:cs typeface="Arial" pitchFamily="34" charset="0"/>
              </a:rPr>
              <a:t>забудьте натиснути піктограму "дозволити редагування", щоб </a:t>
            </a:r>
            <a:r>
              <a:rPr lang="uk-UA" sz="1600" u="sng" dirty="0" smtClean="0">
                <a:latin typeface="Arial" pitchFamily="34" charset="0"/>
                <a:cs typeface="Arial" pitchFamily="34" charset="0"/>
              </a:rPr>
              <a:t>вимкнути її.</a:t>
            </a:r>
            <a:r>
              <a:rPr lang="uk-UA" sz="1600" dirty="0" smtClean="0">
                <a:latin typeface="Arial" pitchFamily="34" charset="0"/>
                <a:cs typeface="Arial" pitchFamily="34" charset="0"/>
              </a:rPr>
              <a:t> </a:t>
            </a:r>
            <a:endParaRPr lang="uk-UA" sz="1600" dirty="0" smtClean="0">
              <a:latin typeface="Arial" pitchFamily="34" charset="0"/>
              <a:cs typeface="Arial" pitchFamily="34" charset="0"/>
            </a:endParaRPr>
          </a:p>
          <a:p>
            <a:pPr indent="182563" algn="just"/>
            <a:r>
              <a:rPr lang="uk-UA" sz="1600" dirty="0" smtClean="0">
                <a:latin typeface="Arial" pitchFamily="34" charset="0"/>
                <a:cs typeface="Arial" pitchFamily="34" charset="0"/>
              </a:rPr>
              <a:t>Після </a:t>
            </a:r>
            <a:r>
              <a:rPr lang="uk-UA" sz="1600" dirty="0" smtClean="0">
                <a:latin typeface="Arial" pitchFamily="34" charset="0"/>
                <a:cs typeface="Arial" pitchFamily="34" charset="0"/>
              </a:rPr>
              <a:t>цього </a:t>
            </a:r>
            <a:r>
              <a:rPr lang="uk-UA" sz="1600" dirty="0" err="1" smtClean="0">
                <a:latin typeface="Arial" pitchFamily="34" charset="0"/>
                <a:cs typeface="Arial" pitchFamily="34" charset="0"/>
              </a:rPr>
              <a:t>ГІС</a:t>
            </a:r>
            <a:r>
              <a:rPr lang="uk-UA" sz="1600" dirty="0" smtClean="0">
                <a:latin typeface="Arial" pitchFamily="34" charset="0"/>
                <a:cs typeface="Arial" pitchFamily="34" charset="0"/>
              </a:rPr>
              <a:t> програма збереже новостворений шар на жорсткому </a:t>
            </a:r>
            <a:r>
              <a:rPr lang="uk-UA" sz="1600" dirty="0" smtClean="0">
                <a:latin typeface="Arial" pitchFamily="34" charset="0"/>
                <a:cs typeface="Arial" pitchFamily="34" charset="0"/>
              </a:rPr>
              <a:t>диску.</a:t>
            </a:r>
            <a:endParaRPr lang="uk-UA"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714612" y="0"/>
            <a:ext cx="2437847" cy="338554"/>
          </a:xfrm>
          <a:prstGeom prst="rect">
            <a:avLst/>
          </a:prstGeom>
        </p:spPr>
        <p:txBody>
          <a:bodyPr wrap="none">
            <a:spAutoFit/>
          </a:bodyPr>
          <a:lstStyle/>
          <a:p>
            <a:r>
              <a:rPr lang="uk-UA" sz="1600" b="1" dirty="0" smtClean="0"/>
              <a:t>4. </a:t>
            </a:r>
            <a:r>
              <a:rPr lang="uk-UA" sz="1600" b="1" dirty="0" err="1" smtClean="0"/>
              <a:t>Оцифровування</a:t>
            </a:r>
            <a:r>
              <a:rPr lang="uk-UA" sz="1600" b="1" dirty="0" smtClean="0"/>
              <a:t> з нуля</a:t>
            </a:r>
            <a:endParaRPr lang="uk-UA" sz="1600" dirty="0"/>
          </a:p>
        </p:txBody>
      </p:sp>
      <p:sp>
        <p:nvSpPr>
          <p:cNvPr id="23553" name="Rectangle 1"/>
          <p:cNvSpPr>
            <a:spLocks noChangeArrowheads="1"/>
          </p:cNvSpPr>
          <p:nvPr/>
        </p:nvSpPr>
        <p:spPr bwMode="auto">
          <a:xfrm>
            <a:off x="0" y="357166"/>
            <a:ext cx="892971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182563" algn="just"/>
            <a:r>
              <a:rPr lang="uk-UA" sz="1600" dirty="0" smtClean="0">
                <a:latin typeface="Arial" pitchFamily="34" charset="0"/>
                <a:cs typeface="Arial" pitchFamily="34" charset="0"/>
              </a:rPr>
              <a:t>Досить </a:t>
            </a:r>
            <a:r>
              <a:rPr lang="uk-UA" sz="1600" dirty="0" smtClean="0">
                <a:latin typeface="Arial" pitchFamily="34" charset="0"/>
                <a:cs typeface="Arial" pitchFamily="34" charset="0"/>
              </a:rPr>
              <a:t>важко намалювати об'єкти так, щоб вони були </a:t>
            </a:r>
            <a:r>
              <a:rPr lang="uk-UA" sz="1600" b="1" dirty="0" smtClean="0">
                <a:latin typeface="Arial" pitchFamily="34" charset="0"/>
                <a:cs typeface="Arial" pitchFamily="34" charset="0"/>
              </a:rPr>
              <a:t>просторово правильними, </a:t>
            </a:r>
            <a:r>
              <a:rPr lang="uk-UA" sz="1600" dirty="0" smtClean="0">
                <a:latin typeface="Arial" pitchFamily="34" charset="0"/>
                <a:cs typeface="Arial" pitchFamily="34" charset="0"/>
              </a:rPr>
              <a:t>якщо у вас немає інших об'єктів, які можна було б використати як точку відліку. Одним з поширених рішень цієї проблеми є використання растрового шару (наприклад, </a:t>
            </a:r>
            <a:r>
              <a:rPr lang="uk-UA" sz="1600" dirty="0" err="1" smtClean="0">
                <a:latin typeface="Arial" pitchFamily="34" charset="0"/>
                <a:cs typeface="Arial" pitchFamily="34" charset="0"/>
              </a:rPr>
              <a:t>аерофотознімка</a:t>
            </a:r>
            <a:r>
              <a:rPr lang="uk-UA" sz="1600" dirty="0" smtClean="0">
                <a:latin typeface="Arial" pitchFamily="34" charset="0"/>
                <a:cs typeface="Arial" pitchFamily="34" charset="0"/>
              </a:rPr>
              <a:t> або супутникового зображення) як шару тла. Потім ви можете використовувати цей шар як опорну карту або навіть перенести об'єкти з растрового шару на </a:t>
            </a:r>
            <a:r>
              <a:rPr lang="uk-UA" sz="1600" dirty="0" smtClean="0">
                <a:latin typeface="Arial" pitchFamily="34" charset="0"/>
                <a:cs typeface="Arial" pitchFamily="34" charset="0"/>
              </a:rPr>
              <a:t>векторний шар</a:t>
            </a:r>
            <a:r>
              <a:rPr lang="uk-UA" sz="1600" dirty="0" smtClean="0">
                <a:latin typeface="Arial" pitchFamily="34" charset="0"/>
                <a:cs typeface="Arial" pitchFamily="34" charset="0"/>
              </a:rPr>
              <a:t>, якщо вони є видимими. </a:t>
            </a:r>
            <a:endParaRPr lang="uk-UA" sz="1600" dirty="0">
              <a:latin typeface="Arial" pitchFamily="34" charset="0"/>
              <a:cs typeface="Arial" pitchFamily="34" charset="0"/>
            </a:endParaRPr>
          </a:p>
        </p:txBody>
      </p:sp>
      <p:pic>
        <p:nvPicPr>
          <p:cNvPr id="29698" name="Picture 2"/>
          <p:cNvPicPr>
            <a:picLocks noChangeAspect="1" noChangeArrowheads="1"/>
          </p:cNvPicPr>
          <p:nvPr/>
        </p:nvPicPr>
        <p:blipFill>
          <a:blip r:embed="rId2"/>
          <a:srcRect/>
          <a:stretch>
            <a:fillRect/>
          </a:stretch>
        </p:blipFill>
        <p:spPr bwMode="auto">
          <a:xfrm>
            <a:off x="1714480" y="1928802"/>
            <a:ext cx="5643602" cy="4000566"/>
          </a:xfrm>
          <a:prstGeom prst="rect">
            <a:avLst/>
          </a:prstGeom>
          <a:noFill/>
          <a:ln w="9525">
            <a:noFill/>
            <a:miter lim="800000"/>
            <a:headEnd/>
            <a:tailEnd/>
          </a:ln>
        </p:spPr>
      </p:pic>
      <p:sp>
        <p:nvSpPr>
          <p:cNvPr id="29699" name="Rectangle 3"/>
          <p:cNvSpPr>
            <a:spLocks noChangeArrowheads="1"/>
          </p:cNvSpPr>
          <p:nvPr/>
        </p:nvSpPr>
        <p:spPr bwMode="auto">
          <a:xfrm>
            <a:off x="0" y="6000768"/>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a:t>
            </a:r>
            <a:r>
              <a:rPr kumimoji="0" lang="uk-U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ісля того, як ваші об'єкти </a:t>
            </a:r>
            <a:r>
              <a:rPr kumimoji="0" lang="uk-UA"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оцифровані</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потрібно </a:t>
            </a:r>
            <a:r>
              <a:rPr kumimoji="0" lang="uk-UA" sz="1600" b="0" i="0" u="sng" strike="noStrike" cap="none" normalizeH="0" baseline="0" dirty="0" smtClean="0">
                <a:ln>
                  <a:noFill/>
                </a:ln>
                <a:solidFill>
                  <a:schemeClr val="tx1"/>
                </a:solidFill>
                <a:effectLst/>
                <a:latin typeface="Arial" pitchFamily="34" charset="0"/>
                <a:ea typeface="Calibri" pitchFamily="34" charset="0"/>
                <a:cs typeface="Arial" pitchFamily="34" charset="0"/>
              </a:rPr>
              <a:t>встановити умовні позначення для вашого шару</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Вибір відповідної символіки дозволить вам краще розуміти отримані дані, коли ви дивитеся на карту.</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714612" y="0"/>
            <a:ext cx="2437847" cy="338554"/>
          </a:xfrm>
          <a:prstGeom prst="rect">
            <a:avLst/>
          </a:prstGeom>
        </p:spPr>
        <p:txBody>
          <a:bodyPr wrap="none">
            <a:spAutoFit/>
          </a:bodyPr>
          <a:lstStyle/>
          <a:p>
            <a:r>
              <a:rPr lang="uk-UA" sz="1600" b="1" dirty="0" smtClean="0"/>
              <a:t>4. </a:t>
            </a:r>
            <a:r>
              <a:rPr lang="uk-UA" sz="1600" b="1" dirty="0" err="1" smtClean="0"/>
              <a:t>Оцифровування</a:t>
            </a:r>
            <a:r>
              <a:rPr lang="uk-UA" sz="1600" b="1" dirty="0" smtClean="0"/>
              <a:t> з нуля</a:t>
            </a:r>
            <a:endParaRPr lang="uk-UA" sz="1600" dirty="0"/>
          </a:p>
        </p:txBody>
      </p:sp>
      <p:sp>
        <p:nvSpPr>
          <p:cNvPr id="23553" name="Rectangle 1"/>
          <p:cNvSpPr>
            <a:spLocks noChangeArrowheads="1"/>
          </p:cNvSpPr>
          <p:nvPr/>
        </p:nvSpPr>
        <p:spPr bwMode="auto">
          <a:xfrm>
            <a:off x="0" y="357166"/>
            <a:ext cx="892971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1600" b="1" dirty="0" smtClean="0">
                <a:latin typeface="Arial" pitchFamily="34" charset="0"/>
                <a:cs typeface="Arial" pitchFamily="34" charset="0"/>
              </a:rPr>
              <a:t>Поширені </a:t>
            </a:r>
            <a:r>
              <a:rPr lang="uk-UA" sz="1600" b="1" dirty="0" smtClean="0">
                <a:latin typeface="Arial" pitchFamily="34" charset="0"/>
                <a:cs typeface="Arial" pitchFamily="34" charset="0"/>
              </a:rPr>
              <a:t>проблеми, </a:t>
            </a:r>
            <a:r>
              <a:rPr lang="uk-UA" sz="1600" b="1" dirty="0" smtClean="0">
                <a:latin typeface="Arial" pitchFamily="34" charset="0"/>
                <a:cs typeface="Arial" pitchFamily="34" charset="0"/>
              </a:rPr>
              <a:t>на які слід звернути </a:t>
            </a:r>
            <a:r>
              <a:rPr lang="uk-UA" sz="1600" b="1" dirty="0" smtClean="0">
                <a:latin typeface="Arial" pitchFamily="34" charset="0"/>
                <a:cs typeface="Arial" pitchFamily="34" charset="0"/>
              </a:rPr>
              <a:t>увагу.</a:t>
            </a:r>
          </a:p>
          <a:p>
            <a:pPr indent="182563" algn="just"/>
            <a:r>
              <a:rPr lang="uk-UA" sz="1600" b="1" dirty="0" smtClean="0">
                <a:latin typeface="Arial" pitchFamily="34" charset="0"/>
                <a:cs typeface="Arial" pitchFamily="34" charset="0"/>
              </a:rPr>
              <a:t> </a:t>
            </a:r>
            <a:r>
              <a:rPr lang="uk-UA" sz="1600" dirty="0" smtClean="0">
                <a:latin typeface="Arial" pitchFamily="34" charset="0"/>
                <a:cs typeface="Arial" pitchFamily="34" charset="0"/>
              </a:rPr>
              <a:t>Якщо ви </a:t>
            </a:r>
            <a:r>
              <a:rPr lang="uk-UA" sz="1600" dirty="0" err="1" smtClean="0">
                <a:latin typeface="Arial" pitchFamily="34" charset="0"/>
                <a:cs typeface="Arial" pitchFamily="34" charset="0"/>
              </a:rPr>
              <a:t>оцифровуєте</a:t>
            </a:r>
            <a:r>
              <a:rPr lang="uk-UA" sz="1600" dirty="0" smtClean="0">
                <a:latin typeface="Arial" pitchFamily="34" charset="0"/>
                <a:cs typeface="Arial" pitchFamily="34" charset="0"/>
              </a:rPr>
              <a:t> фоновий растровий шар, наприклад, </a:t>
            </a:r>
            <a:r>
              <a:rPr lang="uk-UA" sz="1600" dirty="0" err="1" smtClean="0">
                <a:latin typeface="Arial" pitchFamily="34" charset="0"/>
                <a:cs typeface="Arial" pitchFamily="34" charset="0"/>
              </a:rPr>
              <a:t>аерофотознімок</a:t>
            </a:r>
            <a:r>
              <a:rPr lang="uk-UA" sz="1600" dirty="0" smtClean="0">
                <a:latin typeface="Arial" pitchFamily="34" charset="0"/>
                <a:cs typeface="Arial" pitchFamily="34" charset="0"/>
              </a:rPr>
              <a:t> або супутниковий знімок, дуже важливо, щоб </a:t>
            </a:r>
            <a:r>
              <a:rPr lang="uk-UA" sz="1600" u="sng" dirty="0" smtClean="0">
                <a:latin typeface="Arial" pitchFamily="34" charset="0"/>
                <a:cs typeface="Arial" pitchFamily="34" charset="0"/>
              </a:rPr>
              <a:t>растровий шар був правильно прив'язаний до місцевості</a:t>
            </a:r>
            <a:r>
              <a:rPr lang="uk-UA" sz="1600" dirty="0" smtClean="0">
                <a:latin typeface="Arial" pitchFamily="34" charset="0"/>
                <a:cs typeface="Arial" pitchFamily="34" charset="0"/>
              </a:rPr>
              <a:t>. Правильно прив'язаний шар відображається в правильному положенні в режимі перегляду карти на основі внутрішньої моделі Землі в </a:t>
            </a:r>
            <a:r>
              <a:rPr lang="uk-UA" sz="1600" dirty="0" err="1" smtClean="0">
                <a:latin typeface="Arial" pitchFamily="34" charset="0"/>
                <a:cs typeface="Arial" pitchFamily="34" charset="0"/>
              </a:rPr>
              <a:t>ГІС-програмі</a:t>
            </a:r>
            <a:r>
              <a:rPr lang="uk-UA" sz="1600" dirty="0" smtClean="0">
                <a:latin typeface="Arial" pitchFamily="34" charset="0"/>
                <a:cs typeface="Arial" pitchFamily="34" charset="0"/>
              </a:rPr>
              <a:t>. На </a:t>
            </a:r>
            <a:r>
              <a:rPr lang="uk-UA" sz="1600" dirty="0" smtClean="0">
                <a:latin typeface="Arial" pitchFamily="34" charset="0"/>
                <a:cs typeface="Arial" pitchFamily="34" charset="0"/>
              </a:rPr>
              <a:t>рисунку </a:t>
            </a:r>
            <a:r>
              <a:rPr lang="uk-UA" sz="1600" dirty="0" smtClean="0">
                <a:latin typeface="Arial" pitchFamily="34" charset="0"/>
                <a:cs typeface="Arial" pitchFamily="34" charset="0"/>
              </a:rPr>
              <a:t>бачимо </a:t>
            </a:r>
            <a:r>
              <a:rPr lang="uk-UA" sz="1600" dirty="0" smtClean="0">
                <a:latin typeface="Arial" pitchFamily="34" charset="0"/>
                <a:cs typeface="Arial" pitchFamily="34" charset="0"/>
              </a:rPr>
              <a:t>приклад </a:t>
            </a:r>
            <a:r>
              <a:rPr lang="uk-UA" sz="1600" dirty="0" smtClean="0">
                <a:latin typeface="Arial" pitchFamily="34" charset="0"/>
                <a:cs typeface="Arial" pitchFamily="34" charset="0"/>
              </a:rPr>
              <a:t>погано прив'язаного зображення.</a:t>
            </a:r>
            <a:endParaRPr lang="uk-UA" sz="1600" dirty="0">
              <a:latin typeface="Arial" pitchFamily="34" charset="0"/>
              <a:cs typeface="Arial" pitchFamily="34" charset="0"/>
            </a:endParaRPr>
          </a:p>
        </p:txBody>
      </p:sp>
      <p:sp>
        <p:nvSpPr>
          <p:cNvPr id="29699" name="Rectangle 3"/>
          <p:cNvSpPr>
            <a:spLocks noChangeArrowheads="1"/>
          </p:cNvSpPr>
          <p:nvPr/>
        </p:nvSpPr>
        <p:spPr bwMode="auto">
          <a:xfrm>
            <a:off x="0" y="4572008"/>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82550" algn="just"/>
            <a:r>
              <a:rPr lang="uk-UA" sz="1600" dirty="0" smtClean="0">
                <a:latin typeface="Arial" pitchFamily="34" charset="0"/>
                <a:cs typeface="Arial" pitchFamily="34" charset="0"/>
              </a:rPr>
              <a:t>Ліворуч </a:t>
            </a:r>
            <a:r>
              <a:rPr lang="uk-UA" sz="1600" dirty="0" smtClean="0">
                <a:latin typeface="Arial" pitchFamily="34" charset="0"/>
                <a:cs typeface="Arial" pitchFamily="34" charset="0"/>
              </a:rPr>
              <a:t>ми бачимо, що зображення належним чином прив'язане до місцевості, а дорожні об'єкти (помаранчевого кольору) ідеально перекривають один одного. Якщо зображення погано прив'язане до місцевості (як показано праворуч), об'єкти не будуть добре вирівняні. Ще гірше, якщо зображення праворуч використовується як еталон при </a:t>
            </a:r>
            <a:r>
              <a:rPr lang="uk-UA" sz="1600" dirty="0" smtClean="0">
                <a:latin typeface="Arial" pitchFamily="34" charset="0"/>
                <a:cs typeface="Arial" pitchFamily="34" charset="0"/>
              </a:rPr>
              <a:t>прив’язці </a:t>
            </a:r>
            <a:r>
              <a:rPr lang="uk-UA" sz="1600" dirty="0" smtClean="0">
                <a:latin typeface="Arial" pitchFamily="34" charset="0"/>
                <a:cs typeface="Arial" pitchFamily="34" charset="0"/>
              </a:rPr>
              <a:t>нових об'єктів, нові дані будуть неточними!</a:t>
            </a:r>
          </a:p>
          <a:p>
            <a:pPr indent="82550" algn="just"/>
            <a:r>
              <a:rPr lang="uk-UA" sz="1600" dirty="0" smtClean="0">
                <a:latin typeface="Arial" pitchFamily="34" charset="0"/>
                <a:cs typeface="Arial" pitchFamily="34" charset="0"/>
              </a:rPr>
              <a:t>Також пам'ятайте, що важливо </a:t>
            </a:r>
            <a:r>
              <a:rPr lang="uk-UA" sz="1600" u="sng" dirty="0" smtClean="0">
                <a:latin typeface="Arial" pitchFamily="34" charset="0"/>
                <a:cs typeface="Arial" pitchFamily="34" charset="0"/>
              </a:rPr>
              <a:t>збільшити масштаб</a:t>
            </a:r>
            <a:r>
              <a:rPr lang="uk-UA" sz="1600" dirty="0" smtClean="0">
                <a:latin typeface="Arial" pitchFamily="34" charset="0"/>
                <a:cs typeface="Arial" pitchFamily="34" charset="0"/>
              </a:rPr>
              <a:t> до відповідного масштабу, щоб створені вами векторні функції були корисними. </a:t>
            </a:r>
            <a:endParaRPr lang="uk-UA" sz="1600" dirty="0" smtClean="0">
              <a:latin typeface="Arial" pitchFamily="34" charset="0"/>
              <a:cs typeface="Arial" pitchFamily="34" charset="0"/>
            </a:endParaRPr>
          </a:p>
          <a:p>
            <a:pPr indent="82550" algn="just"/>
            <a:r>
              <a:rPr lang="uk-UA" sz="1600" dirty="0" smtClean="0">
                <a:latin typeface="Arial" pitchFamily="34" charset="0"/>
                <a:cs typeface="Arial" pitchFamily="34" charset="0"/>
              </a:rPr>
              <a:t> Не </a:t>
            </a:r>
            <a:r>
              <a:rPr lang="uk-UA" sz="1600" dirty="0" smtClean="0">
                <a:latin typeface="Arial" pitchFamily="34" charset="0"/>
                <a:cs typeface="Arial" pitchFamily="34" charset="0"/>
              </a:rPr>
              <a:t>варто </a:t>
            </a:r>
            <a:r>
              <a:rPr lang="uk-UA" sz="1600" dirty="0" err="1" smtClean="0">
                <a:latin typeface="Arial" pitchFamily="34" charset="0"/>
                <a:cs typeface="Arial" pitchFamily="34" charset="0"/>
              </a:rPr>
              <a:t>оцифровувати</a:t>
            </a:r>
            <a:r>
              <a:rPr lang="uk-UA" sz="1600" dirty="0" smtClean="0">
                <a:latin typeface="Arial" pitchFamily="34" charset="0"/>
                <a:cs typeface="Arial" pitchFamily="34" charset="0"/>
              </a:rPr>
              <a:t> дані, коли </a:t>
            </a:r>
            <a:r>
              <a:rPr lang="uk-UA" sz="1600" dirty="0" smtClean="0">
                <a:latin typeface="Arial" pitchFamily="34" charset="0"/>
                <a:cs typeface="Arial" pitchFamily="34" charset="0"/>
              </a:rPr>
              <a:t>вони </a:t>
            </a:r>
            <a:r>
              <a:rPr lang="uk-UA" sz="1600" dirty="0" smtClean="0">
                <a:latin typeface="Arial" pitchFamily="34" charset="0"/>
                <a:cs typeface="Arial" pitchFamily="34" charset="0"/>
              </a:rPr>
              <a:t>зменшуються до масштабу 1:1000 000, якщо ви маєте намір використовувати дані, зняті в масштабі 1:50 000, </a:t>
            </a:r>
            <a:r>
              <a:rPr lang="uk-UA" sz="1600" dirty="0" smtClean="0">
                <a:latin typeface="Arial" pitchFamily="34" charset="0"/>
                <a:cs typeface="Arial" pitchFamily="34" charset="0"/>
              </a:rPr>
              <a:t>тощо.</a:t>
            </a:r>
            <a:endParaRPr lang="uk-UA" sz="1600" dirty="0">
              <a:latin typeface="Arial" pitchFamily="34" charset="0"/>
              <a:cs typeface="Arial" pitchFamily="34" charset="0"/>
            </a:endParaRPr>
          </a:p>
        </p:txBody>
      </p:sp>
      <p:pic>
        <p:nvPicPr>
          <p:cNvPr id="31746" name="Picture 2"/>
          <p:cNvPicPr>
            <a:picLocks noChangeAspect="1" noChangeArrowheads="1"/>
          </p:cNvPicPr>
          <p:nvPr/>
        </p:nvPicPr>
        <p:blipFill>
          <a:blip r:embed="rId2"/>
          <a:srcRect/>
          <a:stretch>
            <a:fillRect/>
          </a:stretch>
        </p:blipFill>
        <p:spPr bwMode="auto">
          <a:xfrm>
            <a:off x="285720" y="1928802"/>
            <a:ext cx="8292231" cy="2571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786182" y="0"/>
            <a:ext cx="1354858" cy="338554"/>
          </a:xfrm>
          <a:prstGeom prst="rect">
            <a:avLst/>
          </a:prstGeom>
        </p:spPr>
        <p:txBody>
          <a:bodyPr wrap="none">
            <a:spAutoFit/>
          </a:bodyPr>
          <a:lstStyle/>
          <a:p>
            <a:r>
              <a:rPr lang="uk-UA" sz="1600" b="1" dirty="0" smtClean="0">
                <a:latin typeface="Arial" pitchFamily="34" charset="0"/>
                <a:cs typeface="Arial" pitchFamily="34" charset="0"/>
              </a:rPr>
              <a:t>ВИСНОВКИ</a:t>
            </a:r>
            <a:endParaRPr lang="uk-UA" sz="1600" dirty="0">
              <a:latin typeface="Arial" pitchFamily="34" charset="0"/>
              <a:cs typeface="Arial" pitchFamily="34" charset="0"/>
            </a:endParaRPr>
          </a:p>
        </p:txBody>
      </p:sp>
      <p:sp>
        <p:nvSpPr>
          <p:cNvPr id="32769" name="Rectangle 1"/>
          <p:cNvSpPr>
            <a:spLocks noChangeArrowheads="1"/>
          </p:cNvSpPr>
          <p:nvPr/>
        </p:nvSpPr>
        <p:spPr bwMode="auto">
          <a:xfrm>
            <a:off x="142844" y="857232"/>
            <a:ext cx="8786874"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 typeface="Arial" pitchFamily="34" charset="0"/>
              <a:buChar char="•"/>
              <a:tabLst/>
            </a:pPr>
            <a:r>
              <a:rPr kumimoji="0" lang="uk-UA"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Оцифрування</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це процес фіксації знань про </a:t>
            </a:r>
            <a:r>
              <a:rPr kumimoji="0" lang="uk-U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геометрію </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та </a:t>
            </a:r>
            <a:r>
              <a:rPr kumimoji="0" lang="uk-U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атрибути </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об'єкта в </a:t>
            </a:r>
            <a:r>
              <a:rPr kumimoji="0" lang="uk-U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цифровому форматі </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що зберігається на диску комп'ютера. </a:t>
            </a:r>
          </a:p>
          <a:p>
            <a:pPr marL="0" marR="0" lvl="0" indent="180975" algn="l" defTabSz="914400" rtl="0" eaLnBrk="1" fontAlgn="base" latinLnBrk="0" hangingPunct="1">
              <a:lnSpc>
                <a:spcPct val="100000"/>
              </a:lnSpc>
              <a:spcBef>
                <a:spcPct val="0"/>
              </a:spcBef>
              <a:spcAft>
                <a:spcPct val="0"/>
              </a:spcAft>
              <a:buClrTx/>
              <a:buSzTx/>
              <a:buFont typeface="Arial" pitchFamily="34" charset="0"/>
              <a:buChar char="•"/>
              <a:tabLst/>
            </a:pP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Дані </a:t>
            </a:r>
            <a:r>
              <a:rPr kumimoji="0" lang="uk-UA"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ГІС</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можуть зберігатися в </a:t>
            </a:r>
            <a:r>
              <a:rPr kumimoji="0" lang="uk-U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базі </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даних або у вигляді </a:t>
            </a:r>
            <a:r>
              <a:rPr kumimoji="0" lang="uk-UA" sz="16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шейпфайлів</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180975" algn="l" defTabSz="914400" rtl="0" eaLnBrk="0" fontAlgn="base" latinLnBrk="0" hangingPunct="0">
              <a:lnSpc>
                <a:spcPct val="100000"/>
              </a:lnSpc>
              <a:spcBef>
                <a:spcPct val="0"/>
              </a:spcBef>
              <a:spcAft>
                <a:spcPct val="0"/>
              </a:spcAft>
              <a:buClrTx/>
              <a:buSzTx/>
              <a:buFont typeface="Arial" pitchFamily="34" charset="0"/>
              <a:buChar char="•"/>
              <a:tabLst/>
            </a:pP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Одним з найпоширеніших форматів файлів є </a:t>
            </a:r>
            <a:r>
              <a:rPr kumimoji="0" lang="uk-UA"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шейп-файл</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який фактично є групою з трьох або більше файлів (</a:t>
            </a:r>
            <a:r>
              <a:rPr kumimoji="0" lang="uk-UA"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.shp</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uk-UA"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.dbf</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і </a:t>
            </a:r>
            <a:r>
              <a:rPr kumimoji="0" lang="uk-UA"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.shx</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180975" algn="l" defTabSz="914400" rtl="0" eaLnBrk="0" fontAlgn="base" latinLnBrk="0" hangingPunct="0">
              <a:lnSpc>
                <a:spcPct val="100000"/>
              </a:lnSpc>
              <a:spcBef>
                <a:spcPct val="0"/>
              </a:spcBef>
              <a:spcAft>
                <a:spcPct val="0"/>
              </a:spcAft>
              <a:buClrTx/>
              <a:buSzTx/>
              <a:buFont typeface="Arial" pitchFamily="34" charset="0"/>
              <a:buChar char="•"/>
              <a:tabLst/>
            </a:pP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Перед створенням нового векторного шару </a:t>
            </a:r>
            <a:r>
              <a:rPr kumimoji="0" lang="uk-U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потрібно спланувати</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який тип </a:t>
            </a:r>
            <a:r>
              <a:rPr kumimoji="0" lang="uk-U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геометрії </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та </a:t>
            </a:r>
            <a:r>
              <a:rPr kumimoji="0" lang="uk-U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атрибутивні </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поля він міститиме. </a:t>
            </a:r>
          </a:p>
          <a:p>
            <a:pPr marL="0" marR="0" lvl="0" indent="180975" algn="l" defTabSz="914400" rtl="0" eaLnBrk="0" fontAlgn="base" latinLnBrk="0" hangingPunct="0">
              <a:lnSpc>
                <a:spcPct val="100000"/>
              </a:lnSpc>
              <a:spcBef>
                <a:spcPct val="0"/>
              </a:spcBef>
              <a:spcAft>
                <a:spcPct val="0"/>
              </a:spcAft>
              <a:buClrTx/>
              <a:buSzTx/>
              <a:buFont typeface="Arial" pitchFamily="34" charset="0"/>
              <a:buChar char="•"/>
              <a:tabLst/>
            </a:pP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Геометрія може бути</a:t>
            </a:r>
            <a:r>
              <a:rPr kumimoji="0" lang="uk-U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точковою, ламаною або багатокутником.</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180975" algn="l" defTabSz="914400" rtl="0" eaLnBrk="0" fontAlgn="base" latinLnBrk="0" hangingPunct="0">
              <a:lnSpc>
                <a:spcPct val="100000"/>
              </a:lnSpc>
              <a:spcBef>
                <a:spcPct val="0"/>
              </a:spcBef>
              <a:spcAft>
                <a:spcPct val="0"/>
              </a:spcAft>
              <a:buClrTx/>
              <a:buSzTx/>
              <a:buFont typeface="Arial" pitchFamily="34" charset="0"/>
              <a:buChar char="•"/>
              <a:tabLst/>
            </a:pP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Атрибути можуть бути </a:t>
            </a:r>
            <a:r>
              <a:rPr kumimoji="0" lang="uk-U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цілими </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числами (цілі числа), числами з </a:t>
            </a:r>
            <a:r>
              <a:rPr kumimoji="0" lang="uk-U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плаваючою комою </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(десяткові числа), </a:t>
            </a:r>
            <a:r>
              <a:rPr kumimoji="0" lang="uk-U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рядками </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(слова) або </a:t>
            </a:r>
            <a:r>
              <a:rPr kumimoji="0" lang="uk-U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датами</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180975" algn="l" defTabSz="914400" rtl="0" eaLnBrk="0" fontAlgn="base" latinLnBrk="0" hangingPunct="0">
              <a:lnSpc>
                <a:spcPct val="100000"/>
              </a:lnSpc>
              <a:spcBef>
                <a:spcPct val="0"/>
              </a:spcBef>
              <a:spcAft>
                <a:spcPct val="0"/>
              </a:spcAft>
              <a:buClrTx/>
              <a:buSzTx/>
              <a:buFont typeface="Arial" pitchFamily="34" charset="0"/>
              <a:buChar char="•"/>
              <a:tabLst/>
            </a:pP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l" defTabSz="914400" rtl="0" eaLnBrk="0" fontAlgn="base" latinLnBrk="0" hangingPunct="0">
              <a:lnSpc>
                <a:spcPct val="100000"/>
              </a:lnSpc>
              <a:spcBef>
                <a:spcPct val="0"/>
              </a:spcBef>
              <a:spcAft>
                <a:spcPct val="0"/>
              </a:spcAft>
              <a:buClrTx/>
              <a:buSzTx/>
              <a:buFont typeface="Arial" pitchFamily="34" charset="0"/>
              <a:buChar char="•"/>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Процес </a:t>
            </a:r>
            <a:r>
              <a:rPr kumimoji="0" lang="uk-UA"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оцифрування</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полягає в </a:t>
            </a:r>
            <a:r>
              <a:rPr kumimoji="0" lang="uk-U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нанесенні геометрії на зображення карти, а потім у введенні її атрибутів</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Це повторюється для кожного об'єкта. </a:t>
            </a: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a:bodyPr>
          <a:lstStyle/>
          <a:p>
            <a:r>
              <a:rPr lang="uk-UA" sz="2800" b="1" dirty="0" smtClean="0"/>
              <a:t>Джерела інформації</a:t>
            </a:r>
            <a:endParaRPr lang="ru-RU" sz="2800" dirty="0"/>
          </a:p>
        </p:txBody>
      </p:sp>
      <p:sp>
        <p:nvSpPr>
          <p:cNvPr id="3" name="Содержимое 2"/>
          <p:cNvSpPr>
            <a:spLocks noGrp="1"/>
          </p:cNvSpPr>
          <p:nvPr>
            <p:ph idx="1"/>
          </p:nvPr>
        </p:nvSpPr>
        <p:spPr>
          <a:xfrm>
            <a:off x="214282" y="1428736"/>
            <a:ext cx="8715436" cy="2786082"/>
          </a:xfrm>
        </p:spPr>
        <p:txBody>
          <a:bodyPr>
            <a:normAutofit fontScale="25000" lnSpcReduction="20000"/>
          </a:bodyPr>
          <a:lstStyle/>
          <a:p>
            <a:pPr marL="457200" lvl="0" indent="-457200">
              <a:buAutoNum type="arabicPeriod"/>
            </a:pPr>
            <a:endParaRPr lang="ru-RU" sz="8000" dirty="0" smtClean="0">
              <a:cs typeface="Arial" pitchFamily="34" charset="0"/>
            </a:endParaRPr>
          </a:p>
          <a:p>
            <a:pPr marL="457200" lvl="0" indent="-457200">
              <a:buAutoNum type="arabicPeriod"/>
            </a:pPr>
            <a:r>
              <a:rPr lang="en-US" sz="8000" dirty="0" err="1" smtClean="0">
                <a:cs typeface="Arial" pitchFamily="34" charset="0"/>
              </a:rPr>
              <a:t>Ujaval</a:t>
            </a:r>
            <a:r>
              <a:rPr lang="en-US" sz="8000" dirty="0" smtClean="0">
                <a:cs typeface="Arial" pitchFamily="34" charset="0"/>
              </a:rPr>
              <a:t> Gandhi </a:t>
            </a:r>
            <a:r>
              <a:rPr lang="uk-UA" sz="8000" dirty="0" smtClean="0">
                <a:cs typeface="Arial" pitchFamily="34" charset="0"/>
              </a:rPr>
              <a:t>. </a:t>
            </a:r>
            <a:r>
              <a:rPr lang="en-US" sz="8000" dirty="0" smtClean="0">
                <a:cs typeface="Arial" pitchFamily="34" charset="0"/>
              </a:rPr>
              <a:t>Making a Map (QGIS3) — QGIS Tutorials</a:t>
            </a:r>
            <a:r>
              <a:rPr lang="uk-UA" sz="8000" dirty="0" smtClean="0">
                <a:cs typeface="Arial" pitchFamily="34" charset="0"/>
              </a:rPr>
              <a:t> </a:t>
            </a:r>
            <a:r>
              <a:rPr lang="en-US" sz="8000" dirty="0" smtClean="0">
                <a:cs typeface="Arial" pitchFamily="34" charset="0"/>
              </a:rPr>
              <a:t>and Tips </a:t>
            </a:r>
            <a:r>
              <a:rPr lang="uk-UA" sz="8000" dirty="0" smtClean="0">
                <a:cs typeface="Arial" pitchFamily="34" charset="0"/>
              </a:rPr>
              <a:t>. </a:t>
            </a:r>
            <a:r>
              <a:rPr lang="en-US" sz="8000" dirty="0" smtClean="0">
                <a:cs typeface="Arial" pitchFamily="34" charset="0"/>
              </a:rPr>
              <a:t>https://www.qgistutorials.com/en/docs/3/making_a_map.html </a:t>
            </a:r>
            <a:endParaRPr lang="ru-RU" sz="8000" dirty="0" smtClean="0">
              <a:cs typeface="Arial" pitchFamily="34" charset="0"/>
            </a:endParaRPr>
          </a:p>
          <a:p>
            <a:pPr marL="514350" lvl="0" indent="-514350">
              <a:buAutoNum type="arabicPeriod"/>
            </a:pPr>
            <a:r>
              <a:rPr lang="en-US" sz="8000" b="1" dirty="0" smtClean="0">
                <a:cs typeface="Arial" pitchFamily="34" charset="0"/>
              </a:rPr>
              <a:t>Introduction to GIS Fundamentals </a:t>
            </a:r>
            <a:r>
              <a:rPr lang="en-US" sz="8000" dirty="0" smtClean="0">
                <a:cs typeface="Arial" pitchFamily="34" charset="0"/>
              </a:rPr>
              <a:t>by Richard Dunks, Eric </a:t>
            </a:r>
            <a:r>
              <a:rPr lang="en-US" sz="8000" dirty="0" err="1" smtClean="0">
                <a:cs typeface="Arial" pitchFamily="34" charset="0"/>
              </a:rPr>
              <a:t>Brelsford</a:t>
            </a:r>
            <a:r>
              <a:rPr lang="en-US" sz="8000" dirty="0" smtClean="0">
                <a:cs typeface="Arial" pitchFamily="34" charset="0"/>
              </a:rPr>
              <a:t>, and Beth Pappas</a:t>
            </a:r>
            <a:r>
              <a:rPr lang="ru-RU" sz="8000" dirty="0" smtClean="0">
                <a:cs typeface="Arial" pitchFamily="34" charset="0"/>
              </a:rPr>
              <a:t> </a:t>
            </a:r>
            <a:r>
              <a:rPr lang="en-US" sz="8000" dirty="0" smtClean="0">
                <a:cs typeface="Arial" pitchFamily="34" charset="0"/>
              </a:rPr>
              <a:t>is licensed under a Creative Commons Attribution</a:t>
            </a:r>
            <a:r>
              <a:rPr lang="ru-RU" sz="8000" dirty="0" smtClean="0">
                <a:cs typeface="Arial" pitchFamily="34" charset="0"/>
              </a:rPr>
              <a:t> </a:t>
            </a:r>
            <a:r>
              <a:rPr lang="en-US" sz="8000" dirty="0" smtClean="0">
                <a:cs typeface="Arial" pitchFamily="34" charset="0"/>
              </a:rPr>
              <a:t>-</a:t>
            </a:r>
            <a:r>
              <a:rPr lang="ru-RU" sz="8000" dirty="0" smtClean="0">
                <a:cs typeface="Arial" pitchFamily="34" charset="0"/>
              </a:rPr>
              <a:t> </a:t>
            </a:r>
            <a:r>
              <a:rPr lang="en-US" sz="8000" dirty="0" err="1" smtClean="0">
                <a:cs typeface="Arial" pitchFamily="34" charset="0"/>
              </a:rPr>
              <a:t>ShareAlike</a:t>
            </a:r>
            <a:r>
              <a:rPr lang="en-US" sz="8000" dirty="0" smtClean="0">
                <a:cs typeface="Arial" pitchFamily="34" charset="0"/>
              </a:rPr>
              <a:t> 4.0 International License </a:t>
            </a:r>
            <a:r>
              <a:rPr lang="ru-RU" sz="8000" dirty="0" smtClean="0">
                <a:cs typeface="Arial" pitchFamily="34" charset="0"/>
              </a:rPr>
              <a:t>. </a:t>
            </a:r>
            <a:r>
              <a:rPr lang="en-US" sz="8000" b="1" dirty="0" err="1" smtClean="0"/>
              <a:t>http://bit.ly/intro-gisfundamentals</a:t>
            </a:r>
            <a:r>
              <a:rPr lang="en-US" sz="8000" dirty="0" smtClean="0"/>
              <a:t> </a:t>
            </a:r>
            <a:br>
              <a:rPr lang="en-US" sz="8000" dirty="0" smtClean="0"/>
            </a:br>
            <a:r>
              <a:rPr lang="en-US" sz="8000" dirty="0" smtClean="0">
                <a:cs typeface="Arial" pitchFamily="34" charset="0"/>
              </a:rPr>
              <a:t/>
            </a:r>
            <a:br>
              <a:rPr lang="en-US" sz="8000" dirty="0" smtClean="0">
                <a:cs typeface="Arial" pitchFamily="34" charset="0"/>
              </a:rPr>
            </a:br>
            <a:r>
              <a:rPr lang="en-US" dirty="0" smtClean="0"/>
              <a:t/>
            </a:r>
            <a:br>
              <a:rPr lang="en-US" dirty="0" smtClean="0"/>
            </a:b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929058" y="0"/>
            <a:ext cx="867417" cy="338554"/>
          </a:xfrm>
          <a:prstGeom prst="rect">
            <a:avLst/>
          </a:prstGeom>
        </p:spPr>
        <p:txBody>
          <a:bodyPr wrap="none">
            <a:spAutoFit/>
          </a:bodyPr>
          <a:lstStyle/>
          <a:p>
            <a:pPr algn="just"/>
            <a:r>
              <a:rPr lang="uk-UA" sz="1600" b="1" smtClean="0">
                <a:latin typeface="Arial" pitchFamily="34" charset="0"/>
                <a:ea typeface="Times New Roman"/>
                <a:cs typeface="Arial" pitchFamily="34" charset="0"/>
              </a:rPr>
              <a:t>ВСТУП</a:t>
            </a:r>
            <a:endParaRPr lang="uk-UA" sz="1600" b="1">
              <a:latin typeface="Arial" pitchFamily="34" charset="0"/>
              <a:cs typeface="Arial" pitchFamily="34" charset="0"/>
            </a:endParaRPr>
          </a:p>
        </p:txBody>
      </p:sp>
      <p:sp>
        <p:nvSpPr>
          <p:cNvPr id="9" name="Прямоугольник 8"/>
          <p:cNvSpPr/>
          <p:nvPr/>
        </p:nvSpPr>
        <p:spPr>
          <a:xfrm>
            <a:off x="0" y="357166"/>
            <a:ext cx="9144000" cy="830997"/>
          </a:xfrm>
          <a:prstGeom prst="rect">
            <a:avLst/>
          </a:prstGeom>
        </p:spPr>
        <p:txBody>
          <a:bodyPr wrap="square">
            <a:spAutoFit/>
          </a:bodyPr>
          <a:lstStyle/>
          <a:p>
            <a:pPr algn="just"/>
            <a:r>
              <a:rPr lang="uk-UA" sz="1600" dirty="0" smtClean="0">
                <a:latin typeface="Arial" pitchFamily="34" charset="0"/>
                <a:cs typeface="Arial" pitchFamily="34" charset="0"/>
              </a:rPr>
              <a:t>У </a:t>
            </a:r>
            <a:r>
              <a:rPr lang="uk-UA" sz="1600" dirty="0" smtClean="0">
                <a:latin typeface="Arial" pitchFamily="34" charset="0"/>
                <a:cs typeface="Arial" pitchFamily="34" charset="0"/>
              </a:rPr>
              <a:t>векторних даних є два ключових поняття, а саме: </a:t>
            </a:r>
            <a:r>
              <a:rPr lang="uk-UA" sz="1600" b="1" dirty="0" smtClean="0">
                <a:latin typeface="Arial" pitchFamily="34" charset="0"/>
                <a:cs typeface="Arial" pitchFamily="34" charset="0"/>
              </a:rPr>
              <a:t>геометрія </a:t>
            </a:r>
            <a:r>
              <a:rPr lang="uk-UA" sz="1600" dirty="0" smtClean="0">
                <a:latin typeface="Arial" pitchFamily="34" charset="0"/>
                <a:cs typeface="Arial" pitchFamily="34" charset="0"/>
              </a:rPr>
              <a:t>та </a:t>
            </a:r>
            <a:r>
              <a:rPr lang="uk-UA" sz="1600" b="1" dirty="0" smtClean="0">
                <a:latin typeface="Arial" pitchFamily="34" charset="0"/>
                <a:cs typeface="Arial" pitchFamily="34" charset="0"/>
              </a:rPr>
              <a:t>атрибути</a:t>
            </a:r>
            <a:r>
              <a:rPr lang="uk-UA" sz="1600" dirty="0" smtClean="0">
                <a:latin typeface="Arial" pitchFamily="34" charset="0"/>
                <a:cs typeface="Arial" pitchFamily="34" charset="0"/>
              </a:rPr>
              <a:t>. </a:t>
            </a:r>
            <a:endParaRPr lang="uk-UA" sz="1600" dirty="0" smtClean="0">
              <a:latin typeface="Arial" pitchFamily="34" charset="0"/>
              <a:cs typeface="Arial" pitchFamily="34" charset="0"/>
            </a:endParaRPr>
          </a:p>
          <a:p>
            <a:pPr algn="just"/>
            <a:r>
              <a:rPr lang="uk-UA" sz="1600" b="1" dirty="0" smtClean="0">
                <a:latin typeface="Arial" pitchFamily="34" charset="0"/>
                <a:cs typeface="Arial" pitchFamily="34" charset="0"/>
              </a:rPr>
              <a:t>Геометрія</a:t>
            </a:r>
            <a:r>
              <a:rPr lang="uk-UA" sz="1600" dirty="0" smtClean="0">
                <a:latin typeface="Arial" pitchFamily="34" charset="0"/>
                <a:cs typeface="Arial" pitchFamily="34" charset="0"/>
              </a:rPr>
              <a:t> </a:t>
            </a:r>
            <a:r>
              <a:rPr lang="uk-UA" sz="1600" dirty="0" smtClean="0">
                <a:latin typeface="Arial" pitchFamily="34" charset="0"/>
                <a:cs typeface="Arial" pitchFamily="34" charset="0"/>
              </a:rPr>
              <a:t>векторного об'єкта описує його </a:t>
            </a:r>
            <a:r>
              <a:rPr lang="uk-UA" sz="1600" b="1" dirty="0" smtClean="0">
                <a:latin typeface="Arial" pitchFamily="34" charset="0"/>
                <a:cs typeface="Arial" pitchFamily="34" charset="0"/>
              </a:rPr>
              <a:t>форму </a:t>
            </a:r>
            <a:r>
              <a:rPr lang="uk-UA" sz="1600" dirty="0" smtClean="0">
                <a:latin typeface="Arial" pitchFamily="34" charset="0"/>
                <a:cs typeface="Arial" pitchFamily="34" charset="0"/>
              </a:rPr>
              <a:t>та </a:t>
            </a:r>
            <a:r>
              <a:rPr lang="uk-UA" sz="1600" b="1" dirty="0" smtClean="0">
                <a:latin typeface="Arial" pitchFamily="34" charset="0"/>
                <a:cs typeface="Arial" pitchFamily="34" charset="0"/>
              </a:rPr>
              <a:t>положення</a:t>
            </a:r>
            <a:r>
              <a:rPr lang="uk-UA" sz="1600" dirty="0" smtClean="0">
                <a:latin typeface="Arial" pitchFamily="34" charset="0"/>
                <a:cs typeface="Arial" pitchFamily="34" charset="0"/>
              </a:rPr>
              <a:t>, тоді як </a:t>
            </a:r>
            <a:endParaRPr lang="uk-UA" sz="1600" dirty="0" smtClean="0">
              <a:latin typeface="Arial" pitchFamily="34" charset="0"/>
              <a:cs typeface="Arial" pitchFamily="34" charset="0"/>
            </a:endParaRPr>
          </a:p>
          <a:p>
            <a:pPr algn="just"/>
            <a:r>
              <a:rPr lang="uk-UA" sz="1600" b="1" dirty="0" smtClean="0">
                <a:latin typeface="Arial" pitchFamily="34" charset="0"/>
                <a:cs typeface="Arial" pitchFamily="34" charset="0"/>
              </a:rPr>
              <a:t>атрибути </a:t>
            </a:r>
            <a:r>
              <a:rPr lang="uk-UA" sz="1600" dirty="0" smtClean="0">
                <a:latin typeface="Arial" pitchFamily="34" charset="0"/>
                <a:cs typeface="Arial" pitchFamily="34" charset="0"/>
              </a:rPr>
              <a:t>векторного об'єкта описують його </a:t>
            </a:r>
            <a:r>
              <a:rPr lang="uk-UA" sz="1600" b="1" dirty="0" smtClean="0">
                <a:latin typeface="Arial" pitchFamily="34" charset="0"/>
                <a:cs typeface="Arial" pitchFamily="34" charset="0"/>
              </a:rPr>
              <a:t>властивості </a:t>
            </a:r>
            <a:r>
              <a:rPr lang="uk-UA" sz="1600" dirty="0" smtClean="0">
                <a:latin typeface="Arial" pitchFamily="34" charset="0"/>
                <a:cs typeface="Arial" pitchFamily="34" charset="0"/>
              </a:rPr>
              <a:t>(колір, розмір, вік тощо). </a:t>
            </a:r>
            <a:endParaRPr lang="uk-UA" sz="1600" dirty="0">
              <a:latin typeface="Arial" pitchFamily="34" charset="0"/>
              <a:cs typeface="Arial" pitchFamily="34" charset="0"/>
            </a:endParaRPr>
          </a:p>
        </p:txBody>
      </p:sp>
      <p:sp>
        <p:nvSpPr>
          <p:cNvPr id="1025" name="Rectangle 1"/>
          <p:cNvSpPr>
            <a:spLocks noChangeArrowheads="1"/>
          </p:cNvSpPr>
          <p:nvPr/>
        </p:nvSpPr>
        <p:spPr bwMode="auto">
          <a:xfrm>
            <a:off x="0" y="6273225"/>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У цій лекції ми детальніше розглянемо процес створення та редагування векторних даних - як геометрію,такі атрибути векторних об'єктів. </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0" y="1285860"/>
            <a:ext cx="9144000" cy="584775"/>
          </a:xfrm>
          <a:prstGeom prst="rect">
            <a:avLst/>
          </a:prstGeom>
        </p:spPr>
        <p:txBody>
          <a:bodyPr wrap="square">
            <a:spAutoFit/>
          </a:bodyPr>
          <a:lstStyle/>
          <a:p>
            <a:pPr algn="just"/>
            <a:r>
              <a:rPr lang="uk-UA" sz="1600" dirty="0" smtClean="0">
                <a:latin typeface="Arial" pitchFamily="34" charset="0"/>
                <a:cs typeface="Arial" pitchFamily="34" charset="0"/>
              </a:rPr>
              <a:t>Існує кілька різних форматів файлів для </a:t>
            </a:r>
            <a:r>
              <a:rPr lang="uk-UA" sz="1600" dirty="0" err="1" smtClean="0">
                <a:latin typeface="Arial" pitchFamily="34" charset="0"/>
                <a:cs typeface="Arial" pitchFamily="34" charset="0"/>
              </a:rPr>
              <a:t>ГІС-даних</a:t>
            </a:r>
            <a:r>
              <a:rPr lang="uk-UA" sz="1600" dirty="0" smtClean="0">
                <a:latin typeface="Arial" pitchFamily="34" charset="0"/>
                <a:cs typeface="Arial" pitchFamily="34" charset="0"/>
              </a:rPr>
              <a:t>, але найпоширенішим з них, </a:t>
            </a:r>
            <a:r>
              <a:rPr lang="uk-UA" sz="1600" dirty="0" smtClean="0">
                <a:latin typeface="Arial" pitchFamily="34" charset="0"/>
                <a:cs typeface="Arial" pitchFamily="34" charset="0"/>
              </a:rPr>
              <a:t>є </a:t>
            </a:r>
            <a:r>
              <a:rPr lang="uk-UA" sz="1600" dirty="0" smtClean="0">
                <a:latin typeface="Arial" pitchFamily="34" charset="0"/>
                <a:cs typeface="Arial" pitchFamily="34" charset="0"/>
              </a:rPr>
              <a:t>"</a:t>
            </a:r>
            <a:r>
              <a:rPr lang="uk-UA" sz="1600" b="1" dirty="0" err="1" smtClean="0">
                <a:latin typeface="Arial" pitchFamily="34" charset="0"/>
                <a:cs typeface="Arial" pitchFamily="34" charset="0"/>
              </a:rPr>
              <a:t>шейп-файл</a:t>
            </a:r>
            <a:r>
              <a:rPr lang="uk-UA" sz="1600" dirty="0" smtClean="0">
                <a:latin typeface="Arial" pitchFamily="34" charset="0"/>
                <a:cs typeface="Arial" pitchFamily="34" charset="0"/>
              </a:rPr>
              <a:t>". </a:t>
            </a:r>
            <a:endParaRPr lang="uk-UA" sz="1600" dirty="0">
              <a:latin typeface="Arial" pitchFamily="34" charset="0"/>
              <a:cs typeface="Arial" pitchFamily="34" charset="0"/>
            </a:endParaRPr>
          </a:p>
        </p:txBody>
      </p:sp>
      <p:sp>
        <p:nvSpPr>
          <p:cNvPr id="18433" name="Rectangle 1"/>
          <p:cNvSpPr>
            <a:spLocks noChangeArrowheads="1"/>
          </p:cNvSpPr>
          <p:nvPr/>
        </p:nvSpPr>
        <p:spPr bwMode="auto">
          <a:xfrm>
            <a:off x="3857620" y="1714488"/>
            <a:ext cx="464347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Таблиця: Основні файли, які разом складають "</a:t>
            </a:r>
            <a:r>
              <a:rPr kumimoji="0" lang="uk-UA"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шейп-файл</a:t>
            </a:r>
            <a:r>
              <a:rPr kumimoji="0" lang="uk-UA"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uk-UA"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4" name="Picture 2"/>
          <p:cNvPicPr>
            <a:picLocks noChangeAspect="1" noChangeArrowheads="1"/>
          </p:cNvPicPr>
          <p:nvPr/>
        </p:nvPicPr>
        <p:blipFill>
          <a:blip r:embed="rId2"/>
          <a:srcRect/>
          <a:stretch>
            <a:fillRect/>
          </a:stretch>
        </p:blipFill>
        <p:spPr bwMode="auto">
          <a:xfrm>
            <a:off x="3288300" y="1928802"/>
            <a:ext cx="5855700" cy="1096867"/>
          </a:xfrm>
          <a:prstGeom prst="rect">
            <a:avLst/>
          </a:prstGeom>
          <a:noFill/>
          <a:ln w="9525">
            <a:noFill/>
            <a:miter lim="800000"/>
            <a:headEnd/>
            <a:tailEnd/>
          </a:ln>
        </p:spPr>
      </p:pic>
      <p:pic>
        <p:nvPicPr>
          <p:cNvPr id="18435" name="Picture 3"/>
          <p:cNvPicPr>
            <a:picLocks noChangeAspect="1" noChangeArrowheads="1"/>
          </p:cNvPicPr>
          <p:nvPr/>
        </p:nvPicPr>
        <p:blipFill>
          <a:blip r:embed="rId3"/>
          <a:srcRect/>
          <a:stretch>
            <a:fillRect/>
          </a:stretch>
        </p:blipFill>
        <p:spPr bwMode="auto">
          <a:xfrm>
            <a:off x="357158" y="3000372"/>
            <a:ext cx="5304527" cy="32607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929058" y="0"/>
            <a:ext cx="867417" cy="338554"/>
          </a:xfrm>
          <a:prstGeom prst="rect">
            <a:avLst/>
          </a:prstGeom>
        </p:spPr>
        <p:txBody>
          <a:bodyPr wrap="none">
            <a:spAutoFit/>
          </a:bodyPr>
          <a:lstStyle/>
          <a:p>
            <a:pPr algn="just"/>
            <a:r>
              <a:rPr lang="uk-UA" sz="1600" b="1" smtClean="0">
                <a:latin typeface="Arial" pitchFamily="34" charset="0"/>
                <a:ea typeface="Times New Roman"/>
                <a:cs typeface="Arial" pitchFamily="34" charset="0"/>
              </a:rPr>
              <a:t>ВСТУП</a:t>
            </a:r>
            <a:endParaRPr lang="uk-UA" sz="1600" b="1">
              <a:latin typeface="Arial" pitchFamily="34" charset="0"/>
              <a:cs typeface="Arial" pitchFamily="34" charset="0"/>
            </a:endParaRPr>
          </a:p>
        </p:txBody>
      </p:sp>
      <p:sp>
        <p:nvSpPr>
          <p:cNvPr id="9" name="Прямоугольник 8"/>
          <p:cNvSpPr/>
          <p:nvPr/>
        </p:nvSpPr>
        <p:spPr>
          <a:xfrm>
            <a:off x="0" y="357166"/>
            <a:ext cx="9144000" cy="830997"/>
          </a:xfrm>
          <a:prstGeom prst="rect">
            <a:avLst/>
          </a:prstGeom>
        </p:spPr>
        <p:txBody>
          <a:bodyPr wrap="square">
            <a:spAutoFit/>
          </a:bodyPr>
          <a:lstStyle/>
          <a:p>
            <a:pPr algn="just"/>
            <a:r>
              <a:rPr lang="uk-UA" sz="1600" dirty="0" smtClean="0">
                <a:latin typeface="Arial" pitchFamily="34" charset="0"/>
                <a:cs typeface="Arial" pitchFamily="34" charset="0"/>
              </a:rPr>
              <a:t>У </a:t>
            </a:r>
            <a:r>
              <a:rPr lang="uk-UA" sz="1600" dirty="0" smtClean="0">
                <a:latin typeface="Arial" pitchFamily="34" charset="0"/>
                <a:cs typeface="Arial" pitchFamily="34" charset="0"/>
              </a:rPr>
              <a:t>векторних даних є два ключових поняття, а саме: </a:t>
            </a:r>
            <a:r>
              <a:rPr lang="uk-UA" sz="1600" b="1" dirty="0" smtClean="0">
                <a:latin typeface="Arial" pitchFamily="34" charset="0"/>
                <a:cs typeface="Arial" pitchFamily="34" charset="0"/>
              </a:rPr>
              <a:t>геометрія </a:t>
            </a:r>
            <a:r>
              <a:rPr lang="uk-UA" sz="1600" dirty="0" smtClean="0">
                <a:latin typeface="Arial" pitchFamily="34" charset="0"/>
                <a:cs typeface="Arial" pitchFamily="34" charset="0"/>
              </a:rPr>
              <a:t>та </a:t>
            </a:r>
            <a:r>
              <a:rPr lang="uk-UA" sz="1600" b="1" dirty="0" smtClean="0">
                <a:latin typeface="Arial" pitchFamily="34" charset="0"/>
                <a:cs typeface="Arial" pitchFamily="34" charset="0"/>
              </a:rPr>
              <a:t>атрибути</a:t>
            </a:r>
            <a:r>
              <a:rPr lang="uk-UA" sz="1600" dirty="0" smtClean="0">
                <a:latin typeface="Arial" pitchFamily="34" charset="0"/>
                <a:cs typeface="Arial" pitchFamily="34" charset="0"/>
              </a:rPr>
              <a:t>. </a:t>
            </a:r>
            <a:endParaRPr lang="uk-UA" sz="1600" dirty="0" smtClean="0">
              <a:latin typeface="Arial" pitchFamily="34" charset="0"/>
              <a:cs typeface="Arial" pitchFamily="34" charset="0"/>
            </a:endParaRPr>
          </a:p>
          <a:p>
            <a:pPr algn="just"/>
            <a:r>
              <a:rPr lang="uk-UA" sz="1600" b="1" dirty="0" smtClean="0">
                <a:latin typeface="Arial" pitchFamily="34" charset="0"/>
                <a:cs typeface="Arial" pitchFamily="34" charset="0"/>
              </a:rPr>
              <a:t>Геометрія</a:t>
            </a:r>
            <a:r>
              <a:rPr lang="uk-UA" sz="1600" dirty="0" smtClean="0">
                <a:latin typeface="Arial" pitchFamily="34" charset="0"/>
                <a:cs typeface="Arial" pitchFamily="34" charset="0"/>
              </a:rPr>
              <a:t> </a:t>
            </a:r>
            <a:r>
              <a:rPr lang="uk-UA" sz="1600" dirty="0" smtClean="0">
                <a:latin typeface="Arial" pitchFamily="34" charset="0"/>
                <a:cs typeface="Arial" pitchFamily="34" charset="0"/>
              </a:rPr>
              <a:t>векторного об'єкта описує його </a:t>
            </a:r>
            <a:r>
              <a:rPr lang="uk-UA" sz="1600" b="1" dirty="0" smtClean="0">
                <a:latin typeface="Arial" pitchFamily="34" charset="0"/>
                <a:cs typeface="Arial" pitchFamily="34" charset="0"/>
              </a:rPr>
              <a:t>форму </a:t>
            </a:r>
            <a:r>
              <a:rPr lang="uk-UA" sz="1600" dirty="0" smtClean="0">
                <a:latin typeface="Arial" pitchFamily="34" charset="0"/>
                <a:cs typeface="Arial" pitchFamily="34" charset="0"/>
              </a:rPr>
              <a:t>та </a:t>
            </a:r>
            <a:r>
              <a:rPr lang="uk-UA" sz="1600" b="1" dirty="0" smtClean="0">
                <a:latin typeface="Arial" pitchFamily="34" charset="0"/>
                <a:cs typeface="Arial" pitchFamily="34" charset="0"/>
              </a:rPr>
              <a:t>положення</a:t>
            </a:r>
            <a:r>
              <a:rPr lang="uk-UA" sz="1600" dirty="0" smtClean="0">
                <a:latin typeface="Arial" pitchFamily="34" charset="0"/>
                <a:cs typeface="Arial" pitchFamily="34" charset="0"/>
              </a:rPr>
              <a:t>, тоді як </a:t>
            </a:r>
            <a:endParaRPr lang="uk-UA" sz="1600" dirty="0" smtClean="0">
              <a:latin typeface="Arial" pitchFamily="34" charset="0"/>
              <a:cs typeface="Arial" pitchFamily="34" charset="0"/>
            </a:endParaRPr>
          </a:p>
          <a:p>
            <a:pPr algn="just"/>
            <a:r>
              <a:rPr lang="uk-UA" sz="1600" b="1" dirty="0" smtClean="0">
                <a:latin typeface="Arial" pitchFamily="34" charset="0"/>
                <a:cs typeface="Arial" pitchFamily="34" charset="0"/>
              </a:rPr>
              <a:t>атрибути </a:t>
            </a:r>
            <a:r>
              <a:rPr lang="uk-UA" sz="1600" dirty="0" smtClean="0">
                <a:latin typeface="Arial" pitchFamily="34" charset="0"/>
                <a:cs typeface="Arial" pitchFamily="34" charset="0"/>
              </a:rPr>
              <a:t>векторного об'єкта описують його </a:t>
            </a:r>
            <a:r>
              <a:rPr lang="uk-UA" sz="1600" b="1" dirty="0" smtClean="0">
                <a:latin typeface="Arial" pitchFamily="34" charset="0"/>
                <a:cs typeface="Arial" pitchFamily="34" charset="0"/>
              </a:rPr>
              <a:t>властивості </a:t>
            </a:r>
            <a:r>
              <a:rPr lang="uk-UA" sz="1600" dirty="0" smtClean="0">
                <a:latin typeface="Arial" pitchFamily="34" charset="0"/>
                <a:cs typeface="Arial" pitchFamily="34" charset="0"/>
              </a:rPr>
              <a:t>(колір, розмір, вік тощо). </a:t>
            </a:r>
            <a:endParaRPr lang="uk-UA" sz="1600" dirty="0">
              <a:latin typeface="Arial" pitchFamily="34" charset="0"/>
              <a:cs typeface="Arial" pitchFamily="34" charset="0"/>
            </a:endParaRPr>
          </a:p>
        </p:txBody>
      </p:sp>
      <p:sp>
        <p:nvSpPr>
          <p:cNvPr id="1025" name="Rectangle 1"/>
          <p:cNvSpPr>
            <a:spLocks noChangeArrowheads="1"/>
          </p:cNvSpPr>
          <p:nvPr/>
        </p:nvSpPr>
        <p:spPr bwMode="auto">
          <a:xfrm>
            <a:off x="0" y="6273225"/>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У цій лекції ми детальніше розглянемо процес створення та редагування векторних даних - як геометрію,такі атрибути векторних об'єктів. </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0" y="1285860"/>
            <a:ext cx="9144000" cy="584775"/>
          </a:xfrm>
          <a:prstGeom prst="rect">
            <a:avLst/>
          </a:prstGeom>
        </p:spPr>
        <p:txBody>
          <a:bodyPr wrap="square">
            <a:spAutoFit/>
          </a:bodyPr>
          <a:lstStyle/>
          <a:p>
            <a:pPr algn="just"/>
            <a:r>
              <a:rPr lang="uk-UA" sz="1600" dirty="0" smtClean="0">
                <a:latin typeface="Arial" pitchFamily="34" charset="0"/>
                <a:cs typeface="Arial" pitchFamily="34" charset="0"/>
              </a:rPr>
              <a:t>Існує кілька різних форматів файлів для </a:t>
            </a:r>
            <a:r>
              <a:rPr lang="uk-UA" sz="1600" dirty="0" err="1" smtClean="0">
                <a:latin typeface="Arial" pitchFamily="34" charset="0"/>
                <a:cs typeface="Arial" pitchFamily="34" charset="0"/>
              </a:rPr>
              <a:t>ГІС-даних</a:t>
            </a:r>
            <a:r>
              <a:rPr lang="uk-UA" sz="1600" dirty="0" smtClean="0">
                <a:latin typeface="Arial" pitchFamily="34" charset="0"/>
                <a:cs typeface="Arial" pitchFamily="34" charset="0"/>
              </a:rPr>
              <a:t>, але найпоширенішим з них, </a:t>
            </a:r>
            <a:r>
              <a:rPr lang="uk-UA" sz="1600" dirty="0" smtClean="0">
                <a:latin typeface="Arial" pitchFamily="34" charset="0"/>
                <a:cs typeface="Arial" pitchFamily="34" charset="0"/>
              </a:rPr>
              <a:t>є </a:t>
            </a:r>
            <a:r>
              <a:rPr lang="uk-UA" sz="1600" dirty="0" smtClean="0">
                <a:latin typeface="Arial" pitchFamily="34" charset="0"/>
                <a:cs typeface="Arial" pitchFamily="34" charset="0"/>
              </a:rPr>
              <a:t>"</a:t>
            </a:r>
            <a:r>
              <a:rPr lang="uk-UA" sz="1600" b="1" dirty="0" err="1" smtClean="0">
                <a:latin typeface="Arial" pitchFamily="34" charset="0"/>
                <a:cs typeface="Arial" pitchFamily="34" charset="0"/>
              </a:rPr>
              <a:t>шейп-файл</a:t>
            </a:r>
            <a:r>
              <a:rPr lang="uk-UA" sz="1600" dirty="0" smtClean="0">
                <a:latin typeface="Arial" pitchFamily="34" charset="0"/>
                <a:cs typeface="Arial" pitchFamily="34" charset="0"/>
              </a:rPr>
              <a:t>". </a:t>
            </a:r>
            <a:endParaRPr lang="uk-UA" sz="1600" dirty="0">
              <a:latin typeface="Arial" pitchFamily="34" charset="0"/>
              <a:cs typeface="Arial" pitchFamily="34" charset="0"/>
            </a:endParaRPr>
          </a:p>
        </p:txBody>
      </p:sp>
      <p:sp>
        <p:nvSpPr>
          <p:cNvPr id="18433" name="Rectangle 1"/>
          <p:cNvSpPr>
            <a:spLocks noChangeArrowheads="1"/>
          </p:cNvSpPr>
          <p:nvPr/>
        </p:nvSpPr>
        <p:spPr bwMode="auto">
          <a:xfrm>
            <a:off x="3857620" y="1714488"/>
            <a:ext cx="464347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Таблиця: Основні файли, які разом складають "</a:t>
            </a:r>
            <a:r>
              <a:rPr kumimoji="0" lang="uk-UA"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шейп-файл</a:t>
            </a:r>
            <a:r>
              <a:rPr kumimoji="0" lang="uk-UA"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uk-UA"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4" name="Picture 2"/>
          <p:cNvPicPr>
            <a:picLocks noChangeAspect="1" noChangeArrowheads="1"/>
          </p:cNvPicPr>
          <p:nvPr/>
        </p:nvPicPr>
        <p:blipFill>
          <a:blip r:embed="rId2"/>
          <a:srcRect/>
          <a:stretch>
            <a:fillRect/>
          </a:stretch>
        </p:blipFill>
        <p:spPr bwMode="auto">
          <a:xfrm>
            <a:off x="3288300" y="1928802"/>
            <a:ext cx="5855700" cy="1096867"/>
          </a:xfrm>
          <a:prstGeom prst="rect">
            <a:avLst/>
          </a:prstGeom>
          <a:noFill/>
          <a:ln w="9525">
            <a:noFill/>
            <a:miter lim="800000"/>
            <a:headEnd/>
            <a:tailEnd/>
          </a:ln>
        </p:spPr>
      </p:pic>
      <p:pic>
        <p:nvPicPr>
          <p:cNvPr id="18435" name="Picture 3"/>
          <p:cNvPicPr>
            <a:picLocks noChangeAspect="1" noChangeArrowheads="1"/>
          </p:cNvPicPr>
          <p:nvPr/>
        </p:nvPicPr>
        <p:blipFill>
          <a:blip r:embed="rId3"/>
          <a:srcRect/>
          <a:stretch>
            <a:fillRect/>
          </a:stretch>
        </p:blipFill>
        <p:spPr bwMode="auto">
          <a:xfrm>
            <a:off x="357158" y="3000372"/>
            <a:ext cx="5304527" cy="32607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3929058" y="0"/>
            <a:ext cx="867417" cy="338554"/>
          </a:xfrm>
          <a:prstGeom prst="rect">
            <a:avLst/>
          </a:prstGeom>
        </p:spPr>
        <p:txBody>
          <a:bodyPr wrap="none">
            <a:spAutoFit/>
          </a:bodyPr>
          <a:lstStyle/>
          <a:p>
            <a:pPr algn="just"/>
            <a:r>
              <a:rPr lang="uk-UA" sz="1600" b="1" smtClean="0">
                <a:latin typeface="Arial" pitchFamily="34" charset="0"/>
                <a:ea typeface="Times New Roman"/>
                <a:cs typeface="Arial" pitchFamily="34" charset="0"/>
              </a:rPr>
              <a:t>ВСТУП</a:t>
            </a:r>
            <a:endParaRPr lang="uk-UA" sz="1600" b="1">
              <a:latin typeface="Arial" pitchFamily="34" charset="0"/>
              <a:cs typeface="Arial" pitchFamily="34" charset="0"/>
            </a:endParaRPr>
          </a:p>
        </p:txBody>
      </p:sp>
      <p:sp>
        <p:nvSpPr>
          <p:cNvPr id="9" name="Прямоугольник 8"/>
          <p:cNvSpPr/>
          <p:nvPr/>
        </p:nvSpPr>
        <p:spPr>
          <a:xfrm>
            <a:off x="0" y="714356"/>
            <a:ext cx="9144000" cy="2062103"/>
          </a:xfrm>
          <a:prstGeom prst="rect">
            <a:avLst/>
          </a:prstGeom>
        </p:spPr>
        <p:txBody>
          <a:bodyPr wrap="square">
            <a:spAutoFit/>
          </a:bodyPr>
          <a:lstStyle/>
          <a:p>
            <a:pPr algn="just"/>
            <a:r>
              <a:rPr lang="uk-UA" sz="1600" dirty="0" smtClean="0">
                <a:latin typeface="Arial" pitchFamily="34" charset="0"/>
                <a:cs typeface="Arial" pitchFamily="34" charset="0"/>
              </a:rPr>
              <a:t>Багато </a:t>
            </a:r>
            <a:r>
              <a:rPr lang="uk-UA" sz="1600" dirty="0" err="1" smtClean="0">
                <a:latin typeface="Arial" pitchFamily="34" charset="0"/>
                <a:cs typeface="Arial" pitchFamily="34" charset="0"/>
              </a:rPr>
              <a:t>ГІС-програм</a:t>
            </a:r>
            <a:r>
              <a:rPr lang="uk-UA" sz="1600" dirty="0" smtClean="0">
                <a:latin typeface="Arial" pitchFamily="34" charset="0"/>
                <a:cs typeface="Arial" pitchFamily="34" charset="0"/>
              </a:rPr>
              <a:t> також можуть зберігати цифрові дані в </a:t>
            </a:r>
            <a:r>
              <a:rPr lang="uk-UA" sz="1600" b="1" dirty="0" smtClean="0">
                <a:latin typeface="Arial" pitchFamily="34" charset="0"/>
                <a:cs typeface="Arial" pitchFamily="34" charset="0"/>
              </a:rPr>
              <a:t>базі даних</a:t>
            </a:r>
            <a:r>
              <a:rPr lang="uk-UA" sz="1600" dirty="0" smtClean="0">
                <a:latin typeface="Arial" pitchFamily="34" charset="0"/>
                <a:cs typeface="Arial" pitchFamily="34" charset="0"/>
              </a:rPr>
              <a:t>. </a:t>
            </a:r>
            <a:endParaRPr lang="uk-UA" sz="1600" dirty="0" smtClean="0">
              <a:latin typeface="Arial" pitchFamily="34" charset="0"/>
              <a:cs typeface="Arial" pitchFamily="34" charset="0"/>
            </a:endParaRPr>
          </a:p>
          <a:p>
            <a:pPr algn="just"/>
            <a:endParaRPr lang="uk-UA" sz="1600" dirty="0" smtClean="0">
              <a:latin typeface="Arial" pitchFamily="34" charset="0"/>
              <a:cs typeface="Arial" pitchFamily="34" charset="0"/>
            </a:endParaRPr>
          </a:p>
          <a:p>
            <a:pPr indent="182563" algn="just"/>
            <a:r>
              <a:rPr lang="uk-UA" sz="1600" dirty="0" smtClean="0">
                <a:latin typeface="Arial" pitchFamily="34" charset="0"/>
                <a:cs typeface="Arial" pitchFamily="34" charset="0"/>
              </a:rPr>
              <a:t>Загалом</a:t>
            </a:r>
            <a:r>
              <a:rPr lang="uk-UA" sz="1600" dirty="0" smtClean="0">
                <a:latin typeface="Arial" pitchFamily="34" charset="0"/>
                <a:cs typeface="Arial" pitchFamily="34" charset="0"/>
              </a:rPr>
              <a:t>, зберігання даних </a:t>
            </a:r>
            <a:r>
              <a:rPr lang="uk-UA" sz="1600" dirty="0" err="1" smtClean="0">
                <a:latin typeface="Arial" pitchFamily="34" charset="0"/>
                <a:cs typeface="Arial" pitchFamily="34" charset="0"/>
              </a:rPr>
              <a:t>ГІС</a:t>
            </a:r>
            <a:r>
              <a:rPr lang="uk-UA" sz="1600" dirty="0" smtClean="0">
                <a:latin typeface="Arial" pitchFamily="34" charset="0"/>
                <a:cs typeface="Arial" pitchFamily="34" charset="0"/>
              </a:rPr>
              <a:t> у базі даних є хорошим рішенням, оскільки база даних може </a:t>
            </a:r>
            <a:r>
              <a:rPr lang="uk-UA" sz="1600" b="1" dirty="0" smtClean="0">
                <a:latin typeface="Arial" pitchFamily="34" charset="0"/>
                <a:cs typeface="Arial" pitchFamily="34" charset="0"/>
              </a:rPr>
              <a:t>ефективно </a:t>
            </a:r>
            <a:r>
              <a:rPr lang="uk-UA" sz="1600" dirty="0" smtClean="0">
                <a:latin typeface="Arial" pitchFamily="34" charset="0"/>
                <a:cs typeface="Arial" pitchFamily="34" charset="0"/>
              </a:rPr>
              <a:t>зберігати </a:t>
            </a:r>
            <a:r>
              <a:rPr lang="uk-UA" sz="1600" b="1" dirty="0" smtClean="0">
                <a:latin typeface="Arial" pitchFamily="34" charset="0"/>
                <a:cs typeface="Arial" pitchFamily="34" charset="0"/>
              </a:rPr>
              <a:t>великі </a:t>
            </a:r>
            <a:r>
              <a:rPr lang="uk-UA" sz="1600" dirty="0" smtClean="0">
                <a:latin typeface="Arial" pitchFamily="34" charset="0"/>
                <a:cs typeface="Arial" pitchFamily="34" charset="0"/>
              </a:rPr>
              <a:t>обсяги даних і швидко надавати їх </a:t>
            </a:r>
            <a:r>
              <a:rPr lang="uk-UA" sz="1600" dirty="0" err="1" smtClean="0">
                <a:latin typeface="Arial" pitchFamily="34" charset="0"/>
                <a:cs typeface="Arial" pitchFamily="34" charset="0"/>
              </a:rPr>
              <a:t>ГІС-програмі</a:t>
            </a:r>
            <a:r>
              <a:rPr lang="uk-UA" sz="1600" dirty="0" smtClean="0">
                <a:latin typeface="Arial" pitchFamily="34" charset="0"/>
                <a:cs typeface="Arial" pitchFamily="34" charset="0"/>
              </a:rPr>
              <a:t>. </a:t>
            </a:r>
            <a:endParaRPr lang="uk-UA" sz="1600" dirty="0" smtClean="0">
              <a:latin typeface="Arial" pitchFamily="34" charset="0"/>
              <a:cs typeface="Arial" pitchFamily="34" charset="0"/>
            </a:endParaRPr>
          </a:p>
          <a:p>
            <a:pPr indent="182563" algn="just"/>
            <a:r>
              <a:rPr lang="uk-UA" sz="1600" dirty="0" smtClean="0">
                <a:latin typeface="Arial" pitchFamily="34" charset="0"/>
                <a:cs typeface="Arial" pitchFamily="34" charset="0"/>
              </a:rPr>
              <a:t>Використання </a:t>
            </a:r>
            <a:r>
              <a:rPr lang="uk-UA" sz="1600" dirty="0" smtClean="0">
                <a:latin typeface="Arial" pitchFamily="34" charset="0"/>
                <a:cs typeface="Arial" pitchFamily="34" charset="0"/>
              </a:rPr>
              <a:t>бази даних також дозволяє багатьом людям одночасно працювати з одними і тими ж шарами векторних даних. </a:t>
            </a:r>
            <a:endParaRPr lang="uk-UA" sz="1600" dirty="0" smtClean="0">
              <a:latin typeface="Arial" pitchFamily="34" charset="0"/>
              <a:cs typeface="Arial" pitchFamily="34" charset="0"/>
            </a:endParaRPr>
          </a:p>
          <a:p>
            <a:pPr indent="182563" algn="just"/>
            <a:r>
              <a:rPr lang="uk-UA" sz="1600" dirty="0" smtClean="0">
                <a:latin typeface="Arial" pitchFamily="34" charset="0"/>
                <a:cs typeface="Arial" pitchFamily="34" charset="0"/>
              </a:rPr>
              <a:t>Налаштування </a:t>
            </a:r>
            <a:r>
              <a:rPr lang="uk-UA" sz="1600" dirty="0" smtClean="0">
                <a:latin typeface="Arial" pitchFamily="34" charset="0"/>
                <a:cs typeface="Arial" pitchFamily="34" charset="0"/>
              </a:rPr>
              <a:t>бази даних для зберігання даних </a:t>
            </a:r>
            <a:r>
              <a:rPr lang="uk-UA" sz="1600" dirty="0" err="1" smtClean="0">
                <a:latin typeface="Arial" pitchFamily="34" charset="0"/>
                <a:cs typeface="Arial" pitchFamily="34" charset="0"/>
              </a:rPr>
              <a:t>ГІС</a:t>
            </a:r>
            <a:r>
              <a:rPr lang="uk-UA" sz="1600" dirty="0" smtClean="0">
                <a:latin typeface="Arial" pitchFamily="34" charset="0"/>
                <a:cs typeface="Arial" pitchFamily="34" charset="0"/>
              </a:rPr>
              <a:t> складніше, ніж використання </a:t>
            </a:r>
            <a:r>
              <a:rPr lang="uk-UA" sz="1600" dirty="0" err="1" smtClean="0">
                <a:latin typeface="Arial" pitchFamily="34" charset="0"/>
                <a:cs typeface="Arial" pitchFamily="34" charset="0"/>
              </a:rPr>
              <a:t>шейп-файлів</a:t>
            </a:r>
            <a:r>
              <a:rPr lang="uk-UA" sz="1600" dirty="0" smtClean="0">
                <a:latin typeface="Arial" pitchFamily="34" charset="0"/>
                <a:cs typeface="Arial" pitchFamily="34" charset="0"/>
              </a:rPr>
              <a:t>, тому в цій темі </a:t>
            </a:r>
            <a:r>
              <a:rPr lang="uk-UA" sz="1600" u="sng" dirty="0" smtClean="0">
                <a:latin typeface="Arial" pitchFamily="34" charset="0"/>
                <a:cs typeface="Arial" pitchFamily="34" charset="0"/>
              </a:rPr>
              <a:t>ми зосередимося на створенні та редагуванні </a:t>
            </a:r>
            <a:r>
              <a:rPr lang="uk-UA" sz="1600" u="sng" dirty="0" err="1" smtClean="0">
                <a:latin typeface="Arial" pitchFamily="34" charset="0"/>
                <a:cs typeface="Arial" pitchFamily="34" charset="0"/>
              </a:rPr>
              <a:t>шейп-файлів</a:t>
            </a:r>
            <a:r>
              <a:rPr lang="uk-UA" sz="1600" u="sng" dirty="0" smtClean="0">
                <a:latin typeface="Arial" pitchFamily="34" charset="0"/>
                <a:cs typeface="Arial" pitchFamily="34" charset="0"/>
              </a:rPr>
              <a:t>.</a:t>
            </a:r>
            <a:endParaRPr lang="uk-UA" sz="1600" dirty="0">
              <a:latin typeface="Arial" pitchFamily="34" charset="0"/>
              <a:cs typeface="Arial" pitchFamily="34" charset="0"/>
            </a:endParaRPr>
          </a:p>
        </p:txBody>
      </p:sp>
      <p:sp>
        <p:nvSpPr>
          <p:cNvPr id="10" name="Прямоугольник 9"/>
          <p:cNvSpPr/>
          <p:nvPr/>
        </p:nvSpPr>
        <p:spPr>
          <a:xfrm>
            <a:off x="0" y="4572008"/>
            <a:ext cx="9144000" cy="1569660"/>
          </a:xfrm>
          <a:prstGeom prst="rect">
            <a:avLst/>
          </a:prstGeom>
        </p:spPr>
        <p:txBody>
          <a:bodyPr wrap="square">
            <a:spAutoFit/>
          </a:bodyPr>
          <a:lstStyle/>
          <a:p>
            <a:pPr algn="just"/>
            <a:r>
              <a:rPr lang="uk-UA" sz="1600" dirty="0" smtClean="0">
                <a:latin typeface="Arial" pitchFamily="34" charset="0"/>
                <a:cs typeface="Arial" pitchFamily="34" charset="0"/>
              </a:rPr>
              <a:t>Перш ніж створювати новий векторний шар (який зберігатиметься у </a:t>
            </a:r>
            <a:r>
              <a:rPr lang="uk-UA" sz="1600" dirty="0" err="1" smtClean="0">
                <a:latin typeface="Arial" pitchFamily="34" charset="0"/>
                <a:cs typeface="Arial" pitchFamily="34" charset="0"/>
              </a:rPr>
              <a:t>шейп-файлі</a:t>
            </a:r>
            <a:r>
              <a:rPr lang="uk-UA" sz="1600" dirty="0" smtClean="0">
                <a:latin typeface="Arial" pitchFamily="34" charset="0"/>
                <a:cs typeface="Arial" pitchFamily="34" charset="0"/>
              </a:rPr>
              <a:t>), вам потрібно знати, </a:t>
            </a:r>
            <a:r>
              <a:rPr lang="uk-UA" sz="1600" b="1" dirty="0" smtClean="0">
                <a:latin typeface="Arial" pitchFamily="34" charset="0"/>
                <a:cs typeface="Arial" pitchFamily="34" charset="0"/>
              </a:rPr>
              <a:t>якою буде його геометрія</a:t>
            </a:r>
            <a:r>
              <a:rPr lang="uk-UA" sz="1600" dirty="0" smtClean="0">
                <a:latin typeface="Arial" pitchFamily="34" charset="0"/>
                <a:cs typeface="Arial" pitchFamily="34" charset="0"/>
              </a:rPr>
              <a:t> (точка, ламана чи багатокутник), а також </a:t>
            </a:r>
            <a:r>
              <a:rPr lang="uk-UA" sz="1600" b="1" dirty="0" smtClean="0">
                <a:latin typeface="Arial" pitchFamily="34" charset="0"/>
                <a:cs typeface="Arial" pitchFamily="34" charset="0"/>
              </a:rPr>
              <a:t>які будуть атрибути цього шару. </a:t>
            </a:r>
            <a:endParaRPr lang="uk-UA" sz="1600" b="1" dirty="0" smtClean="0">
              <a:latin typeface="Arial" pitchFamily="34" charset="0"/>
              <a:cs typeface="Arial" pitchFamily="34" charset="0"/>
            </a:endParaRPr>
          </a:p>
          <a:p>
            <a:pPr algn="just"/>
            <a:endParaRPr lang="uk-UA" sz="1600" b="1" dirty="0" smtClean="0">
              <a:latin typeface="Arial" pitchFamily="34" charset="0"/>
              <a:cs typeface="Arial" pitchFamily="34" charset="0"/>
            </a:endParaRPr>
          </a:p>
          <a:p>
            <a:pPr algn="just"/>
            <a:endParaRPr lang="uk-UA" sz="1600" b="1" dirty="0" smtClean="0">
              <a:latin typeface="Arial" pitchFamily="34" charset="0"/>
              <a:cs typeface="Arial" pitchFamily="34" charset="0"/>
            </a:endParaRPr>
          </a:p>
          <a:p>
            <a:pPr algn="just"/>
            <a:r>
              <a:rPr lang="uk-UA" sz="1600" dirty="0" smtClean="0">
                <a:latin typeface="Arial" pitchFamily="34" charset="0"/>
                <a:cs typeface="Arial" pitchFamily="34" charset="0"/>
              </a:rPr>
              <a:t>Розглянемо </a:t>
            </a:r>
            <a:r>
              <a:rPr lang="uk-UA" sz="1600" dirty="0" smtClean="0">
                <a:latin typeface="Arial" pitchFamily="34" charset="0"/>
                <a:cs typeface="Arial" pitchFamily="34" charset="0"/>
              </a:rPr>
              <a:t>кілька прикладів, і вам стане зрозуміліше, як це зробити. </a:t>
            </a:r>
            <a:endParaRPr lang="uk-UA"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714612" y="0"/>
            <a:ext cx="2775696" cy="338554"/>
          </a:xfrm>
          <a:prstGeom prst="rect">
            <a:avLst/>
          </a:prstGeom>
        </p:spPr>
        <p:txBody>
          <a:bodyPr wrap="none">
            <a:spAutoFit/>
          </a:bodyPr>
          <a:lstStyle/>
          <a:p>
            <a:r>
              <a:rPr lang="uk-UA" sz="1600" b="1" dirty="0" smtClean="0"/>
              <a:t>1. Планування проекту карти</a:t>
            </a:r>
            <a:endParaRPr lang="uk-UA" sz="1600" dirty="0"/>
          </a:p>
        </p:txBody>
      </p:sp>
      <p:sp>
        <p:nvSpPr>
          <p:cNvPr id="4" name="Прямоугольник 3"/>
          <p:cNvSpPr/>
          <p:nvPr/>
        </p:nvSpPr>
        <p:spPr>
          <a:xfrm>
            <a:off x="214282" y="714356"/>
            <a:ext cx="8929718" cy="923330"/>
          </a:xfrm>
          <a:prstGeom prst="rect">
            <a:avLst/>
          </a:prstGeom>
        </p:spPr>
        <p:txBody>
          <a:bodyPr wrap="square">
            <a:spAutoFit/>
          </a:bodyPr>
          <a:lstStyle/>
          <a:p>
            <a:r>
              <a:rPr lang="uk-UA" dirty="0" smtClean="0"/>
              <a:t>Потрібно створити </a:t>
            </a:r>
            <a:r>
              <a:rPr lang="uk-UA" dirty="0" smtClean="0"/>
              <a:t>гарну туристичну карту </a:t>
            </a:r>
            <a:r>
              <a:rPr lang="uk-UA" dirty="0" smtClean="0"/>
              <a:t>певної </a:t>
            </a:r>
            <a:r>
              <a:rPr lang="uk-UA" dirty="0" smtClean="0"/>
              <a:t>місцевості</a:t>
            </a:r>
            <a:r>
              <a:rPr lang="uk-UA" dirty="0" smtClean="0"/>
              <a:t>.</a:t>
            </a:r>
          </a:p>
          <a:p>
            <a:r>
              <a:rPr lang="uk-UA" dirty="0" smtClean="0"/>
              <a:t> </a:t>
            </a:r>
            <a:r>
              <a:rPr lang="uk-UA" dirty="0" smtClean="0"/>
              <a:t>Ви уявляєте собі фінальну мапу в масштабі 1:50 000 з нанесеними маркерами, що позначають місця, які цікавлять </a:t>
            </a:r>
            <a:r>
              <a:rPr lang="uk-UA" dirty="0" smtClean="0"/>
              <a:t>туристів.</a:t>
            </a:r>
            <a:endParaRPr lang="uk-UA" dirty="0"/>
          </a:p>
        </p:txBody>
      </p:sp>
      <p:sp>
        <p:nvSpPr>
          <p:cNvPr id="5" name="Прямоугольник 4"/>
          <p:cNvSpPr/>
          <p:nvPr/>
        </p:nvSpPr>
        <p:spPr>
          <a:xfrm>
            <a:off x="0" y="428604"/>
            <a:ext cx="4661212" cy="369332"/>
          </a:xfrm>
          <a:prstGeom prst="rect">
            <a:avLst/>
          </a:prstGeom>
        </p:spPr>
        <p:txBody>
          <a:bodyPr wrap="none">
            <a:spAutoFit/>
          </a:bodyPr>
          <a:lstStyle/>
          <a:p>
            <a:r>
              <a:rPr lang="uk-UA" b="1" i="1" dirty="0" smtClean="0"/>
              <a:t>Приклад 1: Створення туристичної карти </a:t>
            </a:r>
            <a:endParaRPr lang="uk-UA" dirty="0"/>
          </a:p>
        </p:txBody>
      </p:sp>
      <p:sp>
        <p:nvSpPr>
          <p:cNvPr id="6" name="Прямоугольник 5"/>
          <p:cNvSpPr/>
          <p:nvPr/>
        </p:nvSpPr>
        <p:spPr>
          <a:xfrm>
            <a:off x="285720" y="1714488"/>
            <a:ext cx="8643998" cy="923330"/>
          </a:xfrm>
          <a:prstGeom prst="rect">
            <a:avLst/>
          </a:prstGeom>
        </p:spPr>
        <p:txBody>
          <a:bodyPr wrap="square">
            <a:spAutoFit/>
          </a:bodyPr>
          <a:lstStyle/>
          <a:p>
            <a:r>
              <a:rPr lang="uk-UA" u="sng" dirty="0" smtClean="0"/>
              <a:t>Спочатку </a:t>
            </a:r>
            <a:r>
              <a:rPr lang="uk-UA" u="sng" dirty="0" smtClean="0"/>
              <a:t>подумаємо </a:t>
            </a:r>
            <a:r>
              <a:rPr lang="uk-UA" u="sng" dirty="0" smtClean="0"/>
              <a:t>про геометрію</a:t>
            </a:r>
            <a:r>
              <a:rPr lang="uk-UA" dirty="0" smtClean="0"/>
              <a:t>.</a:t>
            </a:r>
          </a:p>
          <a:p>
            <a:r>
              <a:rPr lang="uk-UA" i="1" dirty="0" smtClean="0"/>
              <a:t>Ми знаємо, що можемо представити векторний шар </a:t>
            </a:r>
            <a:r>
              <a:rPr lang="uk-UA" i="1" u="sng" dirty="0" smtClean="0"/>
              <a:t>за допомогою точок, ліній або полігонів</a:t>
            </a:r>
            <a:r>
              <a:rPr lang="uk-UA" i="1" dirty="0" smtClean="0"/>
              <a:t>. Який з них має найбільше сенсу для нашої туристичної карти?</a:t>
            </a:r>
            <a:r>
              <a:rPr lang="uk-UA" dirty="0" smtClean="0"/>
              <a:t> </a:t>
            </a:r>
            <a:endParaRPr lang="uk-UA" dirty="0"/>
          </a:p>
        </p:txBody>
      </p:sp>
      <p:sp>
        <p:nvSpPr>
          <p:cNvPr id="7" name="Прямоугольник 6"/>
          <p:cNvSpPr/>
          <p:nvPr/>
        </p:nvSpPr>
        <p:spPr>
          <a:xfrm>
            <a:off x="714348" y="2643182"/>
            <a:ext cx="8072494" cy="646331"/>
          </a:xfrm>
          <a:prstGeom prst="rect">
            <a:avLst/>
          </a:prstGeom>
        </p:spPr>
        <p:txBody>
          <a:bodyPr wrap="square">
            <a:spAutoFit/>
          </a:bodyPr>
          <a:lstStyle/>
          <a:p>
            <a:r>
              <a:rPr lang="uk-UA" i="1" dirty="0" smtClean="0"/>
              <a:t>1.Ми </a:t>
            </a:r>
            <a:r>
              <a:rPr lang="uk-UA" i="1" dirty="0" smtClean="0"/>
              <a:t>можемо використовувати </a:t>
            </a:r>
            <a:r>
              <a:rPr lang="uk-UA" b="1" i="1" dirty="0" smtClean="0"/>
              <a:t>точки</a:t>
            </a:r>
            <a:r>
              <a:rPr lang="uk-UA" i="1" dirty="0" smtClean="0"/>
              <a:t>, якщо хочемо позначити </a:t>
            </a:r>
            <a:r>
              <a:rPr lang="uk-UA" i="1" u="sng" dirty="0" smtClean="0"/>
              <a:t>конкретні місця</a:t>
            </a:r>
            <a:r>
              <a:rPr lang="uk-UA" i="1" dirty="0" smtClean="0"/>
              <a:t>, такі як оглядові майданчики, меморіали, місця битв і так далі. </a:t>
            </a:r>
            <a:endParaRPr lang="uk-UA" dirty="0"/>
          </a:p>
        </p:txBody>
      </p:sp>
      <p:sp>
        <p:nvSpPr>
          <p:cNvPr id="8" name="Прямоугольник 7"/>
          <p:cNvSpPr/>
          <p:nvPr/>
        </p:nvSpPr>
        <p:spPr>
          <a:xfrm>
            <a:off x="714348" y="3357562"/>
            <a:ext cx="8143932" cy="646331"/>
          </a:xfrm>
          <a:prstGeom prst="rect">
            <a:avLst/>
          </a:prstGeom>
        </p:spPr>
        <p:txBody>
          <a:bodyPr wrap="square">
            <a:spAutoFit/>
          </a:bodyPr>
          <a:lstStyle/>
          <a:p>
            <a:r>
              <a:rPr lang="uk-UA" i="1" dirty="0" smtClean="0"/>
              <a:t>2. Якщо </a:t>
            </a:r>
            <a:r>
              <a:rPr lang="uk-UA" i="1" dirty="0" smtClean="0"/>
              <a:t>ми хочемо провести туристів</a:t>
            </a:r>
            <a:r>
              <a:rPr lang="uk-UA" i="1" u="sng" dirty="0" smtClean="0"/>
              <a:t> маршрутом</a:t>
            </a:r>
            <a:r>
              <a:rPr lang="uk-UA" i="1" dirty="0" smtClean="0"/>
              <a:t>, наприклад, мальовничим маршрутом через гірський перевал, то доцільніше використовувати </a:t>
            </a:r>
            <a:r>
              <a:rPr lang="uk-UA" b="1" i="1" dirty="0" err="1" smtClean="0"/>
              <a:t>полілінії</a:t>
            </a:r>
            <a:r>
              <a:rPr lang="uk-UA" i="1" dirty="0" smtClean="0"/>
              <a:t>.</a:t>
            </a:r>
            <a:endParaRPr lang="uk-UA" dirty="0"/>
          </a:p>
        </p:txBody>
      </p:sp>
      <p:sp>
        <p:nvSpPr>
          <p:cNvPr id="19457" name="Rectangle 1"/>
          <p:cNvSpPr>
            <a:spLocks noChangeArrowheads="1"/>
          </p:cNvSpPr>
          <p:nvPr/>
        </p:nvSpPr>
        <p:spPr bwMode="auto">
          <a:xfrm>
            <a:off x="714348" y="4071942"/>
            <a:ext cx="835821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1" u="none" strike="noStrike" cap="none" normalizeH="0" baseline="0" dirty="0" smtClean="0">
                <a:ln>
                  <a:noFill/>
                </a:ln>
                <a:solidFill>
                  <a:schemeClr val="tx1"/>
                </a:solidFill>
                <a:effectLst/>
                <a:latin typeface="Arial" pitchFamily="34" charset="0"/>
                <a:ea typeface="Calibri" pitchFamily="34" charset="0"/>
                <a:cs typeface="Arial" pitchFamily="34" charset="0"/>
              </a:rPr>
              <a:t>3. Якщо ми маємо цілі </a:t>
            </a:r>
            <a:r>
              <a:rPr kumimoji="0" lang="uk-UA" sz="1600" b="0" i="1" u="sng" strike="noStrike" cap="none" normalizeH="0" baseline="0" dirty="0" smtClean="0">
                <a:ln>
                  <a:noFill/>
                </a:ln>
                <a:solidFill>
                  <a:schemeClr val="tx1"/>
                </a:solidFill>
                <a:effectLst/>
                <a:latin typeface="Arial" pitchFamily="34" charset="0"/>
                <a:ea typeface="Calibri" pitchFamily="34" charset="0"/>
                <a:cs typeface="Arial" pitchFamily="34" charset="0"/>
              </a:rPr>
              <a:t>території,</a:t>
            </a:r>
            <a:r>
              <a:rPr kumimoji="0" lang="uk-UA" sz="16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які представляють туристичний інтерес, наприклад, природний заповідник або культурне село, </a:t>
            </a:r>
            <a:r>
              <a:rPr kumimoji="0" lang="uk-UA" sz="1600" b="1" i="1" u="none" strike="noStrike" cap="none" normalizeH="0" baseline="0" dirty="0" smtClean="0">
                <a:ln>
                  <a:noFill/>
                </a:ln>
                <a:solidFill>
                  <a:schemeClr val="tx1"/>
                </a:solidFill>
                <a:effectLst/>
                <a:latin typeface="Arial" pitchFamily="34" charset="0"/>
                <a:ea typeface="Calibri" pitchFamily="34" charset="0"/>
                <a:cs typeface="Arial" pitchFamily="34" charset="0"/>
              </a:rPr>
              <a:t>полігони</a:t>
            </a:r>
            <a:r>
              <a:rPr kumimoji="0" lang="uk-UA" sz="16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можуть бути гарним вибором.</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8" name="Rectangle 2"/>
          <p:cNvSpPr>
            <a:spLocks noChangeArrowheads="1"/>
          </p:cNvSpPr>
          <p:nvPr/>
        </p:nvSpPr>
        <p:spPr bwMode="auto">
          <a:xfrm>
            <a:off x="0" y="4929198"/>
            <a:ext cx="892971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Основним підходом є </a:t>
            </a:r>
            <a:r>
              <a:rPr kumimoji="0" lang="uk-UA" sz="1600" b="1" i="0" strike="noStrike" cap="none" normalizeH="0" baseline="0" dirty="0" smtClean="0">
                <a:ln>
                  <a:noFill/>
                </a:ln>
                <a:solidFill>
                  <a:schemeClr val="tx1"/>
                </a:solidFill>
                <a:effectLst/>
                <a:latin typeface="Arial" pitchFamily="34" charset="0"/>
                <a:ea typeface="Calibri" pitchFamily="34" charset="0"/>
                <a:cs typeface="Arial" pitchFamily="34" charset="0"/>
              </a:rPr>
              <a:t>створення одного шару для кожного типу геометрії,</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який потрібен. </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714612" y="0"/>
            <a:ext cx="2775696" cy="338554"/>
          </a:xfrm>
          <a:prstGeom prst="rect">
            <a:avLst/>
          </a:prstGeom>
        </p:spPr>
        <p:txBody>
          <a:bodyPr wrap="none">
            <a:spAutoFit/>
          </a:bodyPr>
          <a:lstStyle/>
          <a:p>
            <a:r>
              <a:rPr lang="uk-UA" sz="1600" b="1" dirty="0" smtClean="0"/>
              <a:t>1. Планування проекту карти</a:t>
            </a:r>
            <a:endParaRPr lang="uk-UA" sz="1600" dirty="0"/>
          </a:p>
        </p:txBody>
      </p:sp>
      <p:sp>
        <p:nvSpPr>
          <p:cNvPr id="5" name="Прямоугольник 4"/>
          <p:cNvSpPr/>
          <p:nvPr/>
        </p:nvSpPr>
        <p:spPr>
          <a:xfrm>
            <a:off x="0" y="428604"/>
            <a:ext cx="4661212" cy="369332"/>
          </a:xfrm>
          <a:prstGeom prst="rect">
            <a:avLst/>
          </a:prstGeom>
        </p:spPr>
        <p:txBody>
          <a:bodyPr wrap="none">
            <a:spAutoFit/>
          </a:bodyPr>
          <a:lstStyle/>
          <a:p>
            <a:r>
              <a:rPr lang="uk-UA" b="1" i="1" dirty="0" smtClean="0"/>
              <a:t>Приклад 1: Створення туристичної карти </a:t>
            </a:r>
            <a:endParaRPr lang="uk-UA" dirty="0"/>
          </a:p>
        </p:txBody>
      </p:sp>
      <p:sp>
        <p:nvSpPr>
          <p:cNvPr id="19458" name="Rectangle 2"/>
          <p:cNvSpPr>
            <a:spLocks noChangeArrowheads="1"/>
          </p:cNvSpPr>
          <p:nvPr/>
        </p:nvSpPr>
        <p:spPr bwMode="auto">
          <a:xfrm>
            <a:off x="214282" y="5929330"/>
            <a:ext cx="892971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uk-UA" sz="1600" dirty="0" smtClean="0"/>
              <a:t>Рис. 2: Карта з туристичними шарами. </a:t>
            </a:r>
            <a:endParaRPr lang="uk-UA" sz="1600" dirty="0" smtClean="0"/>
          </a:p>
          <a:p>
            <a:pPr lvl="0" algn="just" fontAlgn="base">
              <a:spcBef>
                <a:spcPct val="0"/>
              </a:spcBef>
              <a:spcAft>
                <a:spcPct val="0"/>
              </a:spcAft>
            </a:pPr>
            <a:r>
              <a:rPr lang="uk-UA" sz="1600" dirty="0" smtClean="0"/>
              <a:t>Використані </a:t>
            </a:r>
            <a:r>
              <a:rPr lang="uk-UA" sz="1600" dirty="0" smtClean="0"/>
              <a:t>три різні типи геометрії для туристичних даних, щоб належним чином представити різні типи об'єктів</a:t>
            </a:r>
            <a:r>
              <a:rPr lang="uk-UA" sz="1600" dirty="0" smtClean="0"/>
              <a:t>,</a:t>
            </a:r>
          </a:p>
          <a:p>
            <a:pPr lvl="0" algn="just" fontAlgn="base">
              <a:spcBef>
                <a:spcPct val="0"/>
              </a:spcBef>
              <a:spcAft>
                <a:spcPct val="0"/>
              </a:spcAft>
            </a:pPr>
            <a:r>
              <a:rPr kumimoji="0" lang="uk-UA" sz="1600" b="0" i="0" u="none" strike="noStrike" cap="none" normalizeH="0" baseline="0" dirty="0" smtClean="0">
                <a:ln>
                  <a:noFill/>
                </a:ln>
                <a:solidFill>
                  <a:schemeClr val="tx1"/>
                </a:solidFill>
                <a:effectLst/>
                <a:latin typeface="Arial" pitchFamily="34" charset="0"/>
                <a:cs typeface="Arial" pitchFamily="34" charset="0"/>
              </a:rPr>
              <a:t>.</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30" name="Picture 2"/>
          <p:cNvPicPr>
            <a:picLocks noChangeAspect="1" noChangeArrowheads="1"/>
          </p:cNvPicPr>
          <p:nvPr/>
        </p:nvPicPr>
        <p:blipFill>
          <a:blip r:embed="rId2"/>
          <a:srcRect/>
          <a:stretch>
            <a:fillRect/>
          </a:stretch>
        </p:blipFill>
        <p:spPr bwMode="auto">
          <a:xfrm>
            <a:off x="857224" y="785794"/>
            <a:ext cx="7286676" cy="5165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714612" y="0"/>
            <a:ext cx="2775696" cy="338554"/>
          </a:xfrm>
          <a:prstGeom prst="rect">
            <a:avLst/>
          </a:prstGeom>
        </p:spPr>
        <p:txBody>
          <a:bodyPr wrap="none">
            <a:spAutoFit/>
          </a:bodyPr>
          <a:lstStyle/>
          <a:p>
            <a:r>
              <a:rPr lang="uk-UA" sz="1600" b="1" dirty="0" smtClean="0"/>
              <a:t>1. Планування проекту карти</a:t>
            </a:r>
            <a:endParaRPr lang="uk-UA" sz="1600" dirty="0"/>
          </a:p>
        </p:txBody>
      </p:sp>
      <p:sp>
        <p:nvSpPr>
          <p:cNvPr id="5" name="Прямоугольник 4"/>
          <p:cNvSpPr/>
          <p:nvPr/>
        </p:nvSpPr>
        <p:spPr>
          <a:xfrm>
            <a:off x="0" y="428604"/>
            <a:ext cx="6635791" cy="369332"/>
          </a:xfrm>
          <a:prstGeom prst="rect">
            <a:avLst/>
          </a:prstGeom>
        </p:spPr>
        <p:txBody>
          <a:bodyPr wrap="none">
            <a:spAutoFit/>
          </a:bodyPr>
          <a:lstStyle/>
          <a:p>
            <a:r>
              <a:rPr lang="uk-UA" b="1" i="1" dirty="0" smtClean="0"/>
              <a:t>Приклад 2: Створення карти рівнів забруднення вздовж річки </a:t>
            </a:r>
            <a:endParaRPr lang="uk-UA" dirty="0"/>
          </a:p>
        </p:txBody>
      </p:sp>
      <p:sp>
        <p:nvSpPr>
          <p:cNvPr id="19458" name="Rectangle 2"/>
          <p:cNvSpPr>
            <a:spLocks noChangeArrowheads="1"/>
          </p:cNvSpPr>
          <p:nvPr/>
        </p:nvSpPr>
        <p:spPr bwMode="auto">
          <a:xfrm>
            <a:off x="214282" y="5780782"/>
            <a:ext cx="892971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1600" dirty="0" smtClean="0">
                <a:latin typeface="Arial" pitchFamily="34" charset="0"/>
                <a:cs typeface="Arial" pitchFamily="34" charset="0"/>
              </a:rPr>
              <a:t>Намалювавши таку таблицю перед створенням векторного шару, ви зможете вирішити, які поля (стовпці) атрибутів вам знадобляться. </a:t>
            </a:r>
            <a:endParaRPr lang="uk-UA" sz="1600" dirty="0" smtClean="0">
              <a:latin typeface="Arial" pitchFamily="34" charset="0"/>
              <a:cs typeface="Arial" pitchFamily="34" charset="0"/>
            </a:endParaRPr>
          </a:p>
          <a:p>
            <a:r>
              <a:rPr lang="uk-UA" sz="1600" dirty="0" smtClean="0">
                <a:latin typeface="Arial" pitchFamily="34" charset="0"/>
                <a:cs typeface="Arial" pitchFamily="34" charset="0"/>
              </a:rPr>
              <a:t>Зверніть </a:t>
            </a:r>
            <a:r>
              <a:rPr lang="uk-UA" sz="1600" dirty="0" smtClean="0">
                <a:latin typeface="Arial" pitchFamily="34" charset="0"/>
                <a:cs typeface="Arial" pitchFamily="34" charset="0"/>
              </a:rPr>
              <a:t>увагу, що </a:t>
            </a:r>
            <a:r>
              <a:rPr lang="uk-UA" sz="1600" u="sng" dirty="0" smtClean="0">
                <a:latin typeface="Arial" pitchFamily="34" charset="0"/>
                <a:cs typeface="Arial" pitchFamily="34" charset="0"/>
              </a:rPr>
              <a:t>геометрія (місця, де були взяті проби) не відображається в таблиці атрибутів</a:t>
            </a:r>
            <a:r>
              <a:rPr lang="uk-UA" sz="1600" dirty="0" smtClean="0">
                <a:latin typeface="Arial" pitchFamily="34" charset="0"/>
                <a:cs typeface="Arial" pitchFamily="34" charset="0"/>
              </a:rPr>
              <a:t> - </a:t>
            </a:r>
            <a:r>
              <a:rPr lang="uk-UA" sz="1600" dirty="0" err="1" smtClean="0">
                <a:latin typeface="Arial" pitchFamily="34" charset="0"/>
                <a:cs typeface="Arial" pitchFamily="34" charset="0"/>
              </a:rPr>
              <a:t>ГІС</a:t>
            </a:r>
            <a:r>
              <a:rPr lang="uk-UA" sz="1600" dirty="0" smtClean="0">
                <a:latin typeface="Arial" pitchFamily="34" charset="0"/>
                <a:cs typeface="Arial" pitchFamily="34" charset="0"/>
              </a:rPr>
              <a:t> програма зберігає її окремо</a:t>
            </a:r>
            <a:r>
              <a:rPr lang="uk-UA" sz="1600" dirty="0" smtClean="0">
                <a:latin typeface="Arial" pitchFamily="34" charset="0"/>
                <a:cs typeface="Arial" pitchFamily="34" charset="0"/>
              </a:rPr>
              <a:t>!</a:t>
            </a:r>
            <a:r>
              <a:rPr kumimoji="0" lang="uk-UA" sz="1600" b="0" i="0" u="none" strike="noStrike" cap="none" normalizeH="0" baseline="0" dirty="0" smtClean="0">
                <a:ln>
                  <a:noFill/>
                </a:ln>
                <a:solidFill>
                  <a:schemeClr val="tx1"/>
                </a:solidFill>
                <a:effectLst/>
                <a:latin typeface="Arial" pitchFamily="34" charset="0"/>
                <a:cs typeface="Arial" pitchFamily="34" charset="0"/>
              </a:rPr>
              <a:t>.</a:t>
            </a:r>
          </a:p>
        </p:txBody>
      </p:sp>
      <p:sp>
        <p:nvSpPr>
          <p:cNvPr id="23553" name="Rectangle 1"/>
          <p:cNvSpPr>
            <a:spLocks noChangeArrowheads="1"/>
          </p:cNvSpPr>
          <p:nvPr/>
        </p:nvSpPr>
        <p:spPr bwMode="auto">
          <a:xfrm>
            <a:off x="214282" y="928670"/>
            <a:ext cx="864396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Якщо потрібно виміряти рівень забруднення вздовж течії річки, ви, як правило, пересуваєтесь вздовж річки. Через певні проміжки часу ви будете проводити різні </a:t>
            </a:r>
            <a:r>
              <a:rPr kumimoji="0" lang="uk-UA" sz="1600" b="1" i="0" strike="noStrike" cap="none" normalizeH="0" baseline="0" dirty="0" smtClean="0">
                <a:ln>
                  <a:noFill/>
                </a:ln>
                <a:solidFill>
                  <a:schemeClr val="tx1"/>
                </a:solidFill>
                <a:effectLst/>
                <a:latin typeface="Arial" pitchFamily="34" charset="0"/>
                <a:ea typeface="Calibri" pitchFamily="34" charset="0"/>
                <a:cs typeface="Arial" pitchFamily="34" charset="0"/>
              </a:rPr>
              <a:t>вимірювання</a:t>
            </a:r>
            <a:r>
              <a:rPr kumimoji="0" lang="uk-UA" sz="1600" b="0" i="0" strike="noStrike" cap="none" normalizeH="0" baseline="0" dirty="0" smtClean="0">
                <a:ln>
                  <a:noFill/>
                </a:ln>
                <a:solidFill>
                  <a:schemeClr val="tx1"/>
                </a:solidFill>
                <a:effectLst/>
                <a:latin typeface="Arial" pitchFamily="34" charset="0"/>
                <a:ea typeface="Calibri" pitchFamily="34" charset="0"/>
                <a:cs typeface="Arial" pitchFamily="34" charset="0"/>
              </a:rPr>
              <a:t>, такі як</a:t>
            </a:r>
          </a:p>
          <a:p>
            <a:pPr marL="1795463" marR="0" lvl="0" indent="182563" algn="just" defTabSz="914400" rtl="0" eaLnBrk="1" fontAlgn="base" latinLnBrk="0" hangingPunct="1">
              <a:lnSpc>
                <a:spcPct val="100000"/>
              </a:lnSpc>
              <a:spcBef>
                <a:spcPct val="0"/>
              </a:spcBef>
              <a:spcAft>
                <a:spcPct val="0"/>
              </a:spcAft>
              <a:buClrTx/>
              <a:buSzTx/>
              <a:buFont typeface="Arial" pitchFamily="34" charset="0"/>
              <a:buChar char="•"/>
              <a:tabLst/>
            </a:pPr>
            <a:r>
              <a:rPr kumimoji="0" lang="uk-UA" sz="1600" b="0" i="0" strike="noStrike" cap="none" normalizeH="0" baseline="0" dirty="0" smtClean="0">
                <a:ln>
                  <a:noFill/>
                </a:ln>
                <a:solidFill>
                  <a:schemeClr val="tx1"/>
                </a:solidFill>
                <a:effectLst/>
                <a:latin typeface="Arial" pitchFamily="34" charset="0"/>
                <a:ea typeface="Calibri" pitchFamily="34" charset="0"/>
                <a:cs typeface="Arial" pitchFamily="34" charset="0"/>
              </a:rPr>
              <a:t> рівень розчиненого кисню (DO), </a:t>
            </a:r>
          </a:p>
          <a:p>
            <a:pPr marL="1795463" marR="0" lvl="0" indent="182563" algn="just" defTabSz="914400" rtl="0" eaLnBrk="1" fontAlgn="base" latinLnBrk="0" hangingPunct="1">
              <a:lnSpc>
                <a:spcPct val="100000"/>
              </a:lnSpc>
              <a:spcBef>
                <a:spcPct val="0"/>
              </a:spcBef>
              <a:spcAft>
                <a:spcPct val="0"/>
              </a:spcAft>
              <a:buClrTx/>
              <a:buSzTx/>
              <a:buFont typeface="Arial" pitchFamily="34" charset="0"/>
              <a:buChar char="•"/>
              <a:tabLst/>
            </a:pPr>
            <a:r>
              <a:rPr kumimoji="0" lang="uk-UA" sz="1600" b="0" i="0" strike="noStrike" cap="none" normalizeH="0" baseline="0" dirty="0" smtClean="0">
                <a:ln>
                  <a:noFill/>
                </a:ln>
                <a:solidFill>
                  <a:schemeClr val="tx1"/>
                </a:solidFill>
                <a:effectLst/>
                <a:latin typeface="Arial" pitchFamily="34" charset="0"/>
                <a:ea typeface="Calibri" pitchFamily="34" charset="0"/>
                <a:cs typeface="Arial" pitchFamily="34" charset="0"/>
              </a:rPr>
              <a:t>кількість </a:t>
            </a:r>
            <a:r>
              <a:rPr kumimoji="0" lang="uk-UA" sz="1600" b="0" i="0" strike="noStrike" cap="none" normalizeH="0" baseline="0" dirty="0" err="1" smtClean="0">
                <a:ln>
                  <a:noFill/>
                </a:ln>
                <a:solidFill>
                  <a:schemeClr val="tx1"/>
                </a:solidFill>
                <a:effectLst/>
                <a:latin typeface="Arial" pitchFamily="34" charset="0"/>
                <a:ea typeface="Calibri" pitchFamily="34" charset="0"/>
                <a:cs typeface="Arial" pitchFamily="34" charset="0"/>
              </a:rPr>
              <a:t>коліформних</a:t>
            </a:r>
            <a:r>
              <a:rPr kumimoji="0" lang="uk-UA" sz="1600" b="0" i="0" strike="noStrike" cap="none" normalizeH="0" baseline="0" dirty="0" smtClean="0">
                <a:ln>
                  <a:noFill/>
                </a:ln>
                <a:solidFill>
                  <a:schemeClr val="tx1"/>
                </a:solidFill>
                <a:effectLst/>
                <a:latin typeface="Arial" pitchFamily="34" charset="0"/>
                <a:ea typeface="Calibri" pitchFamily="34" charset="0"/>
                <a:cs typeface="Arial" pitchFamily="34" charset="0"/>
              </a:rPr>
              <a:t> бактерій (КБ), </a:t>
            </a:r>
          </a:p>
          <a:p>
            <a:pPr marL="1795463" marR="0" lvl="0" indent="182563" algn="just" defTabSz="914400" rtl="0" eaLnBrk="1" fontAlgn="base" latinLnBrk="0" hangingPunct="1">
              <a:lnSpc>
                <a:spcPct val="100000"/>
              </a:lnSpc>
              <a:spcBef>
                <a:spcPct val="0"/>
              </a:spcBef>
              <a:spcAft>
                <a:spcPct val="0"/>
              </a:spcAft>
              <a:buClrTx/>
              <a:buSzTx/>
              <a:buFont typeface="Arial" pitchFamily="34" charset="0"/>
              <a:buChar char="•"/>
              <a:tabLst/>
            </a:pPr>
            <a:r>
              <a:rPr kumimoji="0" lang="uk-UA" sz="1600" b="0" i="0" strike="noStrike" cap="none" normalizeH="0" baseline="0" dirty="0" smtClean="0">
                <a:ln>
                  <a:noFill/>
                </a:ln>
                <a:solidFill>
                  <a:schemeClr val="tx1"/>
                </a:solidFill>
                <a:effectLst/>
                <a:latin typeface="Arial" pitchFamily="34" charset="0"/>
                <a:ea typeface="Calibri" pitchFamily="34" charset="0"/>
                <a:cs typeface="Arial" pitchFamily="34" charset="0"/>
              </a:rPr>
              <a:t>рівень каламутності, </a:t>
            </a:r>
          </a:p>
          <a:p>
            <a:pPr marL="1795463" marR="0" lvl="0" indent="182563" algn="just" defTabSz="914400" rtl="0" eaLnBrk="1" fontAlgn="base" latinLnBrk="0" hangingPunct="1">
              <a:lnSpc>
                <a:spcPct val="100000"/>
              </a:lnSpc>
              <a:spcBef>
                <a:spcPct val="0"/>
              </a:spcBef>
              <a:spcAft>
                <a:spcPct val="0"/>
              </a:spcAft>
              <a:buClrTx/>
              <a:buSzTx/>
              <a:buFont typeface="Arial" pitchFamily="34" charset="0"/>
              <a:buChar char="•"/>
              <a:tabLst/>
            </a:pPr>
            <a:r>
              <a:rPr lang="uk-UA" sz="1600" dirty="0" smtClean="0">
                <a:latin typeface="Arial" pitchFamily="34" charset="0"/>
                <a:ea typeface="Calibri" pitchFamily="34" charset="0"/>
                <a:cs typeface="Arial" pitchFamily="34" charset="0"/>
              </a:rPr>
              <a:t>рівень </a:t>
            </a:r>
            <a:r>
              <a:rPr kumimoji="0" lang="uk-UA" sz="1600" b="0" i="0" strike="noStrike" cap="none" normalizeH="0" baseline="0" dirty="0" err="1" smtClean="0">
                <a:ln>
                  <a:noFill/>
                </a:ln>
                <a:solidFill>
                  <a:schemeClr val="tx1"/>
                </a:solidFill>
                <a:effectLst/>
                <a:latin typeface="Arial" pitchFamily="34" charset="0"/>
                <a:ea typeface="Calibri" pitchFamily="34" charset="0"/>
                <a:cs typeface="Arial" pitchFamily="34" charset="0"/>
              </a:rPr>
              <a:t>рН</a:t>
            </a:r>
            <a:r>
              <a:rPr kumimoji="0" lang="uk-UA" sz="1600" b="0" i="0" strike="noStrike" cap="none" normalizeH="0" baseline="0" dirty="0" smtClean="0">
                <a:ln>
                  <a:noFill/>
                </a:ln>
                <a:solidFill>
                  <a:schemeClr val="tx1"/>
                </a:solidFill>
                <a:effectLst/>
                <a:latin typeface="Arial" pitchFamily="34" charset="0"/>
                <a:ea typeface="Calibri"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Вам також потрібно буде визначити </a:t>
            </a:r>
            <a:r>
              <a:rPr kumimoji="0" lang="uk-UA" sz="1600" b="0" i="0" u="sng" strike="noStrike" cap="none" normalizeH="0" baseline="0" dirty="0" smtClean="0">
                <a:ln>
                  <a:noFill/>
                </a:ln>
                <a:solidFill>
                  <a:schemeClr val="tx1"/>
                </a:solidFill>
                <a:effectLst/>
                <a:latin typeface="Arial" pitchFamily="34" charset="0"/>
                <a:ea typeface="Calibri" pitchFamily="34" charset="0"/>
                <a:cs typeface="Arial" pitchFamily="34" charset="0"/>
              </a:rPr>
              <a:t>своє місцезнаходження </a:t>
            </a:r>
            <a:r>
              <a:rPr kumimoji="0" lang="uk-UA" sz="1600" b="0" i="0" strike="noStrike" cap="none" normalizeH="0" baseline="0" dirty="0" smtClean="0">
                <a:ln>
                  <a:noFill/>
                </a:ln>
                <a:solidFill>
                  <a:schemeClr val="tx1"/>
                </a:solidFill>
                <a:effectLst/>
                <a:latin typeface="Arial" pitchFamily="34" charset="0"/>
                <a:ea typeface="Calibri" pitchFamily="34" charset="0"/>
                <a:cs typeface="Arial" pitchFamily="34" charset="0"/>
              </a:rPr>
              <a:t>на карті або за допомогою GPS-приймача.</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Щоб зберігати дані, зібрані під час такої вправи, у </a:t>
            </a:r>
            <a:r>
              <a:rPr kumimoji="0" lang="uk-UA"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ГІС-додатку</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ви, ймовірно, створите </a:t>
            </a:r>
            <a:r>
              <a:rPr kumimoji="0" lang="uk-UA" sz="1600" b="0" i="0" u="sng" strike="noStrike" cap="none" normalizeH="0" baseline="0" dirty="0" smtClean="0">
                <a:ln>
                  <a:noFill/>
                </a:ln>
                <a:solidFill>
                  <a:schemeClr val="tx1"/>
                </a:solidFill>
                <a:effectLst/>
                <a:latin typeface="Arial" pitchFamily="34" charset="0"/>
                <a:ea typeface="Calibri" pitchFamily="34" charset="0"/>
                <a:cs typeface="Arial" pitchFamily="34" charset="0"/>
              </a:rPr>
              <a:t>шар </a:t>
            </a:r>
            <a:r>
              <a:rPr kumimoji="0" lang="uk-UA" sz="1600" b="0" i="0" u="sng" strike="noStrike" cap="none" normalizeH="0" baseline="0" dirty="0" err="1" smtClean="0">
                <a:ln>
                  <a:noFill/>
                </a:ln>
                <a:solidFill>
                  <a:schemeClr val="tx1"/>
                </a:solidFill>
                <a:effectLst/>
                <a:latin typeface="Arial" pitchFamily="34" charset="0"/>
                <a:ea typeface="Calibri" pitchFamily="34" charset="0"/>
                <a:cs typeface="Arial" pitchFamily="34" charset="0"/>
              </a:rPr>
              <a:t>ГІС</a:t>
            </a:r>
            <a:r>
              <a:rPr kumimoji="0" lang="uk-UA" sz="1600" b="0" i="0" u="sng" strike="noStrike" cap="none" normalizeH="0" baseline="0" dirty="0" smtClean="0">
                <a:ln>
                  <a:noFill/>
                </a:ln>
                <a:solidFill>
                  <a:schemeClr val="tx1"/>
                </a:solidFill>
                <a:effectLst/>
                <a:latin typeface="Arial" pitchFamily="34" charset="0"/>
                <a:ea typeface="Calibri" pitchFamily="34" charset="0"/>
                <a:cs typeface="Arial" pitchFamily="34" charset="0"/>
              </a:rPr>
              <a:t> з точковою геометрією</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Використання точкової геометрії має сенс, оскільки кожна взята проба представляє умови </a:t>
            </a:r>
            <a:r>
              <a:rPr kumimoji="0" lang="uk-UA" sz="1600" b="0" i="0" u="sng" strike="noStrike" cap="none" normalizeH="0" baseline="0" dirty="0" smtClean="0">
                <a:ln>
                  <a:noFill/>
                </a:ln>
                <a:solidFill>
                  <a:schemeClr val="tx1"/>
                </a:solidFill>
                <a:effectLst/>
                <a:latin typeface="Arial" pitchFamily="34" charset="0"/>
                <a:ea typeface="Calibri" pitchFamily="34" charset="0"/>
                <a:cs typeface="Arial" pitchFamily="34" charset="0"/>
              </a:rPr>
              <a:t>в дуже конкретному місці</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uk-UA" sz="1600" dirty="0" smtClean="0">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1600" b="0" i="0" u="sng" strike="noStrike" cap="none" normalizeH="0" baseline="0" dirty="0" smtClean="0">
                <a:ln>
                  <a:noFill/>
                </a:ln>
                <a:solidFill>
                  <a:schemeClr val="tx1"/>
                </a:solidFill>
                <a:effectLst/>
                <a:latin typeface="Arial" pitchFamily="34" charset="0"/>
                <a:ea typeface="Calibri" pitchFamily="34" charset="0"/>
                <a:cs typeface="Arial" pitchFamily="34" charset="0"/>
              </a:rPr>
              <a:t>Для атрибутів</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нам потрібно </a:t>
            </a:r>
            <a:r>
              <a:rPr kumimoji="0" lang="uk-U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поле </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для кожного параметра, якій  описує екземпляр. Таким чином, ми можемо отримати </a:t>
            </a:r>
            <a:r>
              <a:rPr kumimoji="0" lang="uk-U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таблицю атрибутів</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яка виглядатиме приблизно так.</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4" name="Picture 2"/>
          <p:cNvPicPr>
            <a:picLocks noChangeAspect="1" noChangeArrowheads="1"/>
          </p:cNvPicPr>
          <p:nvPr/>
        </p:nvPicPr>
        <p:blipFill>
          <a:blip r:embed="rId2"/>
          <a:srcRect/>
          <a:stretch>
            <a:fillRect/>
          </a:stretch>
        </p:blipFill>
        <p:spPr bwMode="auto">
          <a:xfrm>
            <a:off x="1571604" y="4714884"/>
            <a:ext cx="5635172" cy="1143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p:cNvSpPr/>
          <p:nvPr/>
        </p:nvSpPr>
        <p:spPr>
          <a:xfrm>
            <a:off x="2714612" y="0"/>
            <a:ext cx="3666709" cy="338554"/>
          </a:xfrm>
          <a:prstGeom prst="rect">
            <a:avLst/>
          </a:prstGeom>
        </p:spPr>
        <p:txBody>
          <a:bodyPr wrap="none">
            <a:spAutoFit/>
          </a:bodyPr>
          <a:lstStyle/>
          <a:p>
            <a:r>
              <a:rPr lang="uk-UA" sz="1600" b="1" dirty="0" smtClean="0"/>
              <a:t>2</a:t>
            </a:r>
            <a:r>
              <a:rPr lang="uk-UA" sz="1600" b="1" dirty="0" smtClean="0"/>
              <a:t>. </a:t>
            </a:r>
            <a:r>
              <a:rPr lang="uk-UA" sz="1600" b="1" dirty="0" smtClean="0"/>
              <a:t>Створення порожнього </a:t>
            </a:r>
            <a:r>
              <a:rPr lang="uk-UA" sz="1600" b="1" dirty="0" err="1" smtClean="0"/>
              <a:t>шейп-файлу</a:t>
            </a:r>
            <a:r>
              <a:rPr lang="uk-UA" sz="1600" b="1" dirty="0" smtClean="0"/>
              <a:t> </a:t>
            </a:r>
            <a:endParaRPr lang="uk-UA" sz="1600" dirty="0"/>
          </a:p>
        </p:txBody>
      </p:sp>
      <p:sp>
        <p:nvSpPr>
          <p:cNvPr id="19458" name="Rectangle 2"/>
          <p:cNvSpPr>
            <a:spLocks noChangeArrowheads="1"/>
          </p:cNvSpPr>
          <p:nvPr/>
        </p:nvSpPr>
        <p:spPr bwMode="auto">
          <a:xfrm>
            <a:off x="0" y="1785926"/>
            <a:ext cx="528638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82550" algn="just"/>
            <a:r>
              <a:rPr lang="uk-UA" sz="1600" dirty="0" smtClean="0">
                <a:latin typeface="Arial" pitchFamily="34" charset="0"/>
                <a:cs typeface="Arial" pitchFamily="34" charset="0"/>
              </a:rPr>
              <a:t>Далі ви </a:t>
            </a:r>
            <a:r>
              <a:rPr lang="uk-UA" sz="1600" b="1" dirty="0" smtClean="0">
                <a:latin typeface="Arial" pitchFamily="34" charset="0"/>
                <a:cs typeface="Arial" pitchFamily="34" charset="0"/>
              </a:rPr>
              <a:t>додасте поля</a:t>
            </a:r>
            <a:r>
              <a:rPr lang="uk-UA" sz="1600" dirty="0" smtClean="0">
                <a:latin typeface="Arial" pitchFamily="34" charset="0"/>
                <a:cs typeface="Arial" pitchFamily="34" charset="0"/>
              </a:rPr>
              <a:t> до таблиці атрибутів. Зазвичай ми </a:t>
            </a:r>
            <a:r>
              <a:rPr lang="uk-UA" sz="1600" u="sng" dirty="0" smtClean="0">
                <a:latin typeface="Arial" pitchFamily="34" charset="0"/>
                <a:cs typeface="Arial" pitchFamily="34" charset="0"/>
              </a:rPr>
              <a:t>даємо полям короткі назви</a:t>
            </a:r>
            <a:r>
              <a:rPr lang="uk-UA" sz="1600" dirty="0" smtClean="0">
                <a:latin typeface="Arial" pitchFamily="34" charset="0"/>
                <a:cs typeface="Arial" pitchFamily="34" charset="0"/>
              </a:rPr>
              <a:t>, які не містять пробілів і вказують на </a:t>
            </a:r>
            <a:r>
              <a:rPr lang="uk-UA" sz="1600" u="sng" dirty="0" smtClean="0">
                <a:latin typeface="Arial" pitchFamily="34" charset="0"/>
                <a:cs typeface="Arial" pitchFamily="34" charset="0"/>
              </a:rPr>
              <a:t>тип інформації, що зберігається в цьому полі</a:t>
            </a:r>
            <a:r>
              <a:rPr lang="uk-UA" sz="1600" dirty="0" smtClean="0">
                <a:latin typeface="Arial" pitchFamily="34" charset="0"/>
                <a:cs typeface="Arial" pitchFamily="34" charset="0"/>
              </a:rPr>
              <a:t>. </a:t>
            </a:r>
            <a:endParaRPr lang="uk-UA" sz="1600" dirty="0">
              <a:latin typeface="Arial" pitchFamily="34" charset="0"/>
              <a:cs typeface="Arial" pitchFamily="34" charset="0"/>
            </a:endParaRPr>
          </a:p>
        </p:txBody>
      </p:sp>
      <p:sp>
        <p:nvSpPr>
          <p:cNvPr id="23553" name="Rectangle 1"/>
          <p:cNvSpPr>
            <a:spLocks noChangeArrowheads="1"/>
          </p:cNvSpPr>
          <p:nvPr/>
        </p:nvSpPr>
        <p:spPr bwMode="auto">
          <a:xfrm>
            <a:off x="0" y="357166"/>
            <a:ext cx="892971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82550" algn="just" fontAlgn="base">
              <a:spcBef>
                <a:spcPct val="0"/>
              </a:spcBef>
              <a:spcAft>
                <a:spcPct val="0"/>
              </a:spcAft>
            </a:pPr>
            <a:r>
              <a:rPr lang="uk-UA" sz="1600" dirty="0" smtClean="0">
                <a:latin typeface="Arial" pitchFamily="34" charset="0"/>
                <a:cs typeface="Arial" pitchFamily="34" charset="0"/>
              </a:rPr>
              <a:t>Після того, як ви спланували, </a:t>
            </a:r>
            <a:r>
              <a:rPr lang="uk-UA" sz="1600" u="sng" dirty="0" smtClean="0">
                <a:latin typeface="Arial" pitchFamily="34" charset="0"/>
                <a:cs typeface="Arial" pitchFamily="34" charset="0"/>
              </a:rPr>
              <a:t>які об'єкти ви хочете внести в </a:t>
            </a:r>
            <a:r>
              <a:rPr lang="uk-UA" sz="1600" u="sng" dirty="0" err="1" smtClean="0">
                <a:latin typeface="Arial" pitchFamily="34" charset="0"/>
                <a:cs typeface="Arial" pitchFamily="34" charset="0"/>
              </a:rPr>
              <a:t>ГІС</a:t>
            </a:r>
            <a:r>
              <a:rPr lang="uk-UA" sz="1600" dirty="0" smtClean="0">
                <a:latin typeface="Arial" pitchFamily="34" charset="0"/>
                <a:cs typeface="Arial" pitchFamily="34" charset="0"/>
              </a:rPr>
              <a:t>, а також </a:t>
            </a:r>
            <a:r>
              <a:rPr lang="uk-UA" sz="1600" u="sng" dirty="0" smtClean="0">
                <a:latin typeface="Arial" pitchFamily="34" charset="0"/>
                <a:cs typeface="Arial" pitchFamily="34" charset="0"/>
              </a:rPr>
              <a:t>тип геометрії та атрибути,</a:t>
            </a:r>
            <a:r>
              <a:rPr lang="uk-UA" sz="1600" dirty="0" smtClean="0">
                <a:latin typeface="Arial" pitchFamily="34" charset="0"/>
                <a:cs typeface="Arial" pitchFamily="34" charset="0"/>
              </a:rPr>
              <a:t> які повинен мати кожен об'єкт, ви можете перейти до наступного кроку - створення порожнього </a:t>
            </a:r>
            <a:r>
              <a:rPr lang="uk-UA" sz="1600" dirty="0" err="1" smtClean="0">
                <a:latin typeface="Arial" pitchFamily="34" charset="0"/>
                <a:cs typeface="Arial" pitchFamily="34" charset="0"/>
              </a:rPr>
              <a:t>шейпфайлу</a:t>
            </a:r>
            <a:r>
              <a:rPr lang="uk-UA" sz="1600" dirty="0" smtClean="0">
                <a:latin typeface="Arial" pitchFamily="34" charset="0"/>
                <a:cs typeface="Arial" pitchFamily="34" charset="0"/>
              </a:rPr>
              <a:t>. Процес зазвичай починається з вибору опції "</a:t>
            </a:r>
            <a:r>
              <a:rPr lang="uk-UA" sz="1600" u="sng" dirty="0" smtClean="0">
                <a:latin typeface="Arial" pitchFamily="34" charset="0"/>
                <a:cs typeface="Arial" pitchFamily="34" charset="0"/>
              </a:rPr>
              <a:t>новий векторний шар</a:t>
            </a:r>
            <a:r>
              <a:rPr lang="uk-UA" sz="1600" dirty="0" smtClean="0">
                <a:latin typeface="Arial" pitchFamily="34" charset="0"/>
                <a:cs typeface="Arial" pitchFamily="34" charset="0"/>
              </a:rPr>
              <a:t>" у вашій </a:t>
            </a:r>
            <a:r>
              <a:rPr lang="uk-UA" sz="1600" dirty="0" err="1" smtClean="0">
                <a:latin typeface="Arial" pitchFamily="34" charset="0"/>
                <a:cs typeface="Arial" pitchFamily="34" charset="0"/>
              </a:rPr>
              <a:t>ГІС</a:t>
            </a:r>
            <a:r>
              <a:rPr lang="uk-UA" sz="1600" dirty="0" smtClean="0">
                <a:latin typeface="Arial" pitchFamily="34" charset="0"/>
                <a:cs typeface="Arial" pitchFamily="34" charset="0"/>
              </a:rPr>
              <a:t> програмі, а потім вибору типу геометрії (Рис.3</a:t>
            </a:r>
            <a:r>
              <a:rPr lang="uk-UA" sz="1600" dirty="0" smtClean="0">
                <a:latin typeface="Arial" pitchFamily="34" charset="0"/>
                <a:cs typeface="Arial" pitchFamily="34" charset="0"/>
              </a:rPr>
              <a:t>).</a:t>
            </a:r>
            <a:r>
              <a:rPr lang="uk-UA" sz="1600" dirty="0" smtClean="0"/>
              <a:t> </a:t>
            </a:r>
            <a:r>
              <a:rPr lang="uk-UA" sz="1600" dirty="0" smtClean="0">
                <a:latin typeface="Arial" pitchFamily="34" charset="0"/>
                <a:cs typeface="Arial" pitchFamily="34" charset="0"/>
              </a:rPr>
              <a:t>Це </a:t>
            </a:r>
            <a:r>
              <a:rPr lang="uk-UA" sz="1600" dirty="0" smtClean="0">
                <a:latin typeface="Arial" pitchFamily="34" charset="0"/>
                <a:cs typeface="Arial" pitchFamily="34" charset="0"/>
              </a:rPr>
              <a:t>означає </a:t>
            </a:r>
            <a:r>
              <a:rPr lang="uk-UA" sz="1600" b="1" dirty="0" smtClean="0">
                <a:latin typeface="Arial" pitchFamily="34" charset="0"/>
                <a:cs typeface="Arial" pitchFamily="34" charset="0"/>
              </a:rPr>
              <a:t>вибір точки, </a:t>
            </a:r>
            <a:r>
              <a:rPr lang="uk-UA" sz="1600" b="1" dirty="0" err="1" smtClean="0">
                <a:latin typeface="Arial" pitchFamily="34" charset="0"/>
                <a:cs typeface="Arial" pitchFamily="34" charset="0"/>
              </a:rPr>
              <a:t>полілінії</a:t>
            </a:r>
            <a:r>
              <a:rPr lang="uk-UA" sz="1600" b="1" dirty="0" smtClean="0">
                <a:latin typeface="Arial" pitchFamily="34" charset="0"/>
                <a:cs typeface="Arial" pitchFamily="34" charset="0"/>
              </a:rPr>
              <a:t> або багатокутника для геометрії</a:t>
            </a:r>
            <a:r>
              <a:rPr lang="uk-UA" sz="1600" b="1" dirty="0" smtClean="0">
                <a:latin typeface="Arial" pitchFamily="34" charset="0"/>
                <a:cs typeface="Arial" pitchFamily="34" charset="0"/>
              </a:rPr>
              <a:t>.</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578" name="Picture 2"/>
          <p:cNvPicPr>
            <a:picLocks noChangeAspect="1" noChangeArrowheads="1"/>
          </p:cNvPicPr>
          <p:nvPr/>
        </p:nvPicPr>
        <p:blipFill>
          <a:blip r:embed="rId2"/>
          <a:srcRect/>
          <a:stretch>
            <a:fillRect/>
          </a:stretch>
        </p:blipFill>
        <p:spPr bwMode="auto">
          <a:xfrm>
            <a:off x="5286380" y="1714488"/>
            <a:ext cx="3786182" cy="4208640"/>
          </a:xfrm>
          <a:prstGeom prst="rect">
            <a:avLst/>
          </a:prstGeom>
          <a:noFill/>
          <a:ln w="9525">
            <a:noFill/>
            <a:miter lim="800000"/>
            <a:headEnd/>
            <a:tailEnd/>
          </a:ln>
        </p:spPr>
      </p:pic>
      <p:sp>
        <p:nvSpPr>
          <p:cNvPr id="24579" name="Rectangle 3"/>
          <p:cNvSpPr>
            <a:spLocks noChangeArrowheads="1"/>
          </p:cNvSpPr>
          <p:nvPr/>
        </p:nvSpPr>
        <p:spPr bwMode="auto">
          <a:xfrm>
            <a:off x="0" y="2928934"/>
            <a:ext cx="521494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uk-UA" sz="16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Прикладами назв полів можуть бути "</a:t>
            </a:r>
            <a:r>
              <a:rPr kumimoji="0" lang="uk-UA" sz="1600"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pH</a:t>
            </a:r>
            <a:r>
              <a:rPr kumimoji="0" lang="uk-UA" sz="16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"Колір даху", "Тип дороги" тощо.</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0" name="Rectangle 4"/>
          <p:cNvSpPr>
            <a:spLocks noChangeArrowheads="1"/>
          </p:cNvSpPr>
          <p:nvPr/>
        </p:nvSpPr>
        <p:spPr bwMode="auto">
          <a:xfrm>
            <a:off x="0" y="3643314"/>
            <a:ext cx="528638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Крім вибору назви для кожного поля, вам потрібно вказати, як інформація повинна зберігатися в цьому полі - тобто, чи це буде </a:t>
            </a:r>
            <a:r>
              <a:rPr kumimoji="0" lang="uk-UA" sz="1600" b="0" i="0" u="sng" strike="noStrike" cap="none" normalizeH="0" baseline="0" dirty="0" smtClean="0">
                <a:ln>
                  <a:noFill/>
                </a:ln>
                <a:solidFill>
                  <a:schemeClr val="tx1"/>
                </a:solidFill>
                <a:effectLst/>
                <a:latin typeface="Arial" pitchFamily="34" charset="0"/>
                <a:ea typeface="Calibri" pitchFamily="34" charset="0"/>
                <a:cs typeface="Arial" pitchFamily="34" charset="0"/>
              </a:rPr>
              <a:t>число, слово, речення або дата</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180975"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Комп'ютерні програми зазвичай називають інформацію, яка складається зі слів або речень, "</a:t>
            </a:r>
            <a:r>
              <a:rPr kumimoji="0" lang="uk-UA"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рядками</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тому якщо вам потрібно зберегти щось на кшталт назви вулиці або назви річки, вам слід використовувати тип поля "</a:t>
            </a:r>
            <a:r>
              <a:rPr kumimoji="0" lang="uk-UA"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Рядок“</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600" b="0" i="1" u="none" strike="noStrike" cap="none" normalizeH="0" baseline="0" dirty="0" smtClean="0">
                <a:ln>
                  <a:noFill/>
                </a:ln>
                <a:solidFill>
                  <a:schemeClr val="tx1"/>
                </a:solidFill>
                <a:effectLst/>
                <a:latin typeface="Arial" pitchFamily="34" charset="0"/>
                <a:ea typeface="Calibri" pitchFamily="34" charset="0"/>
                <a:cs typeface="Arial" pitchFamily="34" charset="0"/>
              </a:rPr>
              <a:t>String</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1" name="Rectangle 5"/>
          <p:cNvSpPr>
            <a:spLocks noChangeArrowheads="1"/>
          </p:cNvSpPr>
          <p:nvPr/>
        </p:nvSpPr>
        <p:spPr bwMode="auto">
          <a:xfrm>
            <a:off x="71406" y="6000768"/>
            <a:ext cx="907259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0975"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Формат </a:t>
            </a:r>
            <a:r>
              <a:rPr kumimoji="0" lang="uk-UA" sz="16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шейп-файлу</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дозволяє зберігати інформацію числового поля </a:t>
            </a:r>
            <a:r>
              <a:rPr kumimoji="0" lang="uk-UA" sz="1600" b="0" i="0" u="sng" strike="noStrike" cap="none" normalizeH="0" baseline="0" dirty="0" smtClean="0">
                <a:ln>
                  <a:noFill/>
                </a:ln>
                <a:solidFill>
                  <a:schemeClr val="tx1"/>
                </a:solidFill>
                <a:effectLst/>
                <a:latin typeface="Arial" pitchFamily="34" charset="0"/>
                <a:ea typeface="Calibri" pitchFamily="34" charset="0"/>
                <a:cs typeface="Arial" pitchFamily="34" charset="0"/>
              </a:rPr>
              <a:t>як ціле число (</a:t>
            </a:r>
            <a:r>
              <a:rPr kumimoji="0" lang="uk-UA"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ціле </a:t>
            </a:r>
            <a:r>
              <a:rPr kumimoji="0" lang="uk-UA" sz="1600" b="0" i="0" u="sng" strike="noStrike" cap="none" normalizeH="0" baseline="0" dirty="0" smtClean="0">
                <a:ln>
                  <a:noFill/>
                </a:ln>
                <a:solidFill>
                  <a:schemeClr val="tx1"/>
                </a:solidFill>
                <a:effectLst/>
                <a:latin typeface="Arial" pitchFamily="34" charset="0"/>
                <a:ea typeface="Calibri" pitchFamily="34" charset="0"/>
                <a:cs typeface="Arial" pitchFamily="34" charset="0"/>
              </a:rPr>
              <a:t>число) або десяткове число (з </a:t>
            </a:r>
            <a:r>
              <a:rPr kumimoji="0" lang="uk-UA" sz="1600" b="1" i="0" u="sng" strike="noStrike" cap="none" normalizeH="0" baseline="0" dirty="0" smtClean="0">
                <a:ln>
                  <a:noFill/>
                </a:ln>
                <a:solidFill>
                  <a:schemeClr val="tx1"/>
                </a:solidFill>
                <a:effectLst/>
                <a:latin typeface="Arial" pitchFamily="34" charset="0"/>
                <a:ea typeface="Calibri" pitchFamily="34" charset="0"/>
                <a:cs typeface="Arial" pitchFamily="34" charset="0"/>
              </a:rPr>
              <a:t>плаваючою </a:t>
            </a:r>
            <a:r>
              <a:rPr kumimoji="0" lang="uk-UA" sz="1600" b="0" i="0" u="sng" strike="noStrike" cap="none" normalizeH="0" baseline="0" dirty="0" smtClean="0">
                <a:ln>
                  <a:noFill/>
                </a:ln>
                <a:solidFill>
                  <a:schemeClr val="tx1"/>
                </a:solidFill>
                <a:effectLst/>
                <a:latin typeface="Arial" pitchFamily="34" charset="0"/>
                <a:ea typeface="Calibri" pitchFamily="34" charset="0"/>
                <a:cs typeface="Arial" pitchFamily="34" charset="0"/>
              </a:rPr>
              <a:t>комою)</a:t>
            </a:r>
            <a:r>
              <a:rPr kumimoji="0" lang="uk-UA"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тому вам потрібно заздалегідь подумати, чи будуть числові дані, які ви збираєтесь перехопити, мати десяткові знаки чи ні. </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1972</TotalTime>
  <Words>2027</Words>
  <Application>Microsoft Office PowerPoint</Application>
  <PresentationFormat>Экран (4:3)</PresentationFormat>
  <Paragraphs>135</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Джерела інформації</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РнГІС_лекція</dc:title>
  <dc:creator>User</dc:creator>
  <cp:lastModifiedBy>Пользователь Windows</cp:lastModifiedBy>
  <cp:revision>260</cp:revision>
  <dcterms:created xsi:type="dcterms:W3CDTF">2019-04-11T07:43:26Z</dcterms:created>
  <dcterms:modified xsi:type="dcterms:W3CDTF">2023-11-02T03:43:56Z</dcterms:modified>
</cp:coreProperties>
</file>