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94" r:id="rId4"/>
    <p:sldId id="288" r:id="rId5"/>
    <p:sldId id="293" r:id="rId6"/>
    <p:sldId id="289" r:id="rId7"/>
    <p:sldId id="290" r:id="rId8"/>
    <p:sldId id="291" r:id="rId9"/>
    <p:sldId id="292" r:id="rId10"/>
    <p:sldId id="295" r:id="rId11"/>
    <p:sldId id="296" r:id="rId12"/>
    <p:sldId id="297" r:id="rId13"/>
    <p:sldId id="300" r:id="rId14"/>
    <p:sldId id="298" r:id="rId15"/>
    <p:sldId id="301" r:id="rId16"/>
    <p:sldId id="305" r:id="rId17"/>
    <p:sldId id="302" r:id="rId18"/>
    <p:sldId id="303" r:id="rId19"/>
    <p:sldId id="308" r:id="rId20"/>
    <p:sldId id="304" r:id="rId21"/>
    <p:sldId id="306" r:id="rId22"/>
    <p:sldId id="309" r:id="rId23"/>
    <p:sldId id="310" r:id="rId24"/>
    <p:sldId id="31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966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2B23D-77A5-44F0-B875-F1B429A6F59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CAAA1-C124-4338-B879-D42B0A2D0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CAAA1-C124-4338-B879-D42B0A2D0A2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8BEFF-970E-4B4C-A31B-B84023A5523A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357188" y="2643188"/>
            <a:ext cx="74888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dirty="0">
                <a:latin typeface="Arial" pitchFamily="34" charset="0"/>
                <a:cs typeface="Arial" pitchFamily="34" charset="0"/>
              </a:rPr>
              <a:t>Лекція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5.  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Основні можливості і особливості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QGIS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214313"/>
            <a:ext cx="7500937" cy="428625"/>
          </a:xfrm>
        </p:spPr>
        <p:txBody>
          <a:bodyPr>
            <a:normAutofit lnSpcReduction="10000"/>
          </a:bodyPr>
          <a:lstStyle/>
          <a:p>
            <a:r>
              <a:rPr lang="uk-UA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Радіонавігація та геоінформаційні системи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357188" y="1143000"/>
            <a:ext cx="75009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latin typeface="Arial" pitchFamily="34" charset="0"/>
                <a:cs typeface="Arial" pitchFamily="34" charset="0"/>
              </a:rPr>
              <a:t>Модуль 1.  Основи геоінформаційних систем</a:t>
            </a:r>
            <a:endParaRPr lang="uk-UA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357188" y="1571625"/>
            <a:ext cx="75009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uk-UA" b="1" dirty="0">
                <a:latin typeface="Arial" pitchFamily="34" charset="0"/>
                <a:cs typeface="Arial" pitchFamily="34" charset="0"/>
              </a:rPr>
              <a:t>Тема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2.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Основи роботи з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QGIS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285720" y="4286256"/>
            <a:ext cx="792958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5288" indent="-342900" algn="just"/>
            <a:r>
              <a:rPr lang="uk-UA" b="1" dirty="0">
                <a:latin typeface="Arial" pitchFamily="34" charset="0"/>
                <a:cs typeface="Arial" pitchFamily="34" charset="0"/>
              </a:rPr>
              <a:t>Питання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заняття</a:t>
            </a:r>
            <a:endParaRPr lang="uk-UA" b="1" dirty="0">
              <a:latin typeface="Arial" pitchFamily="34" charset="0"/>
              <a:cs typeface="Arial" pitchFamily="34" charset="0"/>
            </a:endParaRPr>
          </a:p>
          <a:p>
            <a:pPr marL="395288" indent="-342900" algn="just"/>
            <a:endParaRPr lang="uk-UA" dirty="0">
              <a:latin typeface="Arial" pitchFamily="34" charset="0"/>
              <a:cs typeface="Arial" pitchFamily="34" charset="0"/>
            </a:endParaRPr>
          </a:p>
          <a:p>
            <a:pPr marL="395288" indent="-342900" algn="just">
              <a:buFont typeface="Calibri" pitchFamily="34" charset="0"/>
              <a:buAutoNum type="arabicPeriod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Можливості та особливості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QGIS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95288" indent="-342900" algn="just">
              <a:buFont typeface="Calibri" pitchFamily="34" charset="0"/>
              <a:buAutoNum type="arabicPeriod"/>
            </a:pP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395288" indent="-342900" algn="just">
              <a:buFont typeface="Calibri" pitchFamily="34" charset="0"/>
              <a:buAutoNum type="arabicPeriod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Векторні дані в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QGIS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endParaRPr lang="uk-UA" dirty="0">
              <a:latin typeface="Arial" pitchFamily="34" charset="0"/>
              <a:cs typeface="Arial" pitchFamily="34" charset="0"/>
            </a:endParaRPr>
          </a:p>
          <a:p>
            <a:pPr marL="395288" indent="-342900" algn="just">
              <a:buFont typeface="Calibri" pitchFamily="34" charset="0"/>
              <a:buAutoNum type="arabicPeriod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395288" indent="-342900"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357422" y="0"/>
            <a:ext cx="4673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smtClean="0">
                <a:latin typeface="Arial" pitchFamily="34" charset="0"/>
                <a:ea typeface="Times New Roman"/>
                <a:cs typeface="Arial" pitchFamily="34" charset="0"/>
              </a:rPr>
              <a:t>1. </a:t>
            </a:r>
            <a:r>
              <a:rPr lang="uk-UA" sz="2000" b="1" smtClean="0">
                <a:latin typeface="Arial" pitchFamily="34" charset="0"/>
                <a:cs typeface="Arial" pitchFamily="34" charset="0"/>
              </a:rPr>
              <a:t>Можливості та особливості QGIS</a:t>
            </a:r>
            <a:endParaRPr lang="uk-UA" sz="2000" b="1"/>
          </a:p>
        </p:txBody>
      </p:sp>
      <p:sp>
        <p:nvSpPr>
          <p:cNvPr id="3" name="Прямоугольник 2"/>
          <p:cNvSpPr/>
          <p:nvPr/>
        </p:nvSpPr>
        <p:spPr>
          <a:xfrm>
            <a:off x="428564" y="714356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Панелі інструментів </a:t>
            </a:r>
            <a:r>
              <a:rPr lang="uk-UA" dirty="0" smtClean="0"/>
              <a:t>(ряди невеликих зображень, які можна клацати мишею) зазвичай розташовуються безпосередньо під меню і забезпечують </a:t>
            </a:r>
            <a:r>
              <a:rPr lang="uk-UA" u="sng" dirty="0" smtClean="0"/>
              <a:t>швидкий спосіб виконання часто необхідних дій</a:t>
            </a:r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60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2643182"/>
            <a:ext cx="8643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uk-UA" dirty="0" smtClean="0"/>
              <a:t>Панелі інструментів забезпечують </a:t>
            </a:r>
            <a:r>
              <a:rPr lang="uk-UA" u="sng" dirty="0" smtClean="0"/>
              <a:t>швидкий доступ до часто використовуваних функцій</a:t>
            </a:r>
            <a:r>
              <a:rPr lang="uk-UA" dirty="0" smtClean="0"/>
              <a:t>.  </a:t>
            </a:r>
          </a:p>
          <a:p>
            <a:pPr indent="361950" algn="just"/>
            <a:endParaRPr lang="uk-UA" dirty="0" smtClean="0"/>
          </a:p>
          <a:p>
            <a:pPr indent="361950" algn="just"/>
            <a:r>
              <a:rPr lang="uk-UA" dirty="0" smtClean="0"/>
              <a:t>Наведення миші на зображення зазвичай показує, що станеться, коли ви натиснете на нього ( </a:t>
            </a:r>
            <a:r>
              <a:rPr lang="uk-UA" dirty="0" err="1" smtClean="0"/>
              <a:t>виринаюча</a:t>
            </a:r>
            <a:r>
              <a:rPr lang="uk-UA" dirty="0" smtClean="0"/>
              <a:t> підказка ).</a:t>
            </a:r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429132"/>
            <a:ext cx="30861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357422" y="0"/>
            <a:ext cx="4673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smtClean="0">
                <a:latin typeface="Arial" pitchFamily="34" charset="0"/>
                <a:ea typeface="Times New Roman"/>
                <a:cs typeface="Arial" pitchFamily="34" charset="0"/>
              </a:rPr>
              <a:t>1. </a:t>
            </a:r>
            <a:r>
              <a:rPr lang="uk-UA" sz="2000" b="1" smtClean="0">
                <a:latin typeface="Arial" pitchFamily="34" charset="0"/>
                <a:cs typeface="Arial" pitchFamily="34" charset="0"/>
              </a:rPr>
              <a:t>Можливості та особливості QGIS</a:t>
            </a:r>
            <a:endParaRPr lang="uk-UA" sz="2000" b="1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85728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mtClean="0"/>
              <a:t>Загальною функцією ГІС-додатків є</a:t>
            </a:r>
            <a:r>
              <a:rPr lang="uk-UA" u="sng" smtClean="0"/>
              <a:t> відображення </a:t>
            </a:r>
            <a:r>
              <a:rPr lang="uk-UA" b="1" u="sng" smtClean="0"/>
              <a:t>шарів карти</a:t>
            </a:r>
            <a:r>
              <a:rPr lang="uk-UA" smtClean="0"/>
              <a:t>.</a:t>
            </a:r>
          </a:p>
          <a:p>
            <a:pPr indent="441325" algn="just"/>
            <a:r>
              <a:rPr lang="uk-UA" smtClean="0"/>
              <a:t> Шари карти зберігаються </a:t>
            </a:r>
            <a:r>
              <a:rPr lang="uk-UA" u="sng" smtClean="0"/>
              <a:t>у вигляді файлів на диску або записів у базі даних</a:t>
            </a:r>
            <a:r>
              <a:rPr lang="uk-UA" smtClean="0"/>
              <a:t>. Зазвичай кожен шар карти представляє щось у реальному світі - наприклад, шар доріг містить дані про мережу вулиць. </a:t>
            </a:r>
          </a:p>
          <a:p>
            <a:pPr indent="441325" algn="just"/>
            <a:r>
              <a:rPr lang="uk-UA" smtClean="0"/>
              <a:t>Коли ви відкриваєте шар у ГІС програмі, він з'являється у режимі </a:t>
            </a:r>
            <a:r>
              <a:rPr lang="uk-UA" b="1" smtClean="0"/>
              <a:t>мапи</a:t>
            </a:r>
            <a:r>
              <a:rPr lang="uk-UA" smtClean="0"/>
              <a:t>.</a:t>
            </a:r>
            <a:endParaRPr lang="uk-UA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082" y="1714488"/>
            <a:ext cx="6524628" cy="456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214282" y="6211669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uk-UA" smtClean="0"/>
              <a:t>Подання карти показує графічне зображення вашого шару.  Коли ви додаєте більше одного шару до вигляду мапи, шари накладаються один на одний. 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357422" y="0"/>
            <a:ext cx="4673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latin typeface="Arial" pitchFamily="34" charset="0"/>
                <a:ea typeface="Times New Roman"/>
                <a:cs typeface="Arial" pitchFamily="34" charset="0"/>
              </a:rPr>
              <a:t>1.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Можливості та особливості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QGIS</a:t>
            </a:r>
            <a:endParaRPr lang="uk-UA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28604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uk-UA" dirty="0" smtClean="0"/>
              <a:t>Ще однією поширеною особливістю </a:t>
            </a:r>
            <a:r>
              <a:rPr lang="uk-UA" dirty="0" err="1" smtClean="0"/>
              <a:t>ГІС-додатків</a:t>
            </a:r>
            <a:r>
              <a:rPr lang="uk-UA" dirty="0" smtClean="0"/>
              <a:t> є </a:t>
            </a:r>
            <a:r>
              <a:rPr lang="uk-UA" b="1" dirty="0" smtClean="0"/>
              <a:t>легенда карти</a:t>
            </a:r>
            <a:r>
              <a:rPr lang="uk-UA" dirty="0" smtClean="0"/>
              <a:t>. </a:t>
            </a:r>
          </a:p>
          <a:p>
            <a:pPr indent="361950" algn="just"/>
            <a:r>
              <a:rPr lang="uk-UA" dirty="0" smtClean="0"/>
              <a:t>Легенда карти містить </a:t>
            </a:r>
            <a:r>
              <a:rPr lang="uk-UA" u="sng" dirty="0" smtClean="0"/>
              <a:t>список шарів, які були завантажені </a:t>
            </a:r>
            <a:r>
              <a:rPr lang="uk-UA" dirty="0" smtClean="0"/>
              <a:t>в </a:t>
            </a:r>
            <a:r>
              <a:rPr lang="uk-UA" dirty="0" err="1" smtClean="0"/>
              <a:t>ГІС</a:t>
            </a:r>
            <a:r>
              <a:rPr lang="uk-UA" dirty="0" smtClean="0"/>
              <a:t>.  Легенда карти або "список шарів" у </a:t>
            </a:r>
            <a:r>
              <a:rPr lang="uk-UA" dirty="0" err="1" smtClean="0"/>
              <a:t>ГІС</a:t>
            </a:r>
            <a:r>
              <a:rPr lang="uk-UA" dirty="0" smtClean="0"/>
              <a:t> дає змогу </a:t>
            </a:r>
            <a:r>
              <a:rPr lang="uk-UA" u="sng" dirty="0" smtClean="0"/>
              <a:t>змінювати порядок, приховувати, показувати та групувати шари</a:t>
            </a:r>
            <a:r>
              <a:rPr lang="uk-UA" dirty="0" smtClean="0"/>
              <a:t>. Зміна порядку шарів здійснюється</a:t>
            </a:r>
            <a:r>
              <a:rPr lang="uk-UA" u="sng" dirty="0" smtClean="0"/>
              <a:t> натисканням на шар у легенді, утримуванням кнопки миші та  перетягуванням шару в нову позицію</a:t>
            </a:r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8882075" cy="439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357422" y="0"/>
            <a:ext cx="4673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smtClean="0">
                <a:latin typeface="Arial" pitchFamily="34" charset="0"/>
                <a:ea typeface="Times New Roman"/>
                <a:cs typeface="Arial" pitchFamily="34" charset="0"/>
              </a:rPr>
              <a:t>1. </a:t>
            </a:r>
            <a:r>
              <a:rPr lang="uk-UA" sz="2000" b="1" smtClean="0">
                <a:latin typeface="Arial" pitchFamily="34" charset="0"/>
                <a:cs typeface="Arial" pitchFamily="34" charset="0"/>
              </a:rPr>
              <a:t>Можливості та особливості QGIS</a:t>
            </a:r>
            <a:endParaRPr lang="uk-UA" sz="2000" b="1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0004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/>
              <a:t>Дані </a:t>
            </a:r>
            <a:r>
              <a:rPr lang="uk-UA" dirty="0" smtClean="0"/>
              <a:t>- це ще одне слово для позначення </a:t>
            </a:r>
            <a:r>
              <a:rPr lang="uk-UA" b="1" dirty="0" smtClean="0"/>
              <a:t>інформації</a:t>
            </a:r>
            <a:r>
              <a:rPr lang="uk-UA" dirty="0" smtClean="0"/>
              <a:t>. Інформація, яку ми використовуємо в </a:t>
            </a:r>
            <a:r>
              <a:rPr lang="uk-UA" dirty="0" err="1" smtClean="0"/>
              <a:t>ГІС</a:t>
            </a:r>
            <a:r>
              <a:rPr lang="uk-UA" dirty="0" smtClean="0"/>
              <a:t>,  зазвичай </a:t>
            </a:r>
            <a:r>
              <a:rPr lang="uk-UA" u="sng" dirty="0" smtClean="0"/>
              <a:t>має географічний аспект.</a:t>
            </a:r>
            <a:r>
              <a:rPr lang="uk-UA" dirty="0" smtClean="0"/>
              <a:t> </a:t>
            </a:r>
          </a:p>
          <a:p>
            <a:r>
              <a:rPr lang="uk-UA" i="1" dirty="0" smtClean="0"/>
              <a:t>У  прикладі про медичного працівника: створено таблицю для запису захворювань, яка виглядала так: </a:t>
            </a:r>
            <a:endParaRPr lang="uk-UA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428736"/>
            <a:ext cx="4576751" cy="58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2143116"/>
            <a:ext cx="8858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Стовпчики </a:t>
            </a:r>
            <a:r>
              <a:rPr lang="uk-UA" i="1" dirty="0" smtClean="0"/>
              <a:t>довготи і широти</a:t>
            </a:r>
            <a:r>
              <a:rPr lang="uk-UA" dirty="0" smtClean="0"/>
              <a:t> містять </a:t>
            </a:r>
            <a:r>
              <a:rPr lang="uk-UA" b="1" dirty="0" smtClean="0"/>
              <a:t>географічні дані</a:t>
            </a:r>
            <a:r>
              <a:rPr lang="uk-UA" dirty="0" smtClean="0"/>
              <a:t>. </a:t>
            </a:r>
          </a:p>
          <a:p>
            <a:r>
              <a:rPr lang="uk-UA" dirty="0" smtClean="0"/>
              <a:t>Стовпчики "</a:t>
            </a:r>
            <a:r>
              <a:rPr lang="uk-UA" i="1" dirty="0" smtClean="0"/>
              <a:t>Хвороба</a:t>
            </a:r>
            <a:r>
              <a:rPr lang="uk-UA" dirty="0" smtClean="0"/>
              <a:t>" і "</a:t>
            </a:r>
            <a:r>
              <a:rPr lang="uk-UA" i="1" dirty="0" smtClean="0"/>
              <a:t>Дата</a:t>
            </a:r>
            <a:r>
              <a:rPr lang="uk-UA" dirty="0" smtClean="0"/>
              <a:t>" містять </a:t>
            </a:r>
            <a:r>
              <a:rPr lang="uk-UA" b="1" dirty="0" smtClean="0"/>
              <a:t>негеографічні дані</a:t>
            </a:r>
            <a:r>
              <a:rPr lang="uk-UA" dirty="0" smtClean="0"/>
              <a:t>.</a:t>
            </a:r>
            <a:br>
              <a:rPr lang="uk-UA" dirty="0" smtClean="0"/>
            </a:br>
            <a:endParaRPr lang="uk-UA" dirty="0" smtClean="0"/>
          </a:p>
          <a:p>
            <a:r>
              <a:rPr lang="uk-UA" dirty="0" smtClean="0"/>
              <a:t>Загальною особливістю </a:t>
            </a:r>
            <a:r>
              <a:rPr lang="uk-UA" dirty="0" err="1" smtClean="0"/>
              <a:t>ГІС</a:t>
            </a:r>
            <a:r>
              <a:rPr lang="uk-UA" dirty="0" smtClean="0"/>
              <a:t> є те, що вони дозволяють </a:t>
            </a:r>
            <a:r>
              <a:rPr lang="uk-UA" u="sng" dirty="0" smtClean="0"/>
              <a:t>пов'язувати інформацію (негеографічні дані) з  місцями (географічні дані)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r>
              <a:rPr lang="uk-UA" i="1" dirty="0" smtClean="0"/>
              <a:t>Коли </a:t>
            </a:r>
            <a:r>
              <a:rPr lang="uk-UA" i="1" dirty="0" err="1" smtClean="0"/>
              <a:t>ГІС-додаток</a:t>
            </a:r>
            <a:r>
              <a:rPr lang="uk-UA" i="1" dirty="0" smtClean="0"/>
              <a:t> малює шар,  можна вказати йому намалювати шар на основі  даних про стать або на основі типу захворювання, тощо. </a:t>
            </a:r>
          </a:p>
          <a:p>
            <a:endParaRPr lang="uk-UA" dirty="0" smtClean="0"/>
          </a:p>
          <a:p>
            <a:r>
              <a:rPr lang="uk-UA" dirty="0" smtClean="0"/>
              <a:t>Отже, за допомогою </a:t>
            </a:r>
            <a:r>
              <a:rPr lang="uk-UA" dirty="0" err="1" smtClean="0"/>
              <a:t>ГІСдодатку</a:t>
            </a:r>
            <a:r>
              <a:rPr lang="uk-UA" dirty="0" smtClean="0"/>
              <a:t> ми можемо легко змінювати зовнішній вигляд карт, яку створено на основі негеографічних даних, пов'язаних з місцями.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357422" y="0"/>
            <a:ext cx="4673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latin typeface="Arial" pitchFamily="34" charset="0"/>
                <a:ea typeface="Times New Roman"/>
                <a:cs typeface="Arial" pitchFamily="34" charset="0"/>
              </a:rPr>
              <a:t>1.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Можливості та особливості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QGIS</a:t>
            </a:r>
            <a:endParaRPr lang="uk-UA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28604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ГІС-системи</a:t>
            </a:r>
            <a:r>
              <a:rPr lang="uk-UA" dirty="0" smtClean="0"/>
              <a:t> працюють з різними типами даних. </a:t>
            </a:r>
          </a:p>
          <a:p>
            <a:r>
              <a:rPr lang="uk-UA" b="1" dirty="0" smtClean="0"/>
              <a:t>Векторні дані </a:t>
            </a:r>
            <a:r>
              <a:rPr lang="uk-UA" dirty="0" smtClean="0"/>
              <a:t>зберігаються у пам'яті комп'ютера </a:t>
            </a:r>
            <a:r>
              <a:rPr lang="uk-UA" u="sng" dirty="0" smtClean="0"/>
              <a:t>у вигляді серії пар координат </a:t>
            </a:r>
            <a:r>
              <a:rPr lang="en-US" u="sng" dirty="0" smtClean="0"/>
              <a:t>X, Y. </a:t>
            </a:r>
            <a:r>
              <a:rPr lang="uk-UA" dirty="0" smtClean="0"/>
              <a:t>Векторні дані </a:t>
            </a:r>
            <a:r>
              <a:rPr lang="uk-UA" u="sng" dirty="0" smtClean="0"/>
              <a:t>використовуються для представлення </a:t>
            </a:r>
          </a:p>
          <a:p>
            <a:pPr marL="898525" indent="173038">
              <a:buFont typeface="Arial" pitchFamily="34" charset="0"/>
              <a:buChar char="•"/>
            </a:pPr>
            <a:r>
              <a:rPr lang="uk-UA" dirty="0" smtClean="0"/>
              <a:t>точок  (</a:t>
            </a:r>
            <a:r>
              <a:rPr lang="uk-UA" i="1" dirty="0" smtClean="0"/>
              <a:t>наприклад, міст</a:t>
            </a:r>
            <a:r>
              <a:rPr lang="uk-UA" dirty="0" smtClean="0"/>
              <a:t>) ,</a:t>
            </a:r>
          </a:p>
          <a:p>
            <a:pPr marL="898525" indent="173038">
              <a:buFont typeface="Arial" pitchFamily="34" charset="0"/>
              <a:buChar char="•"/>
            </a:pPr>
            <a:r>
              <a:rPr lang="uk-UA" dirty="0" smtClean="0"/>
              <a:t> ліній  (</a:t>
            </a:r>
            <a:r>
              <a:rPr lang="uk-UA" i="1" dirty="0" smtClean="0"/>
              <a:t>наприклад,річок)</a:t>
            </a:r>
            <a:r>
              <a:rPr lang="uk-UA" dirty="0" smtClean="0"/>
              <a:t> ,</a:t>
            </a:r>
          </a:p>
          <a:p>
            <a:pPr marL="898525" indent="173038">
              <a:buFont typeface="Arial" pitchFamily="34" charset="0"/>
              <a:buChar char="•"/>
            </a:pPr>
            <a:r>
              <a:rPr lang="uk-UA" dirty="0" smtClean="0"/>
              <a:t>площинних фігур – полігонів</a:t>
            </a:r>
            <a:r>
              <a:rPr lang="uk-UA" u="sng" dirty="0" smtClean="0"/>
              <a:t> </a:t>
            </a:r>
            <a:r>
              <a:rPr lang="uk-UA" dirty="0" smtClean="0"/>
              <a:t>(</a:t>
            </a:r>
            <a:r>
              <a:rPr lang="uk-UA" i="1" dirty="0" smtClean="0"/>
              <a:t>наприклад, муніципальних кордонів</a:t>
            </a:r>
            <a:r>
              <a:rPr lang="uk-UA" dirty="0" smtClean="0"/>
              <a:t>) . </a:t>
            </a:r>
            <a:endParaRPr lang="uk-UA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14578"/>
            <a:ext cx="5915689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357422" y="0"/>
            <a:ext cx="4673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smtClean="0">
                <a:latin typeface="Arial" pitchFamily="34" charset="0"/>
                <a:ea typeface="Times New Roman"/>
                <a:cs typeface="Arial" pitchFamily="34" charset="0"/>
              </a:rPr>
              <a:t>1. </a:t>
            </a:r>
            <a:r>
              <a:rPr lang="uk-UA" sz="2000" b="1" smtClean="0">
                <a:latin typeface="Arial" pitchFamily="34" charset="0"/>
                <a:cs typeface="Arial" pitchFamily="34" charset="0"/>
              </a:rPr>
              <a:t>Можливості та особливості QGIS</a:t>
            </a:r>
            <a:endParaRPr lang="uk-UA" sz="2000" b="1"/>
          </a:p>
        </p:txBody>
      </p:sp>
      <p:sp>
        <p:nvSpPr>
          <p:cNvPr id="3" name="Прямоугольник 2"/>
          <p:cNvSpPr/>
          <p:nvPr/>
        </p:nvSpPr>
        <p:spPr>
          <a:xfrm>
            <a:off x="142876" y="500042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smtClean="0"/>
              <a:t>Растрові дані </a:t>
            </a:r>
            <a:r>
              <a:rPr lang="uk-UA" smtClean="0"/>
              <a:t>зберігаються у вигляді сітки значень.  </a:t>
            </a:r>
          </a:p>
          <a:p>
            <a:r>
              <a:rPr lang="uk-UA" smtClean="0"/>
              <a:t>Супутникові знімки є  різновидом растрових даних, які можна переглядати в ГІС. </a:t>
            </a:r>
            <a:br>
              <a:rPr lang="uk-UA" smtClean="0"/>
            </a:br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142984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/>
            <a:r>
              <a:rPr lang="uk-UA" dirty="0" smtClean="0"/>
              <a:t>Однією з важливих відмінностей між растровими та векторними даними є те, що якщо ви занадто сильно збільшите растрове зображення, воно почне виглядати "</a:t>
            </a:r>
            <a:r>
              <a:rPr lang="uk-UA" dirty="0" err="1" smtClean="0"/>
              <a:t>блочним”</a:t>
            </a:r>
            <a:r>
              <a:rPr lang="uk-UA" dirty="0" smtClean="0"/>
              <a:t> (так звана </a:t>
            </a:r>
            <a:r>
              <a:rPr lang="uk-UA" dirty="0" err="1" smtClean="0"/>
              <a:t>“пікселізація”</a:t>
            </a:r>
            <a:r>
              <a:rPr lang="uk-UA" dirty="0" smtClean="0"/>
              <a:t> або “</a:t>
            </a:r>
            <a:r>
              <a:rPr lang="en-US" dirty="0" smtClean="0"/>
              <a:t>aliasing</a:t>
            </a:r>
            <a:r>
              <a:rPr lang="uk-UA" dirty="0" smtClean="0"/>
              <a:t>”). Насправді ці блоки є </a:t>
            </a:r>
            <a:r>
              <a:rPr lang="uk-UA" u="sng" dirty="0" smtClean="0"/>
              <a:t>окремими комірками сітки даних</a:t>
            </a:r>
            <a:r>
              <a:rPr lang="uk-UA" dirty="0" smtClean="0"/>
              <a:t>, з яких складається растрове зображення.  Растрові дані більш детально розглядатиме у наступних заняттях.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14282" y="2786058"/>
            <a:ext cx="42519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677793" y="2786058"/>
            <a:ext cx="425192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357422" y="0"/>
            <a:ext cx="4673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smtClean="0">
                <a:latin typeface="Arial" pitchFamily="34" charset="0"/>
                <a:ea typeface="Times New Roman"/>
                <a:cs typeface="Arial" pitchFamily="34" charset="0"/>
              </a:rPr>
              <a:t>1. </a:t>
            </a:r>
            <a:r>
              <a:rPr lang="uk-UA" sz="2000" b="1" smtClean="0">
                <a:latin typeface="Arial" pitchFamily="34" charset="0"/>
                <a:cs typeface="Arial" pitchFamily="34" charset="0"/>
              </a:rPr>
              <a:t>Можливості та особливості QGIS</a:t>
            </a:r>
            <a:endParaRPr lang="uk-UA" sz="2000" b="1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500042"/>
            <a:ext cx="87154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Під час стихійних лих растрові дані можуть бути корисними, щоб показати, де знаходяться постраждалі райони. </a:t>
            </a: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</p:txBody>
      </p:sp>
      <p:pic>
        <p:nvPicPr>
          <p:cNvPr id="2050" name="Picture 2" descr="D:\РОБОТИК\Учеба\ЗНМК\ratio3x2_1200и.jpg"/>
          <p:cNvPicPr>
            <a:picLocks noChangeAspect="1" noChangeArrowheads="1"/>
          </p:cNvPicPr>
          <p:nvPr/>
        </p:nvPicPr>
        <p:blipFill>
          <a:blip r:embed="rId2">
            <a:lum bright="30000" contrast="20000"/>
          </a:blip>
          <a:srcRect/>
          <a:stretch>
            <a:fillRect/>
          </a:stretch>
        </p:blipFill>
        <p:spPr bwMode="auto">
          <a:xfrm>
            <a:off x="6143636" y="1071546"/>
            <a:ext cx="2893240" cy="19288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3214686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ea typeface="Calibri" pitchFamily="34" charset="0"/>
                <a:cs typeface="Times New Roman" pitchFamily="18" charset="0"/>
              </a:rPr>
              <a:t>Іноді люди завдають шкоди навколишньому середовищу, наприклад, скидають небезпечні хімічні речовини, які вбивають рослини і тварин. Використання растрових даних з супутників може допомогти нам відстежувати такі проблеми.</a:t>
            </a:r>
            <a:endParaRPr lang="uk-UA" dirty="0" smtClean="0">
              <a:ea typeface="Calibri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572008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ea typeface="Calibri" pitchFamily="34" charset="0"/>
                <a:cs typeface="Times New Roman" pitchFamily="18" charset="0"/>
              </a:rPr>
              <a:t>Містобудівники можуть використовувати растрові дані з супутників, щоб побачити, де знаходяться неформальні поселення або </a:t>
            </a:r>
            <a:r>
              <a:rPr lang="uk-UA" b="1" u="sng" dirty="0" err="1" smtClean="0">
                <a:ea typeface="Calibri" pitchFamily="34" charset="0"/>
                <a:cs typeface="Times New Roman" pitchFamily="18" charset="0"/>
              </a:rPr>
              <a:t>сміттєзвалища</a:t>
            </a:r>
            <a:r>
              <a:rPr lang="uk-UA" b="1" u="sng" dirty="0" smtClean="0">
                <a:ea typeface="Calibri" pitchFamily="34" charset="0"/>
                <a:cs typeface="Times New Roman" pitchFamily="18" charset="0"/>
              </a:rPr>
              <a:t>,</a:t>
            </a:r>
            <a:r>
              <a:rPr lang="uk-UA" dirty="0" smtClean="0">
                <a:ea typeface="Calibri" pitchFamily="34" charset="0"/>
                <a:cs typeface="Times New Roman" pitchFamily="18" charset="0"/>
              </a:rPr>
              <a:t> і допомогти у плануванні інфраструктури.</a:t>
            </a:r>
            <a:endParaRPr lang="uk-UA" dirty="0" smtClean="0"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142984"/>
            <a:ext cx="2857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23850" algn="just" fontAlgn="base">
              <a:spcBef>
                <a:spcPct val="0"/>
              </a:spcBef>
              <a:spcAft>
                <a:spcPct val="0"/>
              </a:spcAft>
            </a:pPr>
            <a:r>
              <a:rPr lang="uk-UA" i="1" dirty="0" smtClean="0">
                <a:solidFill>
                  <a:schemeClr val="accent1"/>
                </a:solidFill>
                <a:ea typeface="Calibri" pitchFamily="34" charset="0"/>
                <a:cs typeface="Times New Roman" pitchFamily="18" charset="0"/>
              </a:rPr>
              <a:t>Наприклад,нещодавній супутниковий знімок, зроблений під час повені, може допомогти показати, де люди можуть потребувати порятунку.</a:t>
            </a:r>
          </a:p>
        </p:txBody>
      </p:sp>
      <p:pic>
        <p:nvPicPr>
          <p:cNvPr id="2051" name="Picture 3" descr="D:\РОБОТИК\Учеба\ЗНМК\ratio3x2_1200.jpg"/>
          <p:cNvPicPr>
            <a:picLocks noChangeAspect="1" noChangeArrowheads="1"/>
          </p:cNvPicPr>
          <p:nvPr/>
        </p:nvPicPr>
        <p:blipFill>
          <a:blip r:embed="rId3">
            <a:lum bright="20000" contrast="10000"/>
          </a:blip>
          <a:srcRect/>
          <a:stretch>
            <a:fillRect/>
          </a:stretch>
        </p:blipFill>
        <p:spPr bwMode="auto">
          <a:xfrm>
            <a:off x="3286116" y="1071546"/>
            <a:ext cx="2786082" cy="1857388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/>
          <a:stretch>
            <a:fillRect/>
          </a:stretch>
        </p:blipFill>
        <p:spPr bwMode="auto">
          <a:xfrm>
            <a:off x="6786577" y="4214818"/>
            <a:ext cx="2071703" cy="2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357422" y="0"/>
            <a:ext cx="4673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latin typeface="Arial" pitchFamily="34" charset="0"/>
                <a:ea typeface="Times New Roman"/>
                <a:cs typeface="Arial" pitchFamily="34" charset="0"/>
              </a:rPr>
              <a:t>1.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Можливості та особливості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QGIS</a:t>
            </a:r>
            <a:endParaRPr lang="uk-UA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00042"/>
            <a:ext cx="850112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Висновки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b="1" dirty="0" err="1" smtClean="0"/>
              <a:t>ГІС</a:t>
            </a:r>
            <a:r>
              <a:rPr lang="uk-UA" sz="2000" b="1" dirty="0" smtClean="0"/>
              <a:t> </a:t>
            </a:r>
            <a:r>
              <a:rPr lang="uk-UA" sz="2000" dirty="0" smtClean="0"/>
              <a:t>- це система комп'ютерного обладнання, програмного забезпечення та географічних даних.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 smtClean="0"/>
              <a:t> Додаток </a:t>
            </a:r>
            <a:r>
              <a:rPr lang="uk-UA" sz="2000" b="1" dirty="0" err="1" smtClean="0"/>
              <a:t>ГІС</a:t>
            </a:r>
            <a:r>
              <a:rPr lang="uk-UA" sz="2000" b="1" dirty="0" smtClean="0"/>
              <a:t> </a:t>
            </a:r>
            <a:r>
              <a:rPr lang="uk-UA" sz="2000" dirty="0" smtClean="0"/>
              <a:t>дозволяє переглядати географічні дані і є важливою частиною </a:t>
            </a:r>
            <a:r>
              <a:rPr lang="uk-UA" sz="2000" dirty="0" err="1" smtClean="0"/>
              <a:t>ГІС</a:t>
            </a:r>
            <a:r>
              <a:rPr lang="uk-UA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 err="1" smtClean="0"/>
              <a:t>ГІС-додаток</a:t>
            </a:r>
            <a:r>
              <a:rPr lang="uk-UA" sz="2000" dirty="0" smtClean="0"/>
              <a:t> зазвичай складається з </a:t>
            </a:r>
            <a:r>
              <a:rPr lang="uk-UA" sz="2000" b="1" dirty="0" smtClean="0"/>
              <a:t>рядка меню</a:t>
            </a:r>
            <a:r>
              <a:rPr lang="uk-UA" sz="2000" dirty="0" smtClean="0"/>
              <a:t>, </a:t>
            </a:r>
            <a:r>
              <a:rPr lang="uk-UA" sz="2000" b="1" dirty="0" smtClean="0"/>
              <a:t>панелей інструментів</a:t>
            </a:r>
            <a:r>
              <a:rPr lang="uk-UA" sz="2000" dirty="0" smtClean="0"/>
              <a:t>, зображення </a:t>
            </a:r>
            <a:r>
              <a:rPr lang="uk-UA" sz="2000" b="1" dirty="0" smtClean="0"/>
              <a:t>карти </a:t>
            </a:r>
            <a:r>
              <a:rPr lang="uk-UA" sz="2000" dirty="0" smtClean="0"/>
              <a:t>та </a:t>
            </a:r>
            <a:r>
              <a:rPr lang="uk-UA" sz="2000" b="1" dirty="0" smtClean="0"/>
              <a:t>легенди</a:t>
            </a:r>
            <a:r>
              <a:rPr lang="uk-UA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b="1" dirty="0" smtClean="0"/>
              <a:t>Векторні </a:t>
            </a:r>
            <a:r>
              <a:rPr lang="uk-UA" sz="2000" dirty="0" smtClean="0"/>
              <a:t>та </a:t>
            </a:r>
            <a:r>
              <a:rPr lang="uk-UA" sz="2000" b="1" dirty="0" smtClean="0"/>
              <a:t>растрові </a:t>
            </a:r>
            <a:r>
              <a:rPr lang="uk-UA" sz="2000" dirty="0" smtClean="0"/>
              <a:t>дані - це географічні дані, що використовуються в </a:t>
            </a:r>
            <a:r>
              <a:rPr lang="uk-UA" sz="2000" dirty="0" err="1" smtClean="0"/>
              <a:t>ГІС-програмах</a:t>
            </a:r>
            <a:r>
              <a:rPr lang="uk-UA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b="1" dirty="0" smtClean="0"/>
              <a:t>Географічні </a:t>
            </a:r>
            <a:r>
              <a:rPr lang="uk-UA" sz="2000" dirty="0" smtClean="0"/>
              <a:t>дані можуть мати супутні </a:t>
            </a:r>
            <a:r>
              <a:rPr lang="uk-UA" sz="2000" b="1" dirty="0" smtClean="0"/>
              <a:t>негеографічні </a:t>
            </a:r>
            <a:r>
              <a:rPr lang="uk-UA" sz="2000" dirty="0" smtClean="0"/>
              <a:t>дані.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 err="1" smtClean="0"/>
              <a:t>ГІС-додатки</a:t>
            </a:r>
            <a:r>
              <a:rPr lang="uk-UA" sz="2000" dirty="0" smtClean="0"/>
              <a:t> дозволяють створювати багато різних типів карт на основі одних і тих самих даних.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 err="1" smtClean="0"/>
              <a:t>ГІС</a:t>
            </a:r>
            <a:r>
              <a:rPr lang="uk-UA" sz="2000" dirty="0" smtClean="0"/>
              <a:t> - це чудовий інструмент візуалізації, який може показати вам дані і те, як вони пов'язані в просторі (наприклад, спалахи захворювань, які ми бачили раніше).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 err="1" smtClean="0"/>
              <a:t>ГІС</a:t>
            </a:r>
            <a:r>
              <a:rPr lang="uk-UA" sz="2000" dirty="0" smtClean="0"/>
              <a:t> може зберігати дуже велику кількість картографічних даних і дозволяє швидко і легко знайти місце, яке вас цікавить.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357422" y="0"/>
            <a:ext cx="3251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5288" indent="-342900" algn="just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2. Векторні дані в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QGIS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00042"/>
            <a:ext cx="8929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Векторні </a:t>
            </a:r>
            <a:r>
              <a:rPr lang="uk-UA" dirty="0" smtClean="0"/>
              <a:t>дані забезпечують спосіб представлення </a:t>
            </a:r>
            <a:r>
              <a:rPr lang="uk-UA" b="1" dirty="0" smtClean="0"/>
              <a:t>об'єктів </a:t>
            </a:r>
            <a:r>
              <a:rPr lang="uk-UA" dirty="0" smtClean="0"/>
              <a:t>реального світу в середовищі </a:t>
            </a:r>
            <a:r>
              <a:rPr lang="uk-UA" dirty="0" err="1" smtClean="0"/>
              <a:t>ГІС</a:t>
            </a:r>
            <a:r>
              <a:rPr lang="uk-UA" dirty="0" smtClean="0"/>
              <a:t>. </a:t>
            </a:r>
          </a:p>
          <a:p>
            <a:r>
              <a:rPr lang="uk-UA" b="1" dirty="0" smtClean="0"/>
              <a:t>Об'єкт</a:t>
            </a:r>
            <a:r>
              <a:rPr lang="uk-UA" dirty="0" smtClean="0"/>
              <a:t> – це все, що ви можете побачити на ландшафті. </a:t>
            </a:r>
          </a:p>
          <a:p>
            <a:r>
              <a:rPr lang="uk-UA" dirty="0" smtClean="0"/>
              <a:t> </a:t>
            </a:r>
            <a:r>
              <a:rPr lang="uk-UA" i="1" dirty="0" smtClean="0"/>
              <a:t>Уявіть, що ви стоїте на вершині пагорба.  Дивлячись вниз, ви бачите </a:t>
            </a:r>
            <a:r>
              <a:rPr lang="uk-UA" i="1" u="sng" dirty="0" smtClean="0"/>
              <a:t>будинки, дороги, дерева, річки т</a:t>
            </a:r>
            <a:r>
              <a:rPr lang="uk-UA" i="1" dirty="0" smtClean="0"/>
              <a:t>ощо </a:t>
            </a:r>
            <a:r>
              <a:rPr lang="uk-UA" dirty="0" smtClean="0"/>
              <a:t>.</a:t>
            </a:r>
          </a:p>
          <a:p>
            <a:endParaRPr lang="uk-UA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28564" y="5643578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Кожна з цих речей буде</a:t>
            </a:r>
            <a:r>
              <a:rPr lang="uk-UA" b="1" dirty="0" smtClean="0"/>
              <a:t> об'єктом, </a:t>
            </a:r>
            <a:r>
              <a:rPr lang="uk-UA" dirty="0" smtClean="0"/>
              <a:t>коли ми представимо їх у </a:t>
            </a:r>
            <a:r>
              <a:rPr lang="uk-UA" dirty="0" err="1" smtClean="0"/>
              <a:t>ГІС</a:t>
            </a:r>
            <a:r>
              <a:rPr lang="uk-UA" dirty="0" smtClean="0"/>
              <a:t>. </a:t>
            </a:r>
          </a:p>
          <a:p>
            <a:endParaRPr lang="uk-UA" dirty="0" smtClean="0"/>
          </a:p>
          <a:p>
            <a:r>
              <a:rPr lang="uk-UA" dirty="0" smtClean="0"/>
              <a:t>Векторні об'єкти мають </a:t>
            </a:r>
            <a:r>
              <a:rPr lang="uk-UA" b="1" u="sng" dirty="0" smtClean="0"/>
              <a:t>атрибути</a:t>
            </a:r>
            <a:r>
              <a:rPr lang="uk-UA" u="sng" dirty="0" smtClean="0"/>
              <a:t>, які складаються з текстової або числової інформації, що </a:t>
            </a:r>
            <a:r>
              <a:rPr lang="uk-UA" b="1" u="sng" dirty="0" smtClean="0"/>
              <a:t>описує об</a:t>
            </a:r>
            <a:r>
              <a:rPr lang="uk-UA" u="sng" dirty="0" smtClean="0"/>
              <a:t>'єкти .</a:t>
            </a:r>
            <a:endParaRPr lang="uk-UA" u="sng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63178"/>
            <a:ext cx="6200066" cy="343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57166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Векторний об'єкт</a:t>
            </a:r>
            <a:r>
              <a:rPr lang="uk-UA" dirty="0" smtClean="0"/>
              <a:t> має форму, представлену за допомогою </a:t>
            </a:r>
            <a:r>
              <a:rPr lang="uk-UA" b="1" dirty="0" smtClean="0"/>
              <a:t>геометрії</a:t>
            </a:r>
            <a:r>
              <a:rPr lang="uk-UA" dirty="0" smtClean="0"/>
              <a:t>.</a:t>
            </a:r>
          </a:p>
          <a:p>
            <a:r>
              <a:rPr lang="uk-UA" b="1" dirty="0" smtClean="0"/>
              <a:t>Геометрія </a:t>
            </a:r>
            <a:r>
              <a:rPr lang="uk-UA" dirty="0" smtClean="0"/>
              <a:t>складається з однієї або декількох взаємопов'язаних </a:t>
            </a:r>
            <a:r>
              <a:rPr lang="uk-UA" b="1" dirty="0" smtClean="0"/>
              <a:t>вершин</a:t>
            </a:r>
            <a:r>
              <a:rPr lang="uk-UA" dirty="0" smtClean="0"/>
              <a:t>. </a:t>
            </a:r>
          </a:p>
          <a:p>
            <a:r>
              <a:rPr lang="uk-UA" b="1" dirty="0" smtClean="0"/>
              <a:t>Вершина</a:t>
            </a:r>
            <a:r>
              <a:rPr lang="uk-UA" dirty="0" smtClean="0"/>
              <a:t> описує положення у просторі за допомогою осей </a:t>
            </a:r>
            <a:r>
              <a:rPr lang="uk-UA" b="1" dirty="0" smtClean="0"/>
              <a:t>X</a:t>
            </a:r>
            <a:r>
              <a:rPr lang="uk-UA" dirty="0" smtClean="0"/>
              <a:t>, </a:t>
            </a:r>
            <a:r>
              <a:rPr lang="uk-UA" b="1" dirty="0" smtClean="0"/>
              <a:t>Y </a:t>
            </a:r>
            <a:r>
              <a:rPr lang="uk-UA" dirty="0" smtClean="0"/>
              <a:t>та, за бажанням, </a:t>
            </a:r>
            <a:r>
              <a:rPr lang="uk-UA" b="1" dirty="0" smtClean="0"/>
              <a:t>Z.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  <a:p>
            <a:r>
              <a:rPr lang="uk-UA" dirty="0" smtClean="0"/>
              <a:t>Коли геометрія елемента складається </a:t>
            </a:r>
            <a:r>
              <a:rPr lang="uk-UA" u="sng" dirty="0" smtClean="0"/>
              <a:t>лише з однієї вершини</a:t>
            </a:r>
            <a:r>
              <a:rPr lang="uk-UA" dirty="0" smtClean="0"/>
              <a:t>, він називається </a:t>
            </a:r>
            <a:r>
              <a:rPr lang="uk-UA" b="1" dirty="0" smtClean="0"/>
              <a:t>точковим елементом</a:t>
            </a:r>
            <a:r>
              <a:rPr lang="uk-UA" dirty="0" smtClean="0"/>
              <a:t> .</a:t>
            </a:r>
            <a:endParaRPr lang="uk-UA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9960" y="2000240"/>
            <a:ext cx="3941196" cy="40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2071678"/>
            <a:ext cx="4857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Точковий об'єкт  описується </a:t>
            </a:r>
            <a:r>
              <a:rPr lang="uk-UA" b="1" dirty="0" smtClean="0"/>
              <a:t>координатами X, Y</a:t>
            </a:r>
            <a:r>
              <a:rPr lang="uk-UA" dirty="0" smtClean="0"/>
              <a:t>  і, за бажанням, Z. </a:t>
            </a:r>
          </a:p>
          <a:p>
            <a:endParaRPr lang="uk-UA" dirty="0" smtClean="0"/>
          </a:p>
          <a:p>
            <a:r>
              <a:rPr lang="uk-UA" b="1" dirty="0" smtClean="0"/>
              <a:t>Атрибути</a:t>
            </a:r>
            <a:r>
              <a:rPr lang="uk-UA" dirty="0" smtClean="0"/>
              <a:t> точки описують точку.</a:t>
            </a:r>
          </a:p>
          <a:p>
            <a:r>
              <a:rPr lang="uk-UA" i="1" dirty="0" smtClean="0"/>
              <a:t>Наприклад, якщо це дерево або ліхтарний стовп.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763882"/>
            <a:ext cx="4857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Вибір використання точок для представлення об'єкту </a:t>
            </a:r>
            <a:r>
              <a:rPr lang="uk-UA" u="sng" dirty="0" smtClean="0"/>
              <a:t>залежить від масштабу</a:t>
            </a:r>
            <a:r>
              <a:rPr lang="uk-UA" dirty="0" smtClean="0"/>
              <a:t> (як далеко ви знаходитесь від об'єкту), зручності (створення точкових об'єктів займає менше часу та зусиль, ніж полігональних) та типу об'єкту (</a:t>
            </a:r>
            <a:r>
              <a:rPr lang="uk-UA" i="1" dirty="0" smtClean="0"/>
              <a:t>деякі об'єкти, такі як телефонні стовпи, просто не має сенсу зберігати у вигляді полігонів</a:t>
            </a:r>
            <a:r>
              <a:rPr lang="uk-UA" dirty="0" smtClean="0"/>
              <a:t>) 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6072206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Часто корисно додати значення Z до характеристики точки.  Воно описує, наскільки високо над рівнем </a:t>
            </a:r>
            <a:r>
              <a:rPr lang="uk-UA" dirty="0" err="1" smtClean="0"/>
              <a:t>референц-еліпсоїду</a:t>
            </a:r>
            <a:r>
              <a:rPr lang="uk-UA" dirty="0" smtClean="0"/>
              <a:t>  вона знаходиться.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0"/>
            <a:ext cx="3251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5288" indent="-342900" algn="just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2. Векторні дані в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QGIS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Джерела інформації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2786082"/>
          </a:xfrm>
        </p:spPr>
        <p:txBody>
          <a:bodyPr>
            <a:normAutofit fontScale="25000" lnSpcReduction="20000"/>
          </a:bodyPr>
          <a:lstStyle/>
          <a:p>
            <a:pPr marL="457200" lvl="0" indent="-457200">
              <a:buAutoNum type="arabicPeriod"/>
            </a:pPr>
            <a:endParaRPr lang="ru-RU" sz="8000" dirty="0" smtClean="0">
              <a:cs typeface="Arial" pitchFamily="34" charset="0"/>
            </a:endParaRPr>
          </a:p>
          <a:p>
            <a:pPr marL="457200" lvl="0" indent="-457200">
              <a:buAutoNum type="arabicPeriod"/>
            </a:pPr>
            <a:r>
              <a:rPr lang="en-US" sz="8000" dirty="0" err="1" smtClean="0">
                <a:cs typeface="Arial" pitchFamily="34" charset="0"/>
              </a:rPr>
              <a:t>Ujaval</a:t>
            </a:r>
            <a:r>
              <a:rPr lang="en-US" sz="8000" dirty="0" smtClean="0">
                <a:cs typeface="Arial" pitchFamily="34" charset="0"/>
              </a:rPr>
              <a:t> Gandhi </a:t>
            </a:r>
            <a:r>
              <a:rPr lang="uk-UA" sz="8000" dirty="0" smtClean="0">
                <a:cs typeface="Arial" pitchFamily="34" charset="0"/>
              </a:rPr>
              <a:t>. </a:t>
            </a:r>
            <a:r>
              <a:rPr lang="en-US" sz="8000" dirty="0" smtClean="0">
                <a:cs typeface="Arial" pitchFamily="34" charset="0"/>
              </a:rPr>
              <a:t>Making a Map (QGIS3) — QGIS Tutorials</a:t>
            </a:r>
            <a:r>
              <a:rPr lang="uk-UA" sz="8000" dirty="0" smtClean="0">
                <a:cs typeface="Arial" pitchFamily="34" charset="0"/>
              </a:rPr>
              <a:t> </a:t>
            </a:r>
            <a:r>
              <a:rPr lang="en-US" sz="8000" dirty="0" smtClean="0">
                <a:cs typeface="Arial" pitchFamily="34" charset="0"/>
              </a:rPr>
              <a:t>and Tips </a:t>
            </a:r>
            <a:r>
              <a:rPr lang="uk-UA" sz="8000" dirty="0" smtClean="0">
                <a:cs typeface="Arial" pitchFamily="34" charset="0"/>
              </a:rPr>
              <a:t>. </a:t>
            </a:r>
            <a:r>
              <a:rPr lang="en-US" sz="8000" dirty="0" smtClean="0">
                <a:cs typeface="Arial" pitchFamily="34" charset="0"/>
              </a:rPr>
              <a:t>https://www.qgistutorials.com/en/docs/3/making_a_map.html </a:t>
            </a:r>
            <a:endParaRPr lang="ru-RU" sz="8000" dirty="0" smtClean="0">
              <a:cs typeface="Arial" pitchFamily="34" charset="0"/>
            </a:endParaRPr>
          </a:p>
          <a:p>
            <a:pPr marL="514350" lvl="0" indent="-514350">
              <a:buAutoNum type="arabicPeriod"/>
            </a:pPr>
            <a:r>
              <a:rPr lang="en-US" sz="8000" b="1" dirty="0" smtClean="0">
                <a:cs typeface="Arial" pitchFamily="34" charset="0"/>
              </a:rPr>
              <a:t>Introduction to GIS Fundamentals </a:t>
            </a:r>
            <a:r>
              <a:rPr lang="en-US" sz="8000" dirty="0" smtClean="0">
                <a:cs typeface="Arial" pitchFamily="34" charset="0"/>
              </a:rPr>
              <a:t>by Richard Dunks, Eric </a:t>
            </a:r>
            <a:r>
              <a:rPr lang="en-US" sz="8000" dirty="0" err="1" smtClean="0">
                <a:cs typeface="Arial" pitchFamily="34" charset="0"/>
              </a:rPr>
              <a:t>Brelsford</a:t>
            </a:r>
            <a:r>
              <a:rPr lang="en-US" sz="8000" dirty="0" smtClean="0">
                <a:cs typeface="Arial" pitchFamily="34" charset="0"/>
              </a:rPr>
              <a:t>, and Beth Pappas</a:t>
            </a:r>
            <a:r>
              <a:rPr lang="ru-RU" sz="8000" dirty="0" smtClean="0">
                <a:cs typeface="Arial" pitchFamily="34" charset="0"/>
              </a:rPr>
              <a:t> </a:t>
            </a:r>
            <a:r>
              <a:rPr lang="en-US" sz="8000" dirty="0" smtClean="0">
                <a:cs typeface="Arial" pitchFamily="34" charset="0"/>
              </a:rPr>
              <a:t>is licensed under a Creative Commons Attribution</a:t>
            </a:r>
            <a:r>
              <a:rPr lang="ru-RU" sz="8000" dirty="0" smtClean="0">
                <a:cs typeface="Arial" pitchFamily="34" charset="0"/>
              </a:rPr>
              <a:t> </a:t>
            </a:r>
            <a:r>
              <a:rPr lang="en-US" sz="8000" dirty="0" smtClean="0">
                <a:cs typeface="Arial" pitchFamily="34" charset="0"/>
              </a:rPr>
              <a:t>-</a:t>
            </a:r>
            <a:r>
              <a:rPr lang="ru-RU" sz="8000" dirty="0" smtClean="0">
                <a:cs typeface="Arial" pitchFamily="34" charset="0"/>
              </a:rPr>
              <a:t> </a:t>
            </a:r>
            <a:r>
              <a:rPr lang="en-US" sz="8000" dirty="0" err="1" smtClean="0">
                <a:cs typeface="Arial" pitchFamily="34" charset="0"/>
              </a:rPr>
              <a:t>ShareAlike</a:t>
            </a:r>
            <a:r>
              <a:rPr lang="en-US" sz="8000" dirty="0" smtClean="0">
                <a:cs typeface="Arial" pitchFamily="34" charset="0"/>
              </a:rPr>
              <a:t> 4.0 International License </a:t>
            </a:r>
            <a:r>
              <a:rPr lang="ru-RU" sz="8000" dirty="0" smtClean="0">
                <a:cs typeface="Arial" pitchFamily="34" charset="0"/>
              </a:rPr>
              <a:t>. </a:t>
            </a:r>
            <a:r>
              <a:rPr lang="en-US" sz="8000" b="1" dirty="0" err="1" smtClean="0"/>
              <a:t>http://bit.ly/intro-gisfundamentals</a:t>
            </a:r>
            <a:r>
              <a:rPr lang="en-US" sz="8000" dirty="0" smtClean="0"/>
              <a:t> </a:t>
            </a:r>
            <a:br>
              <a:rPr lang="en-US" sz="8000" dirty="0" smtClean="0"/>
            </a:br>
            <a:r>
              <a:rPr lang="en-US" sz="8000" dirty="0" smtClean="0">
                <a:cs typeface="Arial" pitchFamily="34" charset="0"/>
              </a:rPr>
              <a:t/>
            </a:r>
            <a:br>
              <a:rPr lang="en-US" sz="8000" dirty="0" smtClean="0">
                <a:cs typeface="Arial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7546" y="357166"/>
            <a:ext cx="3252172" cy="337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1406" y="285728"/>
            <a:ext cx="564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Ламана  (</a:t>
            </a:r>
            <a:r>
              <a:rPr lang="uk-UA" b="1" dirty="0" err="1" smtClean="0"/>
              <a:t>полілінія</a:t>
            </a:r>
            <a:r>
              <a:rPr lang="uk-UA" b="1" dirty="0" smtClean="0"/>
              <a:t>) </a:t>
            </a:r>
            <a:r>
              <a:rPr lang="uk-UA" dirty="0" smtClean="0"/>
              <a:t>- це послідовність з'єднаних вершин. Кожна вершина має координати </a:t>
            </a:r>
            <a:r>
              <a:rPr lang="en-US" dirty="0" smtClean="0"/>
              <a:t>X, Y  (</a:t>
            </a:r>
            <a:r>
              <a:rPr lang="uk-UA" dirty="0" smtClean="0"/>
              <a:t>і необов'язково </a:t>
            </a:r>
            <a:r>
              <a:rPr lang="en-US" dirty="0" smtClean="0"/>
              <a:t>Z). </a:t>
            </a:r>
            <a:r>
              <a:rPr lang="uk-UA" dirty="0" smtClean="0"/>
              <a:t>    Атрибути описують ламану.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165854"/>
            <a:ext cx="5500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uk-UA" dirty="0" smtClean="0"/>
              <a:t>Ламана має дві або більше вершин. </a:t>
            </a:r>
          </a:p>
          <a:p>
            <a:pPr indent="182563" algn="just"/>
            <a:r>
              <a:rPr lang="uk-UA" dirty="0" smtClean="0"/>
              <a:t>Ламана – це безперервний шлях, проведений через кожну вершину. Коли дві вершини  з'єднуються, створюється лінія. Коли з'єднується більше двох, вони утворюють "лінію ліній", або ламану (</a:t>
            </a:r>
            <a:r>
              <a:rPr lang="uk-UA" dirty="0" err="1" smtClean="0"/>
              <a:t>полілінію</a:t>
            </a:r>
            <a:r>
              <a:rPr lang="uk-UA" dirty="0" smtClean="0"/>
              <a:t>).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643182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uk-UA" dirty="0" err="1" smtClean="0"/>
              <a:t>Полілінія</a:t>
            </a:r>
            <a:r>
              <a:rPr lang="uk-UA" dirty="0" smtClean="0"/>
              <a:t> використовується для відображення геометрії </a:t>
            </a:r>
            <a:r>
              <a:rPr lang="uk-UA" b="1" dirty="0" smtClean="0"/>
              <a:t>лінійних об'єктів</a:t>
            </a:r>
            <a:r>
              <a:rPr lang="uk-UA" dirty="0" smtClean="0"/>
              <a:t>, </a:t>
            </a:r>
            <a:r>
              <a:rPr lang="uk-UA" i="1" dirty="0" smtClean="0">
                <a:solidFill>
                  <a:schemeClr val="accent1"/>
                </a:solidFill>
              </a:rPr>
              <a:t>таких як дороги, річки,</a:t>
            </a:r>
            <a:br>
              <a:rPr lang="uk-UA" i="1" dirty="0" smtClean="0">
                <a:solidFill>
                  <a:schemeClr val="accent1"/>
                </a:solidFill>
              </a:rPr>
            </a:br>
            <a:r>
              <a:rPr lang="uk-UA" i="1" dirty="0" smtClean="0">
                <a:solidFill>
                  <a:schemeClr val="accent1"/>
                </a:solidFill>
              </a:rPr>
              <a:t>контури, пішохідні доріжки, траєкторії польоту тощо.</a:t>
            </a:r>
            <a:r>
              <a:rPr lang="uk-UA" dirty="0" smtClean="0">
                <a:solidFill>
                  <a:schemeClr val="accent1"/>
                </a:solidFill>
              </a:rPr>
              <a:t> 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3714752"/>
            <a:ext cx="8786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uk-UA" dirty="0" smtClean="0"/>
              <a:t>Іноді ми маємо </a:t>
            </a:r>
            <a:r>
              <a:rPr lang="uk-UA" b="1" dirty="0" smtClean="0"/>
              <a:t>спеціальні правила для </a:t>
            </a:r>
            <a:r>
              <a:rPr lang="uk-UA" b="1" dirty="0" err="1" smtClean="0"/>
              <a:t>поліліній</a:t>
            </a:r>
            <a:r>
              <a:rPr lang="uk-UA" dirty="0" smtClean="0"/>
              <a:t> на додаток до їхньої базової геометрії. </a:t>
            </a:r>
          </a:p>
          <a:p>
            <a:pPr indent="182563" algn="just"/>
            <a:r>
              <a:rPr lang="uk-UA" i="1" dirty="0" smtClean="0">
                <a:solidFill>
                  <a:schemeClr val="accent1"/>
                </a:solidFill>
              </a:rPr>
              <a:t>Наприклад, контурні лінії можуть торкатися (наприклад, на краю скелі), але ніколи не повинні перетинатися одна з одною.  Аналогічно, </a:t>
            </a:r>
            <a:r>
              <a:rPr lang="uk-UA" i="1" dirty="0" err="1" smtClean="0">
                <a:solidFill>
                  <a:schemeClr val="accent1"/>
                </a:solidFill>
              </a:rPr>
              <a:t>полілінії</a:t>
            </a:r>
            <a:r>
              <a:rPr lang="uk-UA" i="1" dirty="0" smtClean="0">
                <a:solidFill>
                  <a:schemeClr val="accent1"/>
                </a:solidFill>
              </a:rPr>
              <a:t>, що</a:t>
            </a:r>
            <a:br>
              <a:rPr lang="uk-UA" i="1" dirty="0" smtClean="0">
                <a:solidFill>
                  <a:schemeClr val="accent1"/>
                </a:solidFill>
              </a:rPr>
            </a:br>
            <a:r>
              <a:rPr lang="uk-UA" i="1" dirty="0" smtClean="0">
                <a:solidFill>
                  <a:schemeClr val="accent1"/>
                </a:solidFill>
              </a:rPr>
              <a:t>використовуються для зберігання мережі доріг, повинні бути з'єднані на перехрестях .</a:t>
            </a:r>
            <a:endParaRPr lang="uk-UA" i="1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5429264"/>
            <a:ext cx="8786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Атрибути</a:t>
            </a:r>
            <a:r>
              <a:rPr lang="ru-RU" b="1" dirty="0" smtClean="0"/>
              <a:t> </a:t>
            </a:r>
            <a:r>
              <a:rPr lang="ru-RU" b="1" dirty="0" err="1" smtClean="0"/>
              <a:t>ламаної</a:t>
            </a:r>
            <a:r>
              <a:rPr lang="ru-RU" b="1" dirty="0" smtClean="0"/>
              <a:t> </a:t>
            </a:r>
            <a:r>
              <a:rPr lang="ru-RU" dirty="0" err="1" smtClean="0"/>
              <a:t>описують</a:t>
            </a:r>
            <a:r>
              <a:rPr lang="ru-RU" dirty="0" smtClean="0"/>
              <a:t> </a:t>
            </a:r>
            <a:r>
              <a:rPr lang="ru-RU" u="sng" dirty="0" err="1" smtClean="0"/>
              <a:t>її</a:t>
            </a:r>
            <a:r>
              <a:rPr lang="ru-RU" u="sng" dirty="0" smtClean="0"/>
              <a:t> </a:t>
            </a:r>
            <a:r>
              <a:rPr lang="ru-RU" u="sng" dirty="0" err="1" smtClean="0"/>
              <a:t>властивості</a:t>
            </a:r>
            <a:r>
              <a:rPr lang="ru-RU" u="sng" dirty="0" smtClean="0"/>
              <a:t> </a:t>
            </a:r>
            <a:r>
              <a:rPr lang="ru-RU" u="sng" dirty="0" err="1" smtClean="0"/>
              <a:t>або</a:t>
            </a:r>
            <a:r>
              <a:rPr lang="ru-RU" u="sng" dirty="0" smtClean="0"/>
              <a:t> характеристики</a:t>
            </a:r>
            <a:r>
              <a:rPr lang="ru-RU" dirty="0" smtClean="0"/>
              <a:t>. </a:t>
            </a:r>
          </a:p>
          <a:p>
            <a:pPr algn="just"/>
            <a:r>
              <a:rPr lang="ru-RU" i="1" dirty="0" err="1" smtClean="0">
                <a:solidFill>
                  <a:schemeClr val="accent1"/>
                </a:solidFill>
              </a:rPr>
              <a:t>Наприклад</a:t>
            </a:r>
            <a:r>
              <a:rPr lang="ru-RU" i="1" dirty="0" smtClean="0">
                <a:solidFill>
                  <a:schemeClr val="accent1"/>
                </a:solidFill>
              </a:rPr>
              <a:t>, </a:t>
            </a:r>
            <a:r>
              <a:rPr lang="ru-RU" i="1" dirty="0" err="1" smtClean="0">
                <a:solidFill>
                  <a:schemeClr val="accent1"/>
                </a:solidFill>
              </a:rPr>
              <a:t>полілінія</a:t>
            </a:r>
            <a:r>
              <a:rPr lang="ru-RU" i="1" dirty="0" smtClean="0">
                <a:solidFill>
                  <a:schemeClr val="accent1"/>
                </a:solidFill>
              </a:rPr>
              <a:t> дороги </a:t>
            </a:r>
            <a:r>
              <a:rPr lang="ru-RU" i="1" dirty="0" err="1" smtClean="0">
                <a:solidFill>
                  <a:schemeClr val="accent1"/>
                </a:solidFill>
              </a:rPr>
              <a:t>може</a:t>
            </a:r>
            <a:r>
              <a:rPr lang="ru-RU" i="1" dirty="0" smtClean="0">
                <a:solidFill>
                  <a:schemeClr val="accent1"/>
                </a:solidFill>
              </a:rPr>
              <a:t> </a:t>
            </a:r>
            <a:r>
              <a:rPr lang="ru-RU" i="1" dirty="0" err="1" smtClean="0">
                <a:solidFill>
                  <a:schemeClr val="accent1"/>
                </a:solidFill>
              </a:rPr>
              <a:t>мати</a:t>
            </a:r>
            <a:r>
              <a:rPr lang="ru-RU" i="1" dirty="0" smtClean="0">
                <a:solidFill>
                  <a:schemeClr val="accent1"/>
                </a:solidFill>
              </a:rPr>
              <a:t>  </a:t>
            </a:r>
            <a:r>
              <a:rPr lang="uk-UA" i="1" dirty="0" smtClean="0">
                <a:solidFill>
                  <a:schemeClr val="accent1"/>
                </a:solidFill>
              </a:rPr>
              <a:t>атрибути, які описують, чи покрита вона гравієм або гудроном, скільки смуг вона має, чи є вона вулицею з одностороннім рухом тощо. </a:t>
            </a:r>
            <a:r>
              <a:rPr lang="uk-UA" i="1" dirty="0" err="1" smtClean="0">
                <a:solidFill>
                  <a:schemeClr val="accent1"/>
                </a:solidFill>
              </a:rPr>
              <a:t>ГІС</a:t>
            </a:r>
            <a:r>
              <a:rPr lang="uk-UA" i="1" dirty="0" smtClean="0">
                <a:solidFill>
                  <a:schemeClr val="accent1"/>
                </a:solidFill>
              </a:rPr>
              <a:t> може використовувати ці атрибути для символізації </a:t>
            </a:r>
            <a:r>
              <a:rPr lang="uk-UA" i="1" dirty="0" err="1" smtClean="0">
                <a:solidFill>
                  <a:schemeClr val="accent1"/>
                </a:solidFill>
              </a:rPr>
              <a:t>полілінії</a:t>
            </a:r>
            <a:r>
              <a:rPr lang="uk-UA" i="1" dirty="0" smtClean="0">
                <a:solidFill>
                  <a:schemeClr val="accent1"/>
                </a:solidFill>
              </a:rPr>
              <a:t> відповідним кольором або стилем лінії. </a:t>
            </a:r>
            <a:endParaRPr lang="uk-UA" i="1" dirty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0"/>
            <a:ext cx="3251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5288" indent="-342900" algn="just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2. Векторні дані в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QGIS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500042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smtClean="0"/>
              <a:t>Багатокутник (полігон),</a:t>
            </a:r>
            <a:r>
              <a:rPr lang="uk-UA" smtClean="0"/>
              <a:t> як і ламана, є послідовністю вершин.  Однак у многокутнику перша і остання вершини завжди знаходяться в одному і тому ж положенні. </a:t>
            </a:r>
            <a:endParaRPr lang="uk-UA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14488"/>
            <a:ext cx="434085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1142984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Об'єкти-полігони - це </a:t>
            </a:r>
            <a:r>
              <a:rPr lang="uk-UA" b="1" dirty="0" smtClean="0"/>
              <a:t>замкнуті  області, </a:t>
            </a:r>
            <a:r>
              <a:rPr lang="uk-UA" i="1" dirty="0" smtClean="0">
                <a:solidFill>
                  <a:schemeClr val="accent1"/>
                </a:solidFill>
              </a:rPr>
              <a:t>такі як греблі, острови, кордони країн тощо.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714488"/>
            <a:ext cx="4286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Багатокутники часто мають </a:t>
            </a:r>
            <a:r>
              <a:rPr lang="uk-UA" b="1" dirty="0" smtClean="0"/>
              <a:t>спільну геометрію </a:t>
            </a:r>
            <a:r>
              <a:rPr lang="uk-UA" dirty="0" smtClean="0"/>
              <a:t>- межі, які є спільними з сусіднім багатокутником. Багато </a:t>
            </a:r>
            <a:r>
              <a:rPr lang="uk-UA" dirty="0" err="1" smtClean="0"/>
              <a:t>ГІС</a:t>
            </a:r>
            <a:r>
              <a:rPr lang="uk-UA" dirty="0" smtClean="0"/>
              <a:t> мають можливість гарантувати, що межі сусідніх полігонів точно збігаються. </a:t>
            </a:r>
          </a:p>
          <a:p>
            <a:r>
              <a:rPr lang="uk-UA" dirty="0" smtClean="0"/>
              <a:t>Таки правила називають  </a:t>
            </a:r>
            <a:r>
              <a:rPr lang="uk-UA" b="1" dirty="0" smtClean="0"/>
              <a:t>Топологією.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643314"/>
            <a:ext cx="4429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Багатокутники  також мають </a:t>
            </a:r>
            <a:r>
              <a:rPr lang="uk-UA" b="1" dirty="0" smtClean="0"/>
              <a:t>атрибути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Атрибути описують кожен полігон. </a:t>
            </a:r>
          </a:p>
          <a:p>
            <a:r>
              <a:rPr lang="uk-UA" i="1" dirty="0" smtClean="0">
                <a:solidFill>
                  <a:schemeClr val="accent1"/>
                </a:solidFill>
              </a:rPr>
              <a:t>Наприклад, гребля може мати атрибути глибини та якості води. 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0"/>
            <a:ext cx="3251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5288" indent="-342900" algn="just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2. Векторні дані в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QGIS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28604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Об'єкти ландшафту, як ми представляємо їх у </a:t>
            </a:r>
            <a:r>
              <a:rPr lang="uk-UA" dirty="0" err="1" smtClean="0"/>
              <a:t>ГІС</a:t>
            </a:r>
            <a:r>
              <a:rPr lang="uk-UA" dirty="0" smtClean="0"/>
              <a:t>.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>
                <a:solidFill>
                  <a:schemeClr val="accent1"/>
                </a:solidFill>
              </a:rPr>
              <a:t>Річки (сині)</a:t>
            </a:r>
            <a:r>
              <a:rPr lang="uk-UA" dirty="0" smtClean="0"/>
              <a:t> та </a:t>
            </a:r>
            <a:r>
              <a:rPr lang="uk-UA" dirty="0" smtClean="0">
                <a:solidFill>
                  <a:srgbClr val="00B050"/>
                </a:solidFill>
              </a:rPr>
              <a:t>дороги (зелені)</a:t>
            </a:r>
            <a:r>
              <a:rPr lang="uk-UA" dirty="0" smtClean="0"/>
              <a:t> можуть бути представлені </a:t>
            </a:r>
            <a:r>
              <a:rPr lang="uk-UA" u="sng" dirty="0" smtClean="0"/>
              <a:t>як ліні</a:t>
            </a:r>
            <a:r>
              <a:rPr lang="uk-UA" dirty="0" smtClean="0"/>
              <a:t>ї, </a:t>
            </a:r>
            <a:r>
              <a:rPr lang="uk-UA" dirty="0" smtClean="0">
                <a:solidFill>
                  <a:srgbClr val="FF0000"/>
                </a:solidFill>
              </a:rPr>
              <a:t>дерева</a:t>
            </a:r>
            <a:r>
              <a:rPr lang="uk-UA" dirty="0" smtClean="0"/>
              <a:t> - як точки (</a:t>
            </a:r>
            <a:r>
              <a:rPr lang="uk-UA" dirty="0" smtClean="0">
                <a:solidFill>
                  <a:srgbClr val="FF0000"/>
                </a:solidFill>
              </a:rPr>
              <a:t>червоні</a:t>
            </a:r>
            <a:r>
              <a:rPr lang="uk-UA" dirty="0" smtClean="0"/>
              <a:t>), а будинки - як багатокутники (білі). </a:t>
            </a:r>
            <a:endParaRPr lang="uk-UA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76171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357422" y="0"/>
            <a:ext cx="3251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5288" indent="-342900" algn="just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2. Векторні дані в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QGIS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5000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/>
              <a:t>Редагування векторних даних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857232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err="1" smtClean="0"/>
              <a:t>ГІС</a:t>
            </a:r>
            <a:r>
              <a:rPr lang="uk-UA" dirty="0" smtClean="0"/>
              <a:t> дозволяє </a:t>
            </a:r>
            <a:r>
              <a:rPr lang="uk-UA" u="sng" dirty="0" smtClean="0"/>
              <a:t>створювати та змінювати геометричні дані у шар</a:t>
            </a:r>
            <a:r>
              <a:rPr lang="uk-UA" dirty="0" smtClean="0"/>
              <a:t>і - цей процес називається  </a:t>
            </a:r>
            <a:r>
              <a:rPr lang="uk-UA" b="1" dirty="0" err="1" smtClean="0"/>
              <a:t>оцифруванням</a:t>
            </a:r>
            <a:r>
              <a:rPr lang="uk-UA" b="1" dirty="0" smtClean="0"/>
              <a:t>. </a:t>
            </a:r>
          </a:p>
          <a:p>
            <a:r>
              <a:rPr lang="uk-UA" dirty="0" smtClean="0"/>
              <a:t>Якщо певний  шар містить полігони, </a:t>
            </a:r>
            <a:r>
              <a:rPr lang="uk-UA" dirty="0" err="1" smtClean="0"/>
              <a:t>ГІС</a:t>
            </a:r>
            <a:r>
              <a:rPr lang="uk-UA" dirty="0" smtClean="0"/>
              <a:t> дозволить вам створювати в цьому  шарі  лише полігони.</a:t>
            </a:r>
          </a:p>
          <a:p>
            <a:r>
              <a:rPr lang="uk-UA" dirty="0" smtClean="0"/>
              <a:t> Аналогічно, якщо ви хочете змінити форму об'єкта, </a:t>
            </a:r>
            <a:r>
              <a:rPr lang="uk-UA" dirty="0" err="1" smtClean="0"/>
              <a:t>ГІС</a:t>
            </a:r>
            <a:r>
              <a:rPr lang="uk-UA" dirty="0" smtClean="0"/>
              <a:t> дозволить вам це зробити, лише якщо змінена форма є правильною та відповідати правилам топології. 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0"/>
            <a:ext cx="3251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5288" indent="-342900" algn="just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2. Векторні дані в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QGIS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Символіка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714356"/>
            <a:ext cx="8715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 smtClean="0"/>
              <a:t>Коли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додаєте</a:t>
            </a:r>
            <a:r>
              <a:rPr lang="ru-RU" dirty="0" smtClean="0"/>
              <a:t> </a:t>
            </a:r>
            <a:r>
              <a:rPr lang="ru-RU" dirty="0" err="1" smtClean="0"/>
              <a:t>векторні</a:t>
            </a:r>
            <a:r>
              <a:rPr lang="ru-RU" dirty="0" smtClean="0"/>
              <a:t> </a:t>
            </a:r>
            <a:r>
              <a:rPr lang="ru-RU" dirty="0" err="1" smtClean="0"/>
              <a:t>шари</a:t>
            </a:r>
            <a:r>
              <a:rPr lang="ru-RU" dirty="0" smtClean="0"/>
              <a:t> до перегляду </a:t>
            </a:r>
            <a:r>
              <a:rPr lang="ru-RU" dirty="0" err="1" smtClean="0"/>
              <a:t>карти</a:t>
            </a:r>
            <a:r>
              <a:rPr lang="ru-RU" dirty="0" smtClean="0"/>
              <a:t> в </a:t>
            </a:r>
            <a:r>
              <a:rPr lang="ru-RU" dirty="0" err="1" smtClean="0"/>
              <a:t>ГІС-додатку</a:t>
            </a:r>
            <a:r>
              <a:rPr lang="ru-RU" dirty="0" smtClean="0"/>
              <a:t>, вони </a:t>
            </a:r>
            <a:r>
              <a:rPr lang="ru-RU" dirty="0" err="1" smtClean="0"/>
              <a:t>будуть</a:t>
            </a:r>
            <a:r>
              <a:rPr lang="ru-RU" dirty="0" smtClean="0"/>
              <a:t>  </a:t>
            </a:r>
            <a:r>
              <a:rPr lang="ru-RU" dirty="0" err="1" smtClean="0"/>
              <a:t>намальовані</a:t>
            </a:r>
            <a:r>
              <a:rPr lang="ru-RU" dirty="0" smtClean="0"/>
              <a:t> </a:t>
            </a:r>
            <a:r>
              <a:rPr lang="ru-RU" u="sng" dirty="0" err="1" smtClean="0"/>
              <a:t>випадковими</a:t>
            </a:r>
            <a:r>
              <a:rPr lang="ru-RU" u="sng" dirty="0" smtClean="0"/>
              <a:t> </a:t>
            </a:r>
            <a:r>
              <a:rPr lang="ru-RU" u="sng" dirty="0" err="1" smtClean="0"/>
              <a:t>кольорами</a:t>
            </a:r>
            <a:r>
              <a:rPr lang="ru-RU" u="sng" dirty="0" smtClean="0"/>
              <a:t> та </a:t>
            </a:r>
            <a:r>
              <a:rPr lang="ru-RU" u="sng" dirty="0" err="1" smtClean="0"/>
              <a:t>базовими</a:t>
            </a:r>
            <a:r>
              <a:rPr lang="ru-RU" u="sng" dirty="0" smtClean="0"/>
              <a:t> символами.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ГІС </a:t>
            </a:r>
            <a:r>
              <a:rPr lang="ru-RU" dirty="0" err="1" smtClean="0"/>
              <a:t>є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можете </a:t>
            </a:r>
            <a:r>
              <a:rPr lang="ru-RU" dirty="0" err="1" smtClean="0"/>
              <a:t>дуже</a:t>
            </a:r>
            <a:r>
              <a:rPr lang="ru-RU" dirty="0" smtClean="0"/>
              <a:t> легко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персоналізовані</a:t>
            </a:r>
            <a:r>
              <a:rPr lang="ru-RU" dirty="0" smtClean="0"/>
              <a:t> </a:t>
            </a:r>
            <a:r>
              <a:rPr lang="ru-RU" dirty="0" err="1" smtClean="0"/>
              <a:t>карти</a:t>
            </a:r>
            <a:r>
              <a:rPr lang="ru-RU" dirty="0" smtClean="0"/>
              <a:t>. </a:t>
            </a:r>
            <a:r>
              <a:rPr lang="ru-RU" dirty="0" err="1" smtClean="0"/>
              <a:t>ГІС-програма</a:t>
            </a:r>
            <a:r>
              <a:rPr lang="ru-RU" dirty="0" smtClean="0"/>
              <a:t> дозволить вам </a:t>
            </a:r>
            <a:r>
              <a:rPr lang="ru-RU" u="sng" dirty="0" err="1" smtClean="0"/>
              <a:t>вибрати</a:t>
            </a:r>
            <a:r>
              <a:rPr lang="ru-RU" u="sng" dirty="0" smtClean="0"/>
              <a:t> </a:t>
            </a:r>
            <a:r>
              <a:rPr lang="ru-RU" u="sng" dirty="0" err="1" smtClean="0"/>
              <a:t>кольори</a:t>
            </a:r>
            <a:r>
              <a:rPr lang="ru-RU" u="sng" dirty="0" smtClean="0"/>
              <a:t> </a:t>
            </a:r>
            <a:r>
              <a:rPr lang="ru-RU" u="sng" dirty="0" err="1" smtClean="0"/>
              <a:t>відповідно</a:t>
            </a:r>
            <a:r>
              <a:rPr lang="ru-RU" u="sng" dirty="0" smtClean="0"/>
              <a:t> до типу </a:t>
            </a:r>
            <a:r>
              <a:rPr lang="ru-RU" u="sng" dirty="0" err="1" smtClean="0"/>
              <a:t>об'єкта</a:t>
            </a:r>
            <a:r>
              <a:rPr lang="ru-RU" dirty="0" smtClean="0"/>
              <a:t> </a:t>
            </a:r>
            <a:r>
              <a:rPr lang="ru-RU" i="1" dirty="0" smtClean="0"/>
              <a:t>(</a:t>
            </a:r>
            <a:r>
              <a:rPr lang="ru-RU" i="1" dirty="0" err="1" smtClean="0"/>
              <a:t>наприклад</a:t>
            </a:r>
            <a:r>
              <a:rPr lang="ru-RU" i="1" dirty="0" smtClean="0"/>
              <a:t>, </a:t>
            </a:r>
            <a:r>
              <a:rPr lang="ru-RU" i="1" dirty="0" err="1" smtClean="0"/>
              <a:t>можна</a:t>
            </a:r>
            <a:r>
              <a:rPr lang="ru-RU" i="1" dirty="0" smtClean="0"/>
              <a:t> </a:t>
            </a:r>
            <a:r>
              <a:rPr lang="ru-RU" i="1" dirty="0" err="1" smtClean="0"/>
              <a:t>вказати</a:t>
            </a:r>
            <a:r>
              <a:rPr lang="ru-RU" i="1" dirty="0" smtClean="0"/>
              <a:t> </a:t>
            </a:r>
            <a:r>
              <a:rPr lang="ru-RU" i="1" dirty="0" err="1" smtClean="0"/>
              <a:t>намалювати</a:t>
            </a:r>
            <a:r>
              <a:rPr lang="ru-RU" i="1" dirty="0" smtClean="0"/>
              <a:t> </a:t>
            </a:r>
            <a:r>
              <a:rPr lang="ru-RU" i="1" dirty="0" err="1" smtClean="0"/>
              <a:t>векторний</a:t>
            </a:r>
            <a:r>
              <a:rPr lang="ru-RU" i="1" dirty="0" smtClean="0"/>
              <a:t> шар </a:t>
            </a:r>
            <a:r>
              <a:rPr lang="ru-RU" i="1" dirty="0" err="1" smtClean="0">
                <a:solidFill>
                  <a:schemeClr val="accent1"/>
                </a:solidFill>
              </a:rPr>
              <a:t>водних</a:t>
            </a:r>
            <a:r>
              <a:rPr lang="ru-RU" i="1" dirty="0" smtClean="0">
                <a:solidFill>
                  <a:schemeClr val="accent1"/>
                </a:solidFill>
              </a:rPr>
              <a:t> </a:t>
            </a:r>
            <a:r>
              <a:rPr lang="ru-RU" i="1" dirty="0" err="1" smtClean="0">
                <a:solidFill>
                  <a:schemeClr val="accent1"/>
                </a:solidFill>
              </a:rPr>
              <a:t>об'єктів</a:t>
            </a:r>
            <a:r>
              <a:rPr lang="ru-RU" i="1" dirty="0" smtClean="0">
                <a:solidFill>
                  <a:schemeClr val="accent1"/>
                </a:solidFill>
              </a:rPr>
              <a:t> </a:t>
            </a:r>
            <a:r>
              <a:rPr lang="ru-RU" i="1" dirty="0" err="1" smtClean="0">
                <a:solidFill>
                  <a:schemeClr val="accent1"/>
                </a:solidFill>
              </a:rPr>
              <a:t>синім</a:t>
            </a:r>
            <a:r>
              <a:rPr lang="ru-RU" i="1" dirty="0" smtClean="0">
                <a:solidFill>
                  <a:schemeClr val="accent1"/>
                </a:solidFill>
              </a:rPr>
              <a:t/>
            </a:r>
            <a:br>
              <a:rPr lang="ru-RU" i="1" dirty="0" smtClean="0">
                <a:solidFill>
                  <a:schemeClr val="accent1"/>
                </a:solidFill>
              </a:rPr>
            </a:br>
            <a:r>
              <a:rPr lang="ru-RU" i="1" dirty="0" err="1" smtClean="0">
                <a:solidFill>
                  <a:schemeClr val="accent1"/>
                </a:solidFill>
              </a:rPr>
              <a:t>кольором</a:t>
            </a:r>
            <a:r>
              <a:rPr lang="ru-RU" dirty="0" smtClean="0">
                <a:solidFill>
                  <a:schemeClr val="accent1"/>
                </a:solidFill>
              </a:rPr>
              <a:t>)</a:t>
            </a:r>
            <a:r>
              <a:rPr lang="ru-RU" dirty="0" smtClean="0"/>
              <a:t>. </a:t>
            </a:r>
          </a:p>
          <a:p>
            <a:pPr indent="266700" algn="just"/>
            <a:r>
              <a:rPr lang="ru-RU" dirty="0" smtClean="0"/>
              <a:t>ГІС </a:t>
            </a:r>
            <a:r>
              <a:rPr lang="ru-RU" dirty="0" err="1" smtClean="0"/>
              <a:t>також</a:t>
            </a:r>
            <a:r>
              <a:rPr lang="ru-RU" dirty="0" smtClean="0"/>
              <a:t> дозволить вам </a:t>
            </a:r>
            <a:r>
              <a:rPr lang="ru-RU" dirty="0" err="1" smtClean="0"/>
              <a:t>налаштувати</a:t>
            </a:r>
            <a:r>
              <a:rPr lang="ru-RU" dirty="0" smtClean="0"/>
              <a:t> </a:t>
            </a:r>
            <a:r>
              <a:rPr lang="ru-RU" dirty="0" err="1" smtClean="0"/>
              <a:t>символи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. </a:t>
            </a:r>
            <a:r>
              <a:rPr lang="ru-RU" i="1" dirty="0" err="1" smtClean="0">
                <a:solidFill>
                  <a:schemeClr val="accent1"/>
                </a:solidFill>
              </a:rPr>
              <a:t>Наприклад</a:t>
            </a:r>
            <a:r>
              <a:rPr lang="ru-RU" i="1" dirty="0" smtClean="0">
                <a:solidFill>
                  <a:schemeClr val="accent1"/>
                </a:solidFill>
              </a:rPr>
              <a:t>, </a:t>
            </a:r>
            <a:r>
              <a:rPr lang="ru-RU" i="1" dirty="0" err="1" smtClean="0">
                <a:solidFill>
                  <a:schemeClr val="accent1"/>
                </a:solidFill>
              </a:rPr>
              <a:t>якщо</a:t>
            </a:r>
            <a:r>
              <a:rPr lang="ru-RU" i="1" dirty="0" smtClean="0">
                <a:solidFill>
                  <a:schemeClr val="accent1"/>
                </a:solidFill>
              </a:rPr>
              <a:t> </a:t>
            </a:r>
            <a:r>
              <a:rPr lang="ru-RU" i="1" dirty="0" err="1" smtClean="0">
                <a:solidFill>
                  <a:schemeClr val="accent1"/>
                </a:solidFill>
              </a:rPr>
              <a:t>є</a:t>
            </a:r>
            <a:r>
              <a:rPr lang="ru-RU" i="1" dirty="0" smtClean="0">
                <a:solidFill>
                  <a:schemeClr val="accent1"/>
                </a:solidFill>
              </a:rPr>
              <a:t> шар </a:t>
            </a:r>
            <a:r>
              <a:rPr lang="ru-RU" i="1" dirty="0" err="1" smtClean="0">
                <a:solidFill>
                  <a:schemeClr val="accent1"/>
                </a:solidFill>
              </a:rPr>
              <a:t>точок</a:t>
            </a:r>
            <a:r>
              <a:rPr lang="ru-RU" i="1" dirty="0" smtClean="0">
                <a:solidFill>
                  <a:schemeClr val="accent1"/>
                </a:solidFill>
              </a:rPr>
              <a:t> дерев, </a:t>
            </a:r>
            <a:r>
              <a:rPr lang="ru-RU" i="1" dirty="0" err="1" smtClean="0">
                <a:solidFill>
                  <a:schemeClr val="accent1"/>
                </a:solidFill>
              </a:rPr>
              <a:t>ви</a:t>
            </a:r>
            <a:r>
              <a:rPr lang="ru-RU" i="1" dirty="0" smtClean="0">
                <a:solidFill>
                  <a:schemeClr val="accent1"/>
                </a:solidFill>
              </a:rPr>
              <a:t> можете </a:t>
            </a:r>
            <a:r>
              <a:rPr lang="ru-RU" i="1" dirty="0" err="1" smtClean="0">
                <a:solidFill>
                  <a:schemeClr val="accent1"/>
                </a:solidFill>
              </a:rPr>
              <a:t>показати</a:t>
            </a:r>
            <a:r>
              <a:rPr lang="ru-RU" i="1" dirty="0" smtClean="0">
                <a:solidFill>
                  <a:schemeClr val="accent1"/>
                </a:solidFill>
              </a:rPr>
              <a:t> </a:t>
            </a:r>
            <a:r>
              <a:rPr lang="ru-RU" i="1" dirty="0" err="1" smtClean="0">
                <a:solidFill>
                  <a:schemeClr val="accent1"/>
                </a:solidFill>
              </a:rPr>
              <a:t>кожне</a:t>
            </a:r>
            <a:r>
              <a:rPr lang="ru-RU" i="1" dirty="0" smtClean="0">
                <a:solidFill>
                  <a:schemeClr val="accent1"/>
                </a:solidFill>
              </a:rPr>
              <a:t> </a:t>
            </a:r>
            <a:r>
              <a:rPr lang="ru-RU" i="1" dirty="0" err="1" smtClean="0">
                <a:solidFill>
                  <a:schemeClr val="accent1"/>
                </a:solidFill>
              </a:rPr>
              <a:t>положення</a:t>
            </a:r>
            <a:r>
              <a:rPr lang="ru-RU" i="1" dirty="0" smtClean="0">
                <a:solidFill>
                  <a:schemeClr val="accent1"/>
                </a:solidFill>
              </a:rPr>
              <a:t> дерева маленьким </a:t>
            </a:r>
            <a:r>
              <a:rPr lang="ru-RU" i="1" dirty="0" err="1" smtClean="0">
                <a:solidFill>
                  <a:schemeClr val="accent1"/>
                </a:solidFill>
              </a:rPr>
              <a:t>зображенням</a:t>
            </a:r>
            <a:r>
              <a:rPr lang="ru-RU" i="1" dirty="0" smtClean="0">
                <a:solidFill>
                  <a:schemeClr val="accent1"/>
                </a:solidFill>
              </a:rPr>
              <a:t> дерева, а не </a:t>
            </a:r>
            <a:r>
              <a:rPr lang="ru-RU" i="1" dirty="0" err="1" smtClean="0">
                <a:solidFill>
                  <a:schemeClr val="accent1"/>
                </a:solidFill>
              </a:rPr>
              <a:t>базовим</a:t>
            </a:r>
            <a:r>
              <a:rPr lang="ru-RU" i="1" dirty="0" smtClean="0">
                <a:solidFill>
                  <a:schemeClr val="accent1"/>
                </a:solidFill>
              </a:rPr>
              <a:t> маркером кола, </a:t>
            </a:r>
            <a:r>
              <a:rPr lang="ru-RU" i="1" dirty="0" err="1" smtClean="0">
                <a:solidFill>
                  <a:schemeClr val="accent1"/>
                </a:solidFill>
              </a:rPr>
              <a:t>який</a:t>
            </a:r>
            <a:r>
              <a:rPr lang="ru-RU" i="1" dirty="0" smtClean="0">
                <a:solidFill>
                  <a:schemeClr val="accent1"/>
                </a:solidFill>
              </a:rPr>
              <a:t> ГІС </a:t>
            </a:r>
            <a:r>
              <a:rPr lang="ru-RU" i="1" dirty="0" err="1" smtClean="0">
                <a:solidFill>
                  <a:schemeClr val="accent1"/>
                </a:solidFill>
              </a:rPr>
              <a:t>використовує</a:t>
            </a:r>
            <a:r>
              <a:rPr lang="ru-RU" i="1" dirty="0" smtClean="0">
                <a:solidFill>
                  <a:schemeClr val="accent1"/>
                </a:solidFill>
              </a:rPr>
              <a:t> при </a:t>
            </a:r>
            <a:r>
              <a:rPr lang="ru-RU" i="1" dirty="0" err="1" smtClean="0">
                <a:solidFill>
                  <a:schemeClr val="accent1"/>
                </a:solidFill>
              </a:rPr>
              <a:t>першому</a:t>
            </a:r>
            <a:r>
              <a:rPr lang="ru-RU" i="1" dirty="0" smtClean="0">
                <a:solidFill>
                  <a:schemeClr val="accent1"/>
                </a:solidFill>
              </a:rPr>
              <a:t> </a:t>
            </a:r>
            <a:r>
              <a:rPr lang="ru-RU" i="1" dirty="0" err="1" smtClean="0">
                <a:solidFill>
                  <a:schemeClr val="accent1"/>
                </a:solidFill>
              </a:rPr>
              <a:t>завантаженні</a:t>
            </a:r>
            <a:r>
              <a:rPr lang="ru-RU" i="1" dirty="0" smtClean="0">
                <a:solidFill>
                  <a:schemeClr val="accent1"/>
                </a:solidFill>
              </a:rPr>
              <a:t> шару.</a:t>
            </a:r>
            <a:endParaRPr lang="uk-UA" i="1" dirty="0">
              <a:solidFill>
                <a:schemeClr val="accent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0" y="3429000"/>
            <a:ext cx="9144000" cy="3124211"/>
            <a:chOff x="0" y="3429000"/>
            <a:chExt cx="9144000" cy="3124211"/>
          </a:xfrm>
        </p:grpSpPr>
        <p:pic>
          <p:nvPicPr>
            <p:cNvPr id="3891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28992" y="3429000"/>
              <a:ext cx="2651256" cy="221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91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000504"/>
              <a:ext cx="3280250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91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81136" y="4214818"/>
              <a:ext cx="3062864" cy="233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Прямая со стрелкой 10"/>
            <p:cNvCxnSpPr>
              <a:stCxn id="12" idx="7"/>
            </p:cNvCxnSpPr>
            <p:nvPr/>
          </p:nvCxnSpPr>
          <p:spPr>
            <a:xfrm rot="5400000" flipH="1" flipV="1">
              <a:off x="2422732" y="4179100"/>
              <a:ext cx="1256293" cy="104197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2285984" y="5286388"/>
              <a:ext cx="285752" cy="28575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4429124" y="3857628"/>
              <a:ext cx="285752" cy="28575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 rot="10800000">
              <a:off x="4685286" y="4071944"/>
              <a:ext cx="3530053" cy="135732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8215338" y="5357826"/>
              <a:ext cx="285752" cy="28575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Стрелка вправо 18"/>
            <p:cNvSpPr/>
            <p:nvPr/>
          </p:nvSpPr>
          <p:spPr>
            <a:xfrm>
              <a:off x="4000496" y="5929330"/>
              <a:ext cx="1785950" cy="357190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357422" y="0"/>
            <a:ext cx="3251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5288" indent="-342900" algn="just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2. Векторні дані в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QGIS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929058" y="0"/>
            <a:ext cx="10421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smtClean="0">
                <a:latin typeface="Arial" pitchFamily="34" charset="0"/>
                <a:ea typeface="Times New Roman"/>
                <a:cs typeface="Arial" pitchFamily="34" charset="0"/>
              </a:rPr>
              <a:t>ВСТУП</a:t>
            </a:r>
            <a:endParaRPr lang="uk-UA" sz="2000" b="1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28604"/>
            <a:ext cx="8715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uk-UA" smtClean="0"/>
              <a:t>ГІС стає все більш важливим інструментом в управлінні навколишнім середовищем, роздрібній торгівлі, армії, поліції, туризмі та багатьох інших сферах нашого повсякденного життя.</a:t>
            </a:r>
          </a:p>
          <a:p>
            <a:pPr indent="361950"/>
            <a:endParaRPr lang="uk-UA" smtClean="0"/>
          </a:p>
          <a:p>
            <a:pPr algn="just"/>
            <a:r>
              <a:rPr lang="uk-UA" smtClean="0"/>
              <a:t>   Пропрієтарне програмне забезпечення ГІС  (програмне забезпечення, яке не можна вільно поширювати або змінювати, наприклад ArcGIS)  дуже дороге та обмежує  свободу копіювати, поширювати та модифікувати програмне забезпечення. </a:t>
            </a:r>
          </a:p>
          <a:p>
            <a:endParaRPr lang="uk-UA" smtClean="0"/>
          </a:p>
          <a:p>
            <a:pPr indent="173038" algn="just"/>
            <a:r>
              <a:rPr lang="uk-UA" smtClean="0"/>
              <a:t>QGIS  надає альтернативу - програмне забезпечення, яке є безкоштовним.  Ви можете зробити стільки копій, скільки завгодно.  </a:t>
            </a:r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429000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uk-UA" dirty="0" smtClean="0"/>
              <a:t>Ви вже знайомі з основними поняттями в просторового аналізу та картографії, </a:t>
            </a:r>
            <a:br>
              <a:rPr lang="uk-UA" dirty="0" smtClean="0"/>
            </a:br>
            <a:r>
              <a:rPr lang="uk-UA" dirty="0" smtClean="0"/>
              <a:t>розумієте структуру та призначення </a:t>
            </a:r>
            <a:r>
              <a:rPr lang="uk-UA" dirty="0" err="1" smtClean="0"/>
              <a:t>ГІС</a:t>
            </a:r>
            <a:r>
              <a:rPr lang="uk-UA" dirty="0" smtClean="0"/>
              <a:t>.  Далі під час вивчення курсу ви ознайомитесь </a:t>
            </a:r>
            <a:r>
              <a:rPr lang="uk-UA" u="sng" dirty="0" smtClean="0"/>
              <a:t>з особливостями </a:t>
            </a:r>
            <a:r>
              <a:rPr lang="uk-UA" dirty="0" smtClean="0"/>
              <a:t>програмного забезпечення з відкритим вихідним кодом та  розглянете як </a:t>
            </a:r>
            <a:r>
              <a:rPr lang="uk-UA" u="sng" dirty="0" smtClean="0"/>
              <a:t>використовувати QGIS для просторового аналізу та створення карт</a:t>
            </a:r>
            <a:r>
              <a:rPr lang="uk-UA" dirty="0" smtClean="0"/>
              <a:t>. </a:t>
            </a:r>
          </a:p>
          <a:p>
            <a:pPr indent="361950" algn="just"/>
            <a:r>
              <a:rPr lang="uk-UA" dirty="0" smtClean="0"/>
              <a:t>Ви будете практикуватись у застосуванні просторових концепцій до</a:t>
            </a:r>
            <a:br>
              <a:rPr lang="uk-UA" dirty="0" smtClean="0"/>
            </a:br>
            <a:r>
              <a:rPr lang="uk-UA" dirty="0" smtClean="0"/>
              <a:t>реальних задач .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657671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По ходу лекції  проведемо огляд основних </a:t>
            </a:r>
            <a:r>
              <a:rPr lang="uk-UA" dirty="0" err="1" smtClean="0"/>
              <a:t>геопросторових</a:t>
            </a:r>
            <a:r>
              <a:rPr lang="uk-UA" dirty="0" smtClean="0"/>
              <a:t> принципів та інструментів </a:t>
            </a:r>
            <a:r>
              <a:rPr lang="uk-UA" dirty="0" err="1" smtClean="0"/>
              <a:t>ГІС</a:t>
            </a:r>
            <a:r>
              <a:rPr lang="uk-UA" dirty="0" smtClean="0"/>
              <a:t>, обговоримо формати просторових даних в QGIS.</a:t>
            </a:r>
          </a:p>
          <a:p>
            <a:pPr algn="just"/>
            <a:endParaRPr lang="uk-UA" dirty="0" smtClean="0">
              <a:solidFill>
                <a:srgbClr val="FF0000"/>
              </a:solidFill>
            </a:endParaRPr>
          </a:p>
          <a:p>
            <a:pPr algn="just"/>
            <a:endParaRPr lang="uk-UA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929058" y="0"/>
            <a:ext cx="10421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latin typeface="Arial" pitchFamily="34" charset="0"/>
                <a:ea typeface="Times New Roman"/>
                <a:cs typeface="Arial" pitchFamily="34" charset="0"/>
              </a:rPr>
              <a:t>ВСТУП</a:t>
            </a:r>
            <a:endParaRPr lang="uk-UA" sz="2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4143380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КАРТИ </a:t>
            </a:r>
          </a:p>
          <a:p>
            <a:pPr indent="268288">
              <a:buFont typeface="Arial" pitchFamily="34" charset="0"/>
              <a:buChar char="•"/>
            </a:pPr>
            <a:r>
              <a:rPr lang="uk-UA" dirty="0" smtClean="0">
                <a:solidFill>
                  <a:srgbClr val="FF0000"/>
                </a:solidFill>
              </a:rPr>
              <a:t>показують важливі фізичні особливості території;</a:t>
            </a:r>
          </a:p>
          <a:p>
            <a:pPr indent="268288">
              <a:buFont typeface="Arial" pitchFamily="34" charset="0"/>
              <a:buChar char="•"/>
            </a:pPr>
            <a:r>
              <a:rPr lang="uk-UA" dirty="0" smtClean="0">
                <a:solidFill>
                  <a:srgbClr val="FF0000"/>
                </a:solidFill>
              </a:rPr>
              <a:t>включають природні та штучні об'єкти; </a:t>
            </a:r>
          </a:p>
          <a:p>
            <a:pPr indent="268288">
              <a:buFont typeface="Arial" pitchFamily="34" charset="0"/>
              <a:buChar char="•"/>
            </a:pPr>
            <a:r>
              <a:rPr lang="uk-UA" dirty="0" smtClean="0">
                <a:solidFill>
                  <a:srgbClr val="FF0000"/>
                </a:solidFill>
              </a:rPr>
              <a:t>призначені для допомоги в навігації або пошуку місцезнаходження;</a:t>
            </a:r>
          </a:p>
          <a:p>
            <a:pPr indent="268288">
              <a:buFont typeface="Arial" pitchFamily="34" charset="0"/>
              <a:buChar char="•"/>
            </a:pPr>
            <a:r>
              <a:rPr lang="uk-UA" dirty="0" smtClean="0">
                <a:solidFill>
                  <a:srgbClr val="FF0000"/>
                </a:solidFill>
              </a:rPr>
              <a:t>мають простий і зрозумілий вигляд;</a:t>
            </a:r>
          </a:p>
          <a:p>
            <a:pPr indent="268288">
              <a:buFont typeface="Arial" pitchFamily="34" charset="0"/>
              <a:buChar char="•"/>
            </a:pPr>
            <a:r>
              <a:rPr lang="uk-UA" dirty="0" smtClean="0">
                <a:solidFill>
                  <a:srgbClr val="FF0000"/>
                </a:solidFill>
              </a:rPr>
              <a:t>можуть бути стилізовані відповідно до споживача (адміністрація, комунальні служби, органи безпеки, охоронні установи, установи розподілу ресурсів, туристи, мешканці,   тощо)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85794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</a:t>
            </a:r>
            <a:r>
              <a:rPr lang="ru-RU" dirty="0" err="1" smtClean="0">
                <a:solidFill>
                  <a:srgbClr val="FF0000"/>
                </a:solidFill>
              </a:rPr>
              <a:t>лабораторній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роботі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Продемонструвати</a:t>
            </a:r>
            <a:r>
              <a:rPr lang="ru-RU" dirty="0" smtClean="0">
                <a:solidFill>
                  <a:srgbClr val="FF0000"/>
                </a:solidFill>
              </a:rPr>
              <a:t> та </a:t>
            </a:r>
            <a:r>
              <a:rPr lang="ru-RU" dirty="0" err="1" smtClean="0">
                <a:solidFill>
                  <a:srgbClr val="FF0000"/>
                </a:solidFill>
              </a:rPr>
              <a:t>попрактикуватися</a:t>
            </a:r>
            <a:r>
              <a:rPr lang="ru-RU" dirty="0" smtClean="0">
                <a:solidFill>
                  <a:srgbClr val="FF0000"/>
                </a:solidFill>
              </a:rPr>
              <a:t> у </a:t>
            </a:r>
            <a:r>
              <a:rPr lang="ru-RU" dirty="0" err="1" smtClean="0">
                <a:solidFill>
                  <a:srgbClr val="FF0000"/>
                </a:solidFill>
              </a:rPr>
              <a:t>завантаженні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фільтруванні</a:t>
            </a:r>
            <a:r>
              <a:rPr lang="ru-RU" dirty="0" smtClean="0">
                <a:solidFill>
                  <a:srgbClr val="FF0000"/>
                </a:solidFill>
              </a:rPr>
              <a:t> та </a:t>
            </a:r>
            <a:r>
              <a:rPr lang="ru-RU" dirty="0" err="1" smtClean="0">
                <a:solidFill>
                  <a:srgbClr val="FF0000"/>
                </a:solidFill>
              </a:rPr>
              <a:t>відборі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>
                <a:solidFill>
                  <a:srgbClr val="FF0000"/>
                </a:solidFill>
              </a:rPr>
              <a:t>дані</a:t>
            </a:r>
            <a:r>
              <a:rPr lang="ru-RU" dirty="0" smtClean="0">
                <a:solidFill>
                  <a:srgbClr val="FF0000"/>
                </a:solidFill>
              </a:rPr>
              <a:t> в QGIS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dirty="0" err="1" smtClean="0">
                <a:solidFill>
                  <a:srgbClr val="FF0000"/>
                </a:solidFill>
              </a:rPr>
              <a:t>Продемонструєте</a:t>
            </a:r>
            <a:r>
              <a:rPr lang="ru-RU" dirty="0" smtClean="0">
                <a:solidFill>
                  <a:srgbClr val="FF0000"/>
                </a:solidFill>
              </a:rPr>
              <a:t> та </a:t>
            </a:r>
            <a:r>
              <a:rPr lang="ru-RU" dirty="0" err="1" smtClean="0">
                <a:solidFill>
                  <a:srgbClr val="FF0000"/>
                </a:solidFill>
              </a:rPr>
              <a:t>попрактикуєтесь</a:t>
            </a:r>
            <a:r>
              <a:rPr lang="ru-RU" dirty="0" smtClean="0">
                <a:solidFill>
                  <a:srgbClr val="FF0000"/>
                </a:solidFill>
              </a:rPr>
              <a:t> у </a:t>
            </a:r>
            <a:r>
              <a:rPr lang="ru-RU" dirty="0" err="1" smtClean="0">
                <a:solidFill>
                  <a:srgbClr val="FF0000"/>
                </a:solidFill>
              </a:rPr>
              <a:t>стилізації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просторових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даних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dirty="0" err="1" smtClean="0">
                <a:solidFill>
                  <a:srgbClr val="FF0000"/>
                </a:solidFill>
              </a:rPr>
              <a:t>Демонстрація</a:t>
            </a:r>
            <a:r>
              <a:rPr lang="ru-RU" dirty="0" smtClean="0">
                <a:solidFill>
                  <a:srgbClr val="FF0000"/>
                </a:solidFill>
              </a:rPr>
              <a:t> та практика </a:t>
            </a:r>
            <a:r>
              <a:rPr lang="ru-RU" dirty="0" err="1" smtClean="0">
                <a:solidFill>
                  <a:srgbClr val="FF0000"/>
                </a:solidFill>
              </a:rPr>
              <a:t>експорту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даних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 QGIS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357422" y="0"/>
            <a:ext cx="4673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latin typeface="Arial" pitchFamily="34" charset="0"/>
                <a:ea typeface="Times New Roman"/>
                <a:cs typeface="Arial" pitchFamily="34" charset="0"/>
              </a:rPr>
              <a:t>1.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Можливості та особливості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QGIS</a:t>
            </a:r>
            <a:endParaRPr lang="uk-UA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1214422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cs typeface="Arial" pitchFamily="34" charset="0"/>
              </a:rPr>
              <a:t>Програма </a:t>
            </a:r>
            <a:r>
              <a:rPr lang="en-US" b="1" dirty="0" smtClean="0">
                <a:cs typeface="Arial" pitchFamily="34" charset="0"/>
              </a:rPr>
              <a:t>QGIS </a:t>
            </a:r>
            <a:r>
              <a:rPr lang="en-US" dirty="0" smtClean="0">
                <a:cs typeface="Arial" pitchFamily="34" charset="0"/>
              </a:rPr>
              <a:t>– </a:t>
            </a:r>
            <a:r>
              <a:rPr lang="uk-UA" dirty="0" smtClean="0">
                <a:cs typeface="Arial" pitchFamily="34" charset="0"/>
              </a:rPr>
              <a:t>це безкоштовна </a:t>
            </a:r>
            <a:r>
              <a:rPr lang="uk-UA" dirty="0" err="1" smtClean="0">
                <a:cs typeface="Arial" pitchFamily="34" charset="0"/>
              </a:rPr>
              <a:t>геоінформаційна</a:t>
            </a:r>
            <a:r>
              <a:rPr lang="uk-UA" dirty="0" smtClean="0">
                <a:cs typeface="Arial" pitchFamily="34" charset="0"/>
              </a:rPr>
              <a:t> система з відкритим програмним кодом і гнучкою системою функціональних модулів, яка підтримується й активно вдосконалюється групою розробників-добровольців. Ця програма дає змогу </a:t>
            </a:r>
            <a:r>
              <a:rPr lang="uk-UA" dirty="0" err="1" smtClean="0">
                <a:cs typeface="Arial" pitchFamily="34" charset="0"/>
              </a:rPr>
              <a:t>візуалізувати</a:t>
            </a:r>
            <a:r>
              <a:rPr lang="uk-UA" dirty="0" smtClean="0">
                <a:cs typeface="Arial" pitchFamily="34" charset="0"/>
              </a:rPr>
              <a:t>, редагувати,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uk-UA" dirty="0" smtClean="0">
                <a:cs typeface="Arial" pitchFamily="34" charset="0"/>
              </a:rPr>
              <a:t>аналізувати дані, оформлювати карту до друку тощо.</a:t>
            </a:r>
          </a:p>
          <a:p>
            <a:pPr algn="just"/>
            <a:r>
              <a:rPr lang="uk-UA" dirty="0" smtClean="0">
                <a:cs typeface="Arial" pitchFamily="34" charset="0"/>
              </a:rPr>
              <a:t/>
            </a:r>
            <a:br>
              <a:rPr lang="uk-UA" dirty="0" smtClean="0">
                <a:cs typeface="Arial" pitchFamily="34" charset="0"/>
              </a:rPr>
            </a:br>
            <a:r>
              <a:rPr lang="uk-UA" b="1" dirty="0" smtClean="0">
                <a:cs typeface="Arial" pitchFamily="34" charset="0"/>
              </a:rPr>
              <a:t>Завантажити та встановити </a:t>
            </a:r>
            <a:r>
              <a:rPr lang="uk-UA" dirty="0" smtClean="0">
                <a:cs typeface="Arial" pitchFamily="34" charset="0"/>
              </a:rPr>
              <a:t>її на свій комп’ютер можна, перейшовши за </a:t>
            </a:r>
            <a:r>
              <a:rPr lang="uk-UA" dirty="0" err="1" smtClean="0">
                <a:cs typeface="Arial" pitchFamily="34" charset="0"/>
              </a:rPr>
              <a:t>лінком</a:t>
            </a:r>
            <a:r>
              <a:rPr lang="uk-UA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https://</a:t>
            </a:r>
            <a:br>
              <a:rPr lang="en-US" dirty="0" smtClean="0">
                <a:cs typeface="Arial" pitchFamily="34" charset="0"/>
              </a:rPr>
            </a:br>
            <a:r>
              <a:rPr lang="en-US" dirty="0" err="1" smtClean="0">
                <a:cs typeface="Arial" pitchFamily="34" charset="0"/>
              </a:rPr>
              <a:t>qgis.org</a:t>
            </a:r>
            <a:r>
              <a:rPr lang="en-US" dirty="0" smtClean="0">
                <a:cs typeface="Arial" pitchFamily="34" charset="0"/>
              </a:rPr>
              <a:t>/</a:t>
            </a:r>
            <a:r>
              <a:rPr lang="en-US" dirty="0" err="1" smtClean="0">
                <a:cs typeface="Arial" pitchFamily="34" charset="0"/>
              </a:rPr>
              <a:t>uk</a:t>
            </a:r>
            <a:r>
              <a:rPr lang="en-US" dirty="0" smtClean="0">
                <a:cs typeface="Arial" pitchFamily="34" charset="0"/>
              </a:rPr>
              <a:t>/site/ </a:t>
            </a:r>
            <a:r>
              <a:rPr lang="uk-UA" dirty="0" smtClean="0">
                <a:cs typeface="Arial" pitchFamily="34" charset="0"/>
              </a:rPr>
              <a:t>або просто написати </a:t>
            </a:r>
            <a:r>
              <a:rPr lang="en-US" dirty="0" smtClean="0">
                <a:cs typeface="Arial" pitchFamily="34" charset="0"/>
              </a:rPr>
              <a:t>QGIS </a:t>
            </a:r>
            <a:r>
              <a:rPr lang="uk-UA" dirty="0" smtClean="0">
                <a:cs typeface="Arial" pitchFamily="34" charset="0"/>
              </a:rPr>
              <a:t>в пошуковому рядку </a:t>
            </a:r>
            <a:r>
              <a:rPr lang="en-US" dirty="0" smtClean="0">
                <a:cs typeface="Arial" pitchFamily="34" charset="0"/>
              </a:rPr>
              <a:t>Google </a:t>
            </a:r>
            <a:r>
              <a:rPr lang="uk-UA" dirty="0" smtClean="0">
                <a:cs typeface="Arial" pitchFamily="34" charset="0"/>
              </a:rPr>
              <a:t>і перейти на перший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uk-UA" dirty="0" smtClean="0">
                <a:cs typeface="Arial" pitchFamily="34" charset="0"/>
              </a:rPr>
              <a:t>знайдений сайт. Щоб завантажити інсталятор на свій комп’ютер, потрібно натиснути на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uk-UA" dirty="0" smtClean="0">
                <a:cs typeface="Arial" pitchFamily="34" charset="0"/>
              </a:rPr>
              <a:t>кнопку </a:t>
            </a:r>
            <a:r>
              <a:rPr lang="uk-UA" b="1" i="1" dirty="0" smtClean="0">
                <a:cs typeface="Arial" pitchFamily="34" charset="0"/>
              </a:rPr>
              <a:t>Завантажити зараз</a:t>
            </a:r>
            <a:r>
              <a:rPr lang="uk-UA" dirty="0" smtClean="0">
                <a:cs typeface="Arial" pitchFamily="34" charset="0"/>
              </a:rPr>
              <a:t>. У наступному вікні перед вами відкриється перелік можливих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uk-UA" dirty="0" smtClean="0">
                <a:cs typeface="Arial" pitchFamily="34" charset="0"/>
              </a:rPr>
              <a:t>завантажень. </a:t>
            </a:r>
            <a:r>
              <a:rPr lang="en-US" dirty="0" smtClean="0">
                <a:cs typeface="Arial" pitchFamily="34" charset="0"/>
              </a:rPr>
              <a:t>QGIS </a:t>
            </a:r>
            <a:r>
              <a:rPr lang="uk-UA" dirty="0" smtClean="0">
                <a:cs typeface="Arial" pitchFamily="34" charset="0"/>
              </a:rPr>
              <a:t>може бути встановлена для </a:t>
            </a:r>
            <a:r>
              <a:rPr lang="en-US" dirty="0" smtClean="0">
                <a:cs typeface="Arial" pitchFamily="34" charset="0"/>
              </a:rPr>
              <a:t>Windows, Mac OS X, Linux, BSD, Android.   </a:t>
            </a:r>
            <a:r>
              <a:rPr lang="uk-UA" dirty="0" smtClean="0">
                <a:cs typeface="Arial" pitchFamily="34" charset="0"/>
              </a:rPr>
              <a:t>Також є різні версії цієї програми: </a:t>
            </a:r>
            <a:r>
              <a:rPr lang="en-US" b="1" i="1" dirty="0" smtClean="0">
                <a:cs typeface="Arial" pitchFamily="34" charset="0"/>
              </a:rPr>
              <a:t>Long term release </a:t>
            </a:r>
            <a:r>
              <a:rPr lang="en-US" i="1" dirty="0" smtClean="0">
                <a:cs typeface="Arial" pitchFamily="34" charset="0"/>
              </a:rPr>
              <a:t>(</a:t>
            </a:r>
            <a:r>
              <a:rPr lang="uk-UA" i="1" dirty="0" smtClean="0">
                <a:cs typeface="Arial" pitchFamily="34" charset="0"/>
              </a:rPr>
              <a:t>Довгостроковий реліз) </a:t>
            </a:r>
            <a:r>
              <a:rPr lang="uk-UA" dirty="0" smtClean="0">
                <a:cs typeface="Arial" pitchFamily="34" charset="0"/>
              </a:rPr>
              <a:t>– стабільна версія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uk-UA" dirty="0" smtClean="0">
                <a:cs typeface="Arial" pitchFamily="34" charset="0"/>
              </a:rPr>
              <a:t>та </a:t>
            </a:r>
            <a:r>
              <a:rPr lang="en-US" b="1" i="1" dirty="0" smtClean="0">
                <a:cs typeface="Arial" pitchFamily="34" charset="0"/>
              </a:rPr>
              <a:t>Latest release </a:t>
            </a:r>
            <a:r>
              <a:rPr lang="en-US" i="1" dirty="0" smtClean="0">
                <a:cs typeface="Arial" pitchFamily="34" charset="0"/>
              </a:rPr>
              <a:t>(</a:t>
            </a:r>
            <a:r>
              <a:rPr lang="uk-UA" i="1" dirty="0" smtClean="0">
                <a:cs typeface="Arial" pitchFamily="34" charset="0"/>
              </a:rPr>
              <a:t>Останній реліз) </a:t>
            </a:r>
            <a:r>
              <a:rPr lang="uk-UA" dirty="0" smtClean="0">
                <a:cs typeface="Arial" pitchFamily="34" charset="0"/>
              </a:rPr>
              <a:t>з найновішими оновленнями. Радимо вам установлювати</a:t>
            </a:r>
            <a:r>
              <a:rPr lang="en-US" dirty="0" smtClean="0">
                <a:cs typeface="Arial" pitchFamily="34" charset="0"/>
              </a:rPr>
              <a:t>  </a:t>
            </a:r>
            <a:r>
              <a:rPr lang="en-US" b="1" i="1" dirty="0" smtClean="0">
                <a:cs typeface="Arial" pitchFamily="34" charset="0"/>
              </a:rPr>
              <a:t>Long term release</a:t>
            </a:r>
            <a:r>
              <a:rPr lang="en-US" dirty="0" smtClean="0">
                <a:cs typeface="Arial" pitchFamily="34" charset="0"/>
              </a:rPr>
              <a:t>, </a:t>
            </a:r>
            <a:r>
              <a:rPr lang="uk-UA" dirty="0" smtClean="0">
                <a:cs typeface="Arial" pitchFamily="34" charset="0"/>
              </a:rPr>
              <a:t>щоб уникнути проблем з роботою програми. </a:t>
            </a:r>
          </a:p>
          <a:p>
            <a:pPr algn="just"/>
            <a:endParaRPr lang="uk-UA" dirty="0" smtClean="0">
              <a:cs typeface="Arial" pitchFamily="34" charset="0"/>
            </a:endParaRPr>
          </a:p>
          <a:p>
            <a:pPr algn="just"/>
            <a:r>
              <a:rPr lang="uk-UA" dirty="0" smtClean="0">
                <a:cs typeface="Arial" pitchFamily="34" charset="0"/>
              </a:rPr>
              <a:t>У цьому </a:t>
            </a:r>
            <a:r>
              <a:rPr lang="ru-RU" dirty="0" smtClean="0">
                <a:cs typeface="Arial" pitchFamily="34" charset="0"/>
              </a:rPr>
              <a:t>курс</a:t>
            </a:r>
            <a:r>
              <a:rPr lang="uk-UA" dirty="0" smtClean="0">
                <a:cs typeface="Arial" pitchFamily="34" charset="0"/>
              </a:rPr>
              <a:t>і будемо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uk-UA" dirty="0" smtClean="0">
                <a:cs typeface="Arial" pitchFamily="34" charset="0"/>
              </a:rPr>
              <a:t>працювати з версією </a:t>
            </a:r>
            <a:r>
              <a:rPr lang="en-US" b="1" dirty="0" smtClean="0">
                <a:cs typeface="Arial" pitchFamily="34" charset="0"/>
              </a:rPr>
              <a:t>QGIS 3.</a:t>
            </a:r>
            <a:r>
              <a:rPr lang="uk-UA" b="1" dirty="0" smtClean="0">
                <a:cs typeface="Arial" pitchFamily="34" charset="0"/>
              </a:rPr>
              <a:t>32</a:t>
            </a:r>
            <a:r>
              <a:rPr lang="en-US" b="1" dirty="0" smtClean="0">
                <a:cs typeface="Arial" pitchFamily="34" charset="0"/>
              </a:rPr>
              <a:t>.</a:t>
            </a:r>
            <a:r>
              <a:rPr lang="uk-UA" b="1" dirty="0" smtClean="0">
                <a:cs typeface="Arial" pitchFamily="34" charset="0"/>
              </a:rPr>
              <a:t>3</a:t>
            </a:r>
            <a:r>
              <a:rPr lang="en-US" b="1" dirty="0" smtClean="0">
                <a:cs typeface="Arial" pitchFamily="34" charset="0"/>
              </a:rPr>
              <a:t> ‘Lima’.</a:t>
            </a:r>
            <a:endParaRPr lang="uk-UA" dirty="0"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57166"/>
            <a:ext cx="22574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70383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uk-UA" dirty="0" smtClean="0">
                <a:solidFill>
                  <a:schemeClr val="accent1"/>
                </a:solidFill>
              </a:rPr>
              <a:t>На офіційному сайті програми в розділі «Документація» є посібники й уроки як для тих,</a:t>
            </a:r>
            <a:br>
              <a:rPr lang="uk-UA" dirty="0" smtClean="0">
                <a:solidFill>
                  <a:schemeClr val="accent1"/>
                </a:solidFill>
              </a:rPr>
            </a:br>
            <a:r>
              <a:rPr lang="uk-UA" dirty="0" smtClean="0">
                <a:solidFill>
                  <a:schemeClr val="accent1"/>
                </a:solidFill>
              </a:rPr>
              <a:t>хто тільки розпочинає своє знайомство з програмою, так і для досвідчених користувачів. Усі ці документи доступні різними мовами.</a:t>
            </a:r>
          </a:p>
          <a:p>
            <a:pPr indent="361950" algn="just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357422" y="0"/>
            <a:ext cx="4673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smtClean="0">
                <a:latin typeface="Arial" pitchFamily="34" charset="0"/>
                <a:ea typeface="Times New Roman"/>
                <a:cs typeface="Arial" pitchFamily="34" charset="0"/>
              </a:rPr>
              <a:t>1. </a:t>
            </a:r>
            <a:r>
              <a:rPr lang="uk-UA" sz="2000" b="1" smtClean="0">
                <a:latin typeface="Arial" pitchFamily="34" charset="0"/>
                <a:cs typeface="Arial" pitchFamily="34" charset="0"/>
              </a:rPr>
              <a:t>Можливості та особливості QGIS</a:t>
            </a:r>
            <a:endParaRPr lang="uk-UA" sz="2000" b="1"/>
          </a:p>
        </p:txBody>
      </p:sp>
      <p:sp>
        <p:nvSpPr>
          <p:cNvPr id="3" name="TextBox 2"/>
          <p:cNvSpPr txBox="1"/>
          <p:nvPr/>
        </p:nvSpPr>
        <p:spPr>
          <a:xfrm>
            <a:off x="428596" y="785794"/>
            <a:ext cx="68384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smtClean="0"/>
              <a:t>Переваги </a:t>
            </a:r>
            <a:r>
              <a:rPr lang="uk-UA" sz="2000" b="1" smtClean="0">
                <a:latin typeface="Arial" pitchFamily="34" charset="0"/>
                <a:cs typeface="Arial" pitchFamily="34" charset="0"/>
              </a:rPr>
              <a:t>QGIS:</a:t>
            </a:r>
          </a:p>
          <a:p>
            <a:pPr marL="268288" indent="173038">
              <a:buFont typeface="Arial" pitchFamily="34" charset="0"/>
              <a:buChar char="•"/>
            </a:pPr>
            <a:r>
              <a:rPr lang="uk-UA" sz="2000" smtClean="0"/>
              <a:t>вільно доступна програма;</a:t>
            </a:r>
          </a:p>
          <a:p>
            <a:pPr marL="268288" indent="173038">
              <a:buFont typeface="Arial" pitchFamily="34" charset="0"/>
              <a:buChar char="•"/>
            </a:pPr>
            <a:r>
              <a:rPr lang="uk-UA" sz="2000" smtClean="0"/>
              <a:t>безліч функцій;</a:t>
            </a:r>
          </a:p>
          <a:p>
            <a:pPr marL="268288" indent="173038">
              <a:buFont typeface="Arial" pitchFamily="34" charset="0"/>
              <a:buChar char="•"/>
            </a:pPr>
            <a:r>
              <a:rPr lang="uk-UA" sz="2000" smtClean="0"/>
              <a:t>працює з різними типами даних;</a:t>
            </a:r>
          </a:p>
          <a:p>
            <a:pPr marL="268288" indent="173038">
              <a:buFont typeface="Arial" pitchFamily="34" charset="0"/>
              <a:buChar char="•"/>
            </a:pPr>
            <a:r>
              <a:rPr lang="uk-UA" sz="2000" smtClean="0"/>
              <a:t>сильна спільнота, що розробляє нові функції та плагіни.  </a:t>
            </a:r>
            <a:endParaRPr lang="uk-UA" sz="2000"/>
          </a:p>
        </p:txBody>
      </p:sp>
      <p:sp>
        <p:nvSpPr>
          <p:cNvPr id="4" name="TextBox 3"/>
          <p:cNvSpPr txBox="1"/>
          <p:nvPr/>
        </p:nvSpPr>
        <p:spPr>
          <a:xfrm>
            <a:off x="428596" y="2928934"/>
            <a:ext cx="455066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smtClean="0">
                <a:latin typeface="Arial" pitchFamily="34" charset="0"/>
                <a:cs typeface="Arial" pitchFamily="34" charset="0"/>
              </a:rPr>
              <a:t>Вади QGIS:</a:t>
            </a:r>
          </a:p>
          <a:p>
            <a:pPr marL="268288" indent="173038">
              <a:buFont typeface="Arial" pitchFamily="34" charset="0"/>
              <a:buChar char="•"/>
            </a:pPr>
            <a:r>
              <a:rPr lang="uk-UA" sz="2000" smtClean="0"/>
              <a:t>іноді трохи помиляється;</a:t>
            </a:r>
          </a:p>
          <a:p>
            <a:pPr marL="268288" indent="173038">
              <a:buFont typeface="Arial" pitchFamily="34" charset="0"/>
              <a:buChar char="•"/>
            </a:pPr>
            <a:r>
              <a:rPr lang="uk-UA" sz="2000" smtClean="0"/>
              <a:t>візуальний стиль трохи незграбний;</a:t>
            </a:r>
          </a:p>
          <a:p>
            <a:pPr marL="268288" indent="173038">
              <a:buFont typeface="Arial" pitchFamily="34" charset="0"/>
              <a:buChar char="•"/>
            </a:pPr>
            <a:r>
              <a:rPr lang="uk-UA" sz="2000" smtClean="0"/>
              <a:t>функції змінюються між версіями;</a:t>
            </a:r>
          </a:p>
          <a:p>
            <a:pPr marL="268288" indent="173038">
              <a:buFont typeface="Arial" pitchFamily="34" charset="0"/>
              <a:buChar char="•"/>
            </a:pPr>
            <a:r>
              <a:rPr lang="uk-UA" sz="2000" smtClean="0"/>
              <a:t>часто “ зависає ”. </a:t>
            </a:r>
            <a:endParaRPr lang="uk-UA" sz="2000"/>
          </a:p>
        </p:txBody>
      </p:sp>
      <p:sp>
        <p:nvSpPr>
          <p:cNvPr id="5" name="TextBox 4"/>
          <p:cNvSpPr txBox="1"/>
          <p:nvPr/>
        </p:nvSpPr>
        <p:spPr>
          <a:xfrm>
            <a:off x="285720" y="5286388"/>
            <a:ext cx="8858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smtClean="0">
                <a:latin typeface="Arial" pitchFamily="34" charset="0"/>
                <a:cs typeface="Arial" pitchFamily="34" charset="0"/>
              </a:rPr>
              <a:t>Поради  щодо подолання вад QGIS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smtClean="0"/>
              <a:t>Іноді об’єкти втрачаються та плутаються -&gt; зменште масштаб, а потім знову збільште.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smtClean="0"/>
              <a:t>Все працює неналежним чином -&gt; закрийте та перезапустіть.</a:t>
            </a:r>
            <a:endParaRPr lang="uk-UA" sz="2000" b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357422" y="0"/>
            <a:ext cx="4673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latin typeface="Arial" pitchFamily="34" charset="0"/>
                <a:ea typeface="Times New Roman"/>
                <a:cs typeface="Arial" pitchFamily="34" charset="0"/>
              </a:rPr>
              <a:t>1.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Можливості та особливості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QGIS</a:t>
            </a:r>
            <a:endParaRPr lang="uk-UA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428604"/>
            <a:ext cx="8858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uk-UA" dirty="0" smtClean="0"/>
              <a:t>За допомогою програми </a:t>
            </a:r>
            <a:r>
              <a:rPr lang="uk-UA" dirty="0" err="1" smtClean="0"/>
              <a:t>ГІС</a:t>
            </a:r>
            <a:r>
              <a:rPr lang="uk-UA" dirty="0" smtClean="0"/>
              <a:t> ви можете </a:t>
            </a:r>
            <a:r>
              <a:rPr lang="uk-UA" u="sng" dirty="0" smtClean="0"/>
              <a:t>відкривати цифрові карти</a:t>
            </a:r>
            <a:r>
              <a:rPr lang="uk-UA" dirty="0" smtClean="0"/>
              <a:t> на своєму комп'ютері, с</a:t>
            </a:r>
            <a:r>
              <a:rPr lang="uk-UA" u="sng" dirty="0" smtClean="0"/>
              <a:t>творювати нову просторову інформацію</a:t>
            </a:r>
            <a:r>
              <a:rPr lang="uk-UA" dirty="0" smtClean="0"/>
              <a:t> для додавання на карту, </a:t>
            </a:r>
            <a:r>
              <a:rPr lang="uk-UA" u="sng" dirty="0" smtClean="0"/>
              <a:t>створювати друковані карти</a:t>
            </a:r>
            <a:r>
              <a:rPr lang="uk-UA" dirty="0" smtClean="0"/>
              <a:t>, налаштовані відповідно до ваших потреб, і виконувати </a:t>
            </a:r>
            <a:r>
              <a:rPr lang="uk-UA" u="sng" dirty="0" smtClean="0"/>
              <a:t>просторовий аналіз</a:t>
            </a:r>
            <a:r>
              <a:rPr lang="uk-UA" dirty="0" smtClean="0"/>
              <a:t>.</a:t>
            </a:r>
          </a:p>
          <a:p>
            <a:pPr indent="361950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Розглянемо невеликий</a:t>
            </a:r>
            <a:r>
              <a:rPr lang="uk-UA" i="1" dirty="0" smtClean="0"/>
              <a:t> приклад</a:t>
            </a:r>
            <a:r>
              <a:rPr lang="uk-UA" dirty="0" smtClean="0"/>
              <a:t> того, як </a:t>
            </a:r>
            <a:r>
              <a:rPr lang="uk-UA" dirty="0" err="1" smtClean="0"/>
              <a:t>ГІС</a:t>
            </a:r>
            <a:r>
              <a:rPr lang="uk-UA" dirty="0" smtClean="0"/>
              <a:t> можуть бути корисними. </a:t>
            </a:r>
          </a:p>
          <a:p>
            <a:pPr indent="361950" algn="just"/>
            <a:r>
              <a:rPr lang="uk-UA" dirty="0" smtClean="0"/>
              <a:t>У</a:t>
            </a:r>
            <a:r>
              <a:rPr lang="uk-UA" i="1" dirty="0" smtClean="0"/>
              <a:t>явіть, що ви медичний працівник і  маєте інформацію про дату і місце проживання кожного пацієнта, якого ви лікуєте. 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714620"/>
            <a:ext cx="4479439" cy="241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5143512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i="1" dirty="0" smtClean="0"/>
              <a:t>Якщо подивиться на таблицю вище, то можна побачити, що в січні та лютому було </a:t>
            </a:r>
            <a:r>
              <a:rPr lang="uk-UA" i="1" u="sng" dirty="0" smtClean="0"/>
              <a:t>багато випадків захворювання на кі</a:t>
            </a:r>
            <a:r>
              <a:rPr lang="uk-UA" i="1" dirty="0" smtClean="0"/>
              <a:t>р. Наш медичний працівник записав місце розташування будинку кожного пацієнта, зазначивши його широту і довготу в таблиці</a:t>
            </a:r>
            <a:r>
              <a:rPr lang="uk-UA" dirty="0" smtClean="0"/>
              <a:t>.  </a:t>
            </a:r>
          </a:p>
          <a:p>
            <a:pPr algn="just"/>
            <a:r>
              <a:rPr lang="uk-UA" dirty="0" smtClean="0"/>
              <a:t>Координатна інформація може бути отримана </a:t>
            </a:r>
            <a:r>
              <a:rPr lang="uk-UA" u="sng" dirty="0" smtClean="0"/>
              <a:t>автоматично з </a:t>
            </a:r>
            <a:r>
              <a:rPr lang="en-US" u="sng" dirty="0" smtClean="0"/>
              <a:t>GPS</a:t>
            </a:r>
            <a:r>
              <a:rPr lang="uk-UA" dirty="0" smtClean="0"/>
              <a:t> –  </a:t>
            </a:r>
            <a:r>
              <a:rPr lang="uk-UA" dirty="0" err="1" smtClean="0"/>
              <a:t>трекера</a:t>
            </a:r>
            <a:r>
              <a:rPr lang="uk-UA" dirty="0" smtClean="0"/>
              <a:t> під час обходу пацієнтів або </a:t>
            </a:r>
            <a:r>
              <a:rPr lang="uk-UA" u="sng" dirty="0" smtClean="0"/>
              <a:t>з медичної бази даних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357422" y="0"/>
            <a:ext cx="4673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smtClean="0">
                <a:latin typeface="Arial" pitchFamily="34" charset="0"/>
                <a:ea typeface="Times New Roman"/>
                <a:cs typeface="Arial" pitchFamily="34" charset="0"/>
              </a:rPr>
              <a:t>1. </a:t>
            </a:r>
            <a:r>
              <a:rPr lang="uk-UA" sz="2000" b="1" smtClean="0">
                <a:latin typeface="Arial" pitchFamily="34" charset="0"/>
                <a:cs typeface="Arial" pitchFamily="34" charset="0"/>
              </a:rPr>
              <a:t>Можливості та особливості QGIS</a:t>
            </a:r>
            <a:endParaRPr lang="uk-UA" sz="2000" b="1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00042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mtClean="0"/>
              <a:t>Використовуючи ці дані в ГІС-додатку, ми можемо швидко зрозуміти набагато більше про закономірності захворюваності: </a:t>
            </a:r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6034984" cy="448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5657671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Приклад, що показує записи про хвороби в </a:t>
            </a:r>
            <a:r>
              <a:rPr lang="uk-UA" dirty="0" err="1" smtClean="0"/>
              <a:t>ГІС-додатку</a:t>
            </a:r>
            <a:r>
              <a:rPr lang="uk-UA" dirty="0" smtClean="0"/>
              <a:t>. </a:t>
            </a:r>
          </a:p>
          <a:p>
            <a:endParaRPr lang="uk-UA" dirty="0" smtClean="0"/>
          </a:p>
          <a:p>
            <a:pPr algn="just"/>
            <a:r>
              <a:rPr lang="uk-UA" i="1" dirty="0" smtClean="0"/>
              <a:t>Легко помітити, що всі хворі на  певну епідемічну хворобу </a:t>
            </a:r>
            <a:r>
              <a:rPr lang="uk-UA" i="1" u="sng" dirty="0" smtClean="0"/>
              <a:t>живуть близько один від одного</a:t>
            </a:r>
            <a:r>
              <a:rPr lang="uk-UA" i="1" dirty="0" smtClean="0"/>
              <a:t>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357422" y="0"/>
            <a:ext cx="4673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smtClean="0">
                <a:latin typeface="Arial" pitchFamily="34" charset="0"/>
                <a:ea typeface="Times New Roman"/>
                <a:cs typeface="Arial" pitchFamily="34" charset="0"/>
              </a:rPr>
              <a:t>1. </a:t>
            </a:r>
            <a:r>
              <a:rPr lang="uk-UA" sz="2000" b="1" smtClean="0">
                <a:latin typeface="Arial" pitchFamily="34" charset="0"/>
                <a:cs typeface="Arial" pitchFamily="34" charset="0"/>
              </a:rPr>
              <a:t>Можливості та особливості QGIS</a:t>
            </a:r>
            <a:endParaRPr lang="uk-UA" sz="2000" b="1"/>
          </a:p>
        </p:txBody>
      </p:sp>
      <p:sp>
        <p:nvSpPr>
          <p:cNvPr id="3" name="Прямоугольник 2"/>
          <p:cNvSpPr/>
          <p:nvPr/>
        </p:nvSpPr>
        <p:spPr>
          <a:xfrm>
            <a:off x="142876" y="285728"/>
            <a:ext cx="8929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smtClean="0"/>
              <a:t>ГІС-додатки</a:t>
            </a:r>
            <a:r>
              <a:rPr lang="uk-UA" smtClean="0"/>
              <a:t> – це програми </a:t>
            </a:r>
            <a:r>
              <a:rPr lang="uk-UA" u="sng" smtClean="0"/>
              <a:t>з графічним інтерфейсом користувача</a:t>
            </a:r>
            <a:r>
              <a:rPr lang="uk-UA" smtClean="0"/>
              <a:t>, яким можна керувати за допомогою миші та клавіатури. </a:t>
            </a:r>
          </a:p>
          <a:p>
            <a:pPr indent="268288" algn="just"/>
            <a:r>
              <a:rPr lang="uk-UA" smtClean="0"/>
              <a:t>У верхній частині вікна програми є </a:t>
            </a:r>
            <a:r>
              <a:rPr lang="uk-UA" b="1" smtClean="0"/>
              <a:t>меню </a:t>
            </a:r>
            <a:r>
              <a:rPr lang="uk-UA" smtClean="0"/>
              <a:t>(</a:t>
            </a:r>
            <a:r>
              <a:rPr lang="uk-UA" i="1" smtClean="0"/>
              <a:t>Проект</a:t>
            </a:r>
            <a:r>
              <a:rPr lang="uk-UA" smtClean="0"/>
              <a:t>, </a:t>
            </a:r>
            <a:r>
              <a:rPr lang="uk-UA" i="1" smtClean="0"/>
              <a:t>Редагувати </a:t>
            </a:r>
            <a:r>
              <a:rPr lang="uk-UA" smtClean="0"/>
              <a:t>і т.д.), які при натисканні на них мишею показують панель </a:t>
            </a:r>
            <a:r>
              <a:rPr lang="uk-UA" b="1" smtClean="0"/>
              <a:t>дій</a:t>
            </a:r>
            <a:r>
              <a:rPr lang="uk-UA" smtClean="0"/>
              <a:t>.   Ці дії дають змогу вказати ГІС програмі, що ви хочете зробити. </a:t>
            </a:r>
          </a:p>
          <a:p>
            <a:r>
              <a:rPr lang="uk-UA" i="1" smtClean="0"/>
              <a:t>Наприклад, ви можете використовувати меню, щоб вказати ГІС - програмі </a:t>
            </a:r>
            <a:r>
              <a:rPr lang="uk-UA" i="1" u="sng" smtClean="0"/>
              <a:t>додати новий шар до результатів відображення.</a:t>
            </a:r>
            <a:r>
              <a:rPr lang="uk-UA" i="1" smtClean="0"/>
              <a:t> </a:t>
            </a:r>
            <a:endParaRPr lang="uk-U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85992"/>
            <a:ext cx="7754273" cy="399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625783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mtClean="0"/>
              <a:t>Меню додатків, при натисканні мишею, розгортаються, показуючи список дій, які можна виконати. </a:t>
            </a:r>
            <a:br>
              <a:rPr lang="uk-UA" smtClean="0"/>
            </a:b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2038</Words>
  <Application>Microsoft Office PowerPoint</Application>
  <PresentationFormat>Экран (4:3)</PresentationFormat>
  <Paragraphs>169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Джерела інформації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РнГІС_лекція</dc:title>
  <dc:creator>User</dc:creator>
  <cp:lastModifiedBy>Пользователь Windows</cp:lastModifiedBy>
  <cp:revision>239</cp:revision>
  <dcterms:created xsi:type="dcterms:W3CDTF">2019-04-11T07:43:26Z</dcterms:created>
  <dcterms:modified xsi:type="dcterms:W3CDTF">2023-10-18T23:35:20Z</dcterms:modified>
</cp:coreProperties>
</file>