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79" r:id="rId6"/>
    <p:sldId id="280" r:id="rId7"/>
    <p:sldId id="282" r:id="rId8"/>
    <p:sldId id="281" r:id="rId9"/>
    <p:sldId id="283" r:id="rId10"/>
    <p:sldId id="263" r:id="rId11"/>
    <p:sldId id="264" r:id="rId12"/>
    <p:sldId id="265" r:id="rId13"/>
    <p:sldId id="284" r:id="rId14"/>
    <p:sldId id="277" r:id="rId15"/>
    <p:sldId id="286" r:id="rId16"/>
    <p:sldId id="287" r:id="rId17"/>
    <p:sldId id="285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2B23D-77A5-44F0-B875-F1B429A6F59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CAAA1-C124-4338-B879-D42B0A2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AAA1-C124-4338-B879-D42B0A2D0A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aps.googl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ing.com/map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openstreetmap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streetmap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500990" cy="42862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Радіонавігація та </a:t>
            </a:r>
            <a:r>
              <a:rPr lang="uk-UA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геоінформаційні</a:t>
            </a: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системи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143116"/>
          <a:ext cx="8001056" cy="731520"/>
        </p:xfrm>
        <a:graphic>
          <a:graphicData uri="http://schemas.openxmlformats.org/drawingml/2006/table">
            <a:tbl>
              <a:tblPr/>
              <a:tblGrid>
                <a:gridCol w="1839970"/>
                <a:gridCol w="6161086"/>
              </a:tblGrid>
              <a:tr h="210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Лекція 4.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747" marR="67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uk-UA" sz="24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Геодезичні</a:t>
                      </a:r>
                      <a:r>
                        <a:rPr lang="en-US" sz="2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uk-UA" sz="2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 прямокутні координати. Джерела</a:t>
                      </a:r>
                      <a:r>
                        <a:rPr lang="uk-UA" sz="2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цифрових карт.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747" marR="67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3429000"/>
          <a:ext cx="7643866" cy="426720"/>
        </p:xfrm>
        <a:graphic>
          <a:graphicData uri="http://schemas.openxmlformats.org/drawingml/2006/table">
            <a:tbl>
              <a:tblPr/>
              <a:tblGrid>
                <a:gridCol w="7643866"/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1590" algn="l"/>
                        </a:tabLst>
                      </a:pPr>
                      <a:r>
                        <a:rPr lang="uk-UA" sz="1400" b="0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r>
                        <a:rPr lang="uk-UA" sz="1400" b="0" kern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uk-UA" sz="1400" b="0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Вивчити поняття та порядок визначення географічних і прямокутних координат на цифрових картах </a:t>
                      </a:r>
                      <a:r>
                        <a:rPr lang="uk-UA" sz="1400" b="0" kern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ГІС</a:t>
                      </a:r>
                      <a:r>
                        <a:rPr lang="uk-UA" sz="1400" b="0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1400" b="1" kern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3143248"/>
            <a:ext cx="1411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МЕТА заняття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4500570"/>
          <a:ext cx="7929618" cy="2133600"/>
        </p:xfrm>
        <a:graphic>
          <a:graphicData uri="http://schemas.openxmlformats.org/drawingml/2006/table">
            <a:tbl>
              <a:tblPr/>
              <a:tblGrid>
                <a:gridCol w="7929618"/>
              </a:tblGrid>
              <a:tr h="785818"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Геодезичні координати.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uk-UA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Поняття про картографічні проекції.</a:t>
                      </a:r>
                      <a:endParaRPr lang="uk-UA" sz="2000" b="0" dirty="0" smtClean="0"/>
                    </a:p>
                    <a:p>
                      <a:pPr marL="457200" indent="-4572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Поперечно-циліндрична конформна проекція Гауса і відповідна їй система  прямокутних координат.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1" marR="6640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745"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   Джерела цифрових карт та космічних знімків.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endParaRPr lang="ru-RU" sz="2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AutoNum type="arabicPeriod" startAt="3"/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1" marR="6640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2910" y="4143380"/>
            <a:ext cx="2015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ПИТАННЯ ЗАНЯТТЯ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0034" y="1142984"/>
            <a:ext cx="7500990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Модуль 1</a:t>
            </a:r>
            <a:r>
              <a:rPr kumimoji="0" lang="uk-UA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Основи </a:t>
            </a:r>
            <a:r>
              <a:rPr kumimoji="0" lang="uk-UA" sz="18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геоінформаційних</a:t>
            </a:r>
            <a:r>
              <a:rPr kumimoji="0" lang="uk-UA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систем</a:t>
            </a:r>
            <a:endParaRPr kumimoji="0" lang="uk-UA" sz="2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0034" y="1571612"/>
            <a:ext cx="7500990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Тема 1.   Основи геоінформаційних систем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0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Геодезичні  координати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2529" name="Group 1"/>
          <p:cNvGrpSpPr>
            <a:grpSpLocks noChangeAspect="1"/>
          </p:cNvGrpSpPr>
          <p:nvPr/>
        </p:nvGrpSpPr>
        <p:grpSpPr bwMode="auto">
          <a:xfrm>
            <a:off x="500034" y="714356"/>
            <a:ext cx="8211396" cy="4871803"/>
            <a:chOff x="3130" y="9967"/>
            <a:chExt cx="6482" cy="3844"/>
          </a:xfrm>
        </p:grpSpPr>
        <p:sp>
          <p:nvSpPr>
            <p:cNvPr id="22550" name="AutoShape 22"/>
            <p:cNvSpPr>
              <a:spLocks noChangeAspect="1" noChangeArrowheads="1" noTextEdit="1"/>
            </p:cNvSpPr>
            <p:nvPr/>
          </p:nvSpPr>
          <p:spPr bwMode="auto">
            <a:xfrm>
              <a:off x="3130" y="9978"/>
              <a:ext cx="6293" cy="374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530" name="Group 2"/>
            <p:cNvGrpSpPr>
              <a:grpSpLocks/>
            </p:cNvGrpSpPr>
            <p:nvPr/>
          </p:nvGrpSpPr>
          <p:grpSpPr bwMode="auto">
            <a:xfrm>
              <a:off x="3933" y="9967"/>
              <a:ext cx="4216" cy="3844"/>
              <a:chOff x="3933" y="9967"/>
              <a:chExt cx="4216" cy="3844"/>
            </a:xfrm>
          </p:grpSpPr>
          <p:sp>
            <p:nvSpPr>
              <p:cNvPr id="22548" name="Oval 20"/>
              <p:cNvSpPr>
                <a:spLocks noChangeArrowheads="1"/>
              </p:cNvSpPr>
              <p:nvPr/>
            </p:nvSpPr>
            <p:spPr bwMode="auto">
              <a:xfrm>
                <a:off x="4909" y="10743"/>
                <a:ext cx="2480" cy="244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>
                <a:off x="6149" y="10068"/>
                <a:ext cx="0" cy="35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7087" y="11104"/>
                <a:ext cx="1062" cy="2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5" name="Line 17"/>
              <p:cNvSpPr>
                <a:spLocks noChangeShapeType="1"/>
              </p:cNvSpPr>
              <p:nvPr/>
            </p:nvSpPr>
            <p:spPr bwMode="auto">
              <a:xfrm>
                <a:off x="4673" y="10338"/>
                <a:ext cx="2992" cy="7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4" name="Line 16"/>
              <p:cNvSpPr>
                <a:spLocks noChangeShapeType="1"/>
              </p:cNvSpPr>
              <p:nvPr/>
            </p:nvSpPr>
            <p:spPr bwMode="auto">
              <a:xfrm>
                <a:off x="4729" y="12804"/>
                <a:ext cx="2877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>
                <a:off x="4909" y="11494"/>
                <a:ext cx="2460" cy="102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2" name="Text Box 14"/>
              <p:cNvSpPr txBox="1">
                <a:spLocks noChangeArrowheads="1"/>
              </p:cNvSpPr>
              <p:nvPr/>
            </p:nvSpPr>
            <p:spPr bwMode="auto">
              <a:xfrm>
                <a:off x="6274" y="12452"/>
                <a:ext cx="1358" cy="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7659" tIns="43830" rIns="87659" bIns="438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екватор</a:t>
                </a:r>
                <a:endPara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41" name="AutoShape 13" descr="Светлый диагональный 1"/>
              <p:cNvSpPr>
                <a:spLocks noChangeArrowheads="1"/>
              </p:cNvSpPr>
              <p:nvPr/>
            </p:nvSpPr>
            <p:spPr bwMode="auto">
              <a:xfrm>
                <a:off x="5284" y="10719"/>
                <a:ext cx="885" cy="2467"/>
              </a:xfrm>
              <a:prstGeom prst="moon">
                <a:avLst>
                  <a:gd name="adj" fmla="val 61222"/>
                </a:avLst>
              </a:prstGeom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0" name="AutoShape 12"/>
              <p:cNvSpPr>
                <a:spLocks noChangeArrowheads="1"/>
              </p:cNvSpPr>
              <p:nvPr/>
            </p:nvSpPr>
            <p:spPr bwMode="auto">
              <a:xfrm>
                <a:off x="5586" y="10726"/>
                <a:ext cx="590" cy="2466"/>
              </a:xfrm>
              <a:prstGeom prst="moon">
                <a:avLst>
                  <a:gd name="adj" fmla="val 0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39" name="Oval 11"/>
              <p:cNvSpPr>
                <a:spLocks noChangeArrowheads="1"/>
              </p:cNvSpPr>
              <p:nvPr/>
            </p:nvSpPr>
            <p:spPr bwMode="auto">
              <a:xfrm>
                <a:off x="4161" y="10337"/>
                <a:ext cx="1063" cy="246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38" name="AutoShape 10"/>
              <p:cNvSpPr>
                <a:spLocks noChangeArrowheads="1"/>
              </p:cNvSpPr>
              <p:nvPr/>
            </p:nvSpPr>
            <p:spPr bwMode="auto">
              <a:xfrm>
                <a:off x="4152" y="10346"/>
                <a:ext cx="552" cy="2467"/>
              </a:xfrm>
              <a:prstGeom prst="moon">
                <a:avLst>
                  <a:gd name="adj" fmla="val 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37" name="Line 9"/>
              <p:cNvSpPr>
                <a:spLocks noChangeShapeType="1"/>
              </p:cNvSpPr>
              <p:nvPr/>
            </p:nvSpPr>
            <p:spPr bwMode="auto">
              <a:xfrm>
                <a:off x="5361" y="12398"/>
                <a:ext cx="552" cy="1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36" name="Text Box 8"/>
              <p:cNvSpPr txBox="1">
                <a:spLocks noChangeArrowheads="1"/>
              </p:cNvSpPr>
              <p:nvPr/>
            </p:nvSpPr>
            <p:spPr bwMode="auto">
              <a:xfrm>
                <a:off x="6630" y="10378"/>
                <a:ext cx="1201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7659" tIns="43830" rIns="87659" bIns="438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зона</a:t>
                </a:r>
                <a:endPara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35" name="Line 7"/>
              <p:cNvSpPr>
                <a:spLocks noChangeShapeType="1"/>
              </p:cNvSpPr>
              <p:nvPr/>
            </p:nvSpPr>
            <p:spPr bwMode="auto">
              <a:xfrm flipH="1">
                <a:off x="5735" y="10568"/>
                <a:ext cx="924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34" name="Text Box 6"/>
              <p:cNvSpPr txBox="1">
                <a:spLocks noChangeArrowheads="1"/>
              </p:cNvSpPr>
              <p:nvPr/>
            </p:nvSpPr>
            <p:spPr bwMode="auto">
              <a:xfrm>
                <a:off x="3933" y="12987"/>
                <a:ext cx="1356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7659" tIns="43830" rIns="87659" bIns="438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Осьовий</a:t>
                </a:r>
                <a:endPara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меридіан</a:t>
                </a:r>
                <a:endPara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33" name="Line 5"/>
              <p:cNvSpPr>
                <a:spLocks noChangeShapeType="1"/>
              </p:cNvSpPr>
              <p:nvPr/>
            </p:nvSpPr>
            <p:spPr bwMode="auto">
              <a:xfrm flipV="1">
                <a:off x="4967" y="12668"/>
                <a:ext cx="689" cy="5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32" name="Text Box 4"/>
              <p:cNvSpPr txBox="1">
                <a:spLocks noChangeArrowheads="1"/>
              </p:cNvSpPr>
              <p:nvPr/>
            </p:nvSpPr>
            <p:spPr bwMode="auto">
              <a:xfrm>
                <a:off x="5703" y="9967"/>
                <a:ext cx="788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7659" tIns="43830" rIns="87659" bIns="438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ПН</a:t>
                </a:r>
                <a:endPara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31" name="Text Box 3"/>
              <p:cNvSpPr txBox="1">
                <a:spLocks noChangeArrowheads="1"/>
              </p:cNvSpPr>
              <p:nvPr/>
            </p:nvSpPr>
            <p:spPr bwMode="auto">
              <a:xfrm>
                <a:off x="5703" y="13310"/>
                <a:ext cx="788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7659" tIns="43830" rIns="87659" bIns="438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ПД</a:t>
                </a:r>
                <a:endPara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3138" y="12034"/>
              <a:ext cx="64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214313" y="6072206"/>
            <a:ext cx="8929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uk-UA" dirty="0">
                <a:latin typeface="Arial" pitchFamily="34" charset="0"/>
                <a:cs typeface="Arial" pitchFamily="34" charset="0"/>
              </a:rPr>
              <a:t>Кожну зону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проектують нормалями 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на свій циліндр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 що </a:t>
            </a:r>
            <a:r>
              <a:rPr lang="uk-UA" dirty="0">
                <a:latin typeface="Arial" pitchFamily="34" charset="0"/>
                <a:cs typeface="Arial" pitchFamily="34" charset="0"/>
              </a:rPr>
              <a:t>торкається математичної поверхні Землі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по осьовому меридіані. </a:t>
            </a:r>
          </a:p>
        </p:txBody>
      </p:sp>
      <p:sp>
        <p:nvSpPr>
          <p:cNvPr id="28" name="Прямоугольник 32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Arial" pitchFamily="34" charset="0"/>
                <a:cs typeface="Arial" pitchFamily="34" charset="0"/>
              </a:rPr>
              <a:t>Поперечно-циліндрична конформна проекція Гауса і відповідна їй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uk-UA" sz="1600" b="1" dirty="0" smtClean="0">
                <a:latin typeface="Arial" pitchFamily="34" charset="0"/>
                <a:ea typeface="Times New Roman"/>
                <a:cs typeface="Arial" pitchFamily="34" charset="0"/>
              </a:rPr>
              <a:t>прямокутних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координат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8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65008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5720" y="5214950"/>
            <a:ext cx="857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266700" algn="just" eaLnBrk="0" hangingPunct="0"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Розгорнувши потім </a:t>
            </a:r>
            <a:r>
              <a:rPr lang="uk-UA" sz="1600" u="sng" dirty="0" smtClean="0">
                <a:latin typeface="Arial" pitchFamily="34" charset="0"/>
                <a:cs typeface="Arial" pitchFamily="34" charset="0"/>
              </a:rPr>
              <a:t>бічну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поверхню циліндра на площину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одержують на ній зображення зони. </a:t>
            </a:r>
          </a:p>
          <a:p>
            <a:pPr indent="266700" algn="just" eaLnBrk="0" hangingPunct="0">
              <a:defRPr/>
            </a:pPr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 indent="266700" algn="just" eaLnBrk="0" hangingPunct="0">
              <a:defRPr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Осьовий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меридіан і екватор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у проекції зображуються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взаємно перпендикулярними прямими лініями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  а інші меридіани - кривими лініями,  що сходяться на полюсах.</a:t>
            </a:r>
          </a:p>
        </p:txBody>
      </p:sp>
      <p:sp>
        <p:nvSpPr>
          <p:cNvPr id="5" name="Прямоугольник 32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Arial" pitchFamily="34" charset="0"/>
                <a:cs typeface="Arial" pitchFamily="34" charset="0"/>
              </a:rPr>
              <a:t>Поперечно-циліндрична конформна проекція Гауса і відповідна їй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uk-UA" sz="1600" b="1" dirty="0" smtClean="0">
                <a:latin typeface="Arial" pitchFamily="34" charset="0"/>
                <a:ea typeface="Times New Roman"/>
                <a:cs typeface="Arial" pitchFamily="34" charset="0"/>
              </a:rPr>
              <a:t>прямокутних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координат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57158" y="1357298"/>
            <a:ext cx="8863045" cy="2571768"/>
            <a:chOff x="357158" y="1357298"/>
            <a:chExt cx="8863045" cy="257176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57158" y="1357298"/>
              <a:ext cx="8215370" cy="2571768"/>
              <a:chOff x="357158" y="1357298"/>
              <a:chExt cx="8215370" cy="2571768"/>
            </a:xfrm>
          </p:grpSpPr>
          <p:pic>
            <p:nvPicPr>
              <p:cNvPr id="2457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0034" y="1357298"/>
                <a:ext cx="8072494" cy="257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500562" y="1357298"/>
                <a:ext cx="292895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600" b="1" dirty="0" smtClean="0">
                    <a:latin typeface="Arial" pitchFamily="34" charset="0"/>
                    <a:cs typeface="Arial" pitchFamily="34" charset="0"/>
                  </a:rPr>
                  <a:t>Центральний меридіан,</a:t>
                </a:r>
              </a:p>
              <a:p>
                <a:r>
                  <a:rPr lang="uk-UA" sz="1600" b="1" dirty="0" smtClean="0">
                    <a:latin typeface="Arial" pitchFamily="34" charset="0"/>
                    <a:cs typeface="Arial" pitchFamily="34" charset="0"/>
                  </a:rPr>
                  <a:t>Масштаб дорівнює 1</a:t>
                </a:r>
                <a:endParaRPr lang="uk-UA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57158" y="2059536"/>
                <a:ext cx="250033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600" b="1" dirty="0" smtClean="0">
                    <a:latin typeface="Arial" pitchFamily="34" charset="0"/>
                    <a:cs typeface="Arial" pitchFamily="34" charset="0"/>
                  </a:rPr>
                  <a:t>Поверхня циліндру</a:t>
                </a:r>
                <a:endParaRPr lang="uk-UA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751158">
              <a:off x="6719873" y="3073803"/>
              <a:ext cx="25003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Поверхня еліпсоїду</a:t>
              </a:r>
              <a:endParaRPr lang="uk-UA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Прямоугольник 32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Arial" pitchFamily="34" charset="0"/>
                <a:cs typeface="Arial" pitchFamily="34" charset="0"/>
              </a:rPr>
              <a:t>Поперечно-циліндрична конформна проекція Гауса і відповідна їй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uk-UA" sz="1600" b="1" dirty="0" smtClean="0">
                <a:latin typeface="Arial" pitchFamily="34" charset="0"/>
                <a:ea typeface="Times New Roman"/>
                <a:cs typeface="Arial" pitchFamily="34" charset="0"/>
              </a:rPr>
              <a:t>прямокутних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координат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0" y="0"/>
            <a:ext cx="9144000" cy="6786563"/>
            <a:chOff x="0" y="0"/>
            <a:chExt cx="9144000" cy="6786563"/>
          </a:xfrm>
        </p:grpSpPr>
        <p:grpSp>
          <p:nvGrpSpPr>
            <p:cNvPr id="2" name="Group 1"/>
            <p:cNvGrpSpPr>
              <a:grpSpLocks/>
            </p:cNvGrpSpPr>
            <p:nvPr/>
          </p:nvGrpSpPr>
          <p:grpSpPr bwMode="auto">
            <a:xfrm>
              <a:off x="1714500" y="357188"/>
              <a:ext cx="5500688" cy="3071812"/>
              <a:chOff x="1702" y="1410"/>
              <a:chExt cx="7027" cy="4560"/>
            </a:xfrm>
          </p:grpSpPr>
          <p:sp>
            <p:nvSpPr>
              <p:cNvPr id="15367" name="Line 41"/>
              <p:cNvSpPr>
                <a:spLocks noChangeShapeType="1"/>
              </p:cNvSpPr>
              <p:nvPr/>
            </p:nvSpPr>
            <p:spPr bwMode="auto">
              <a:xfrm>
                <a:off x="2577" y="5023"/>
                <a:ext cx="54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68" name="Text Box 40"/>
              <p:cNvSpPr txBox="1">
                <a:spLocks noChangeArrowheads="1"/>
              </p:cNvSpPr>
              <p:nvPr/>
            </p:nvSpPr>
            <p:spPr bwMode="auto">
              <a:xfrm>
                <a:off x="6539" y="1940"/>
                <a:ext cx="1740" cy="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 sz="1400" dirty="0">
                    <a:latin typeface="Arial" pitchFamily="34" charset="0"/>
                    <a:cs typeface="Arial" pitchFamily="34" charset="0"/>
                  </a:rPr>
                  <a:t>Кілометрова</a:t>
                </a:r>
              </a:p>
              <a:p>
                <a:pPr eaLnBrk="0" hangingPunct="0"/>
                <a:r>
                  <a:rPr lang="uk-UA" sz="1400" dirty="0">
                    <a:latin typeface="Arial" pitchFamily="34" charset="0"/>
                    <a:cs typeface="Arial" pitchFamily="34" charset="0"/>
                  </a:rPr>
                  <a:t>сітка</a:t>
                </a:r>
              </a:p>
            </p:txBody>
          </p:sp>
          <p:sp>
            <p:nvSpPr>
              <p:cNvPr id="15369" name="Arc 39"/>
              <p:cNvSpPr>
                <a:spLocks/>
              </p:cNvSpPr>
              <p:nvPr/>
            </p:nvSpPr>
            <p:spPr bwMode="auto">
              <a:xfrm rot="5400000">
                <a:off x="4488" y="1206"/>
                <a:ext cx="1485" cy="1893"/>
              </a:xfrm>
              <a:custGeom>
                <a:avLst/>
                <a:gdLst>
                  <a:gd name="T0" fmla="*/ 6 w 21600"/>
                  <a:gd name="T1" fmla="*/ 0 h 24896"/>
                  <a:gd name="T2" fmla="*/ 6 w 21600"/>
                  <a:gd name="T3" fmla="*/ 11 h 24896"/>
                  <a:gd name="T4" fmla="*/ 0 w 21600"/>
                  <a:gd name="T5" fmla="*/ 5 h 248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4896"/>
                  <a:gd name="T11" fmla="*/ 21600 w 21600"/>
                  <a:gd name="T12" fmla="*/ 24896 h 248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4896" fill="none" extrusionOk="0">
                    <a:moveTo>
                      <a:pt x="17833" y="0"/>
                    </a:moveTo>
                    <a:cubicBezTo>
                      <a:pt x="20287" y="3590"/>
                      <a:pt x="21600" y="7838"/>
                      <a:pt x="21600" y="12187"/>
                    </a:cubicBezTo>
                    <a:cubicBezTo>
                      <a:pt x="21600" y="16753"/>
                      <a:pt x="20152" y="21203"/>
                      <a:pt x="17465" y="24896"/>
                    </a:cubicBezTo>
                  </a:path>
                  <a:path w="21600" h="24896" stroke="0" extrusionOk="0">
                    <a:moveTo>
                      <a:pt x="17833" y="0"/>
                    </a:moveTo>
                    <a:cubicBezTo>
                      <a:pt x="20287" y="3590"/>
                      <a:pt x="21600" y="7838"/>
                      <a:pt x="21600" y="12187"/>
                    </a:cubicBezTo>
                    <a:cubicBezTo>
                      <a:pt x="21600" y="16753"/>
                      <a:pt x="20152" y="21203"/>
                      <a:pt x="17465" y="24896"/>
                    </a:cubicBezTo>
                    <a:lnTo>
                      <a:pt x="0" y="12187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70" name="Arc 38"/>
              <p:cNvSpPr>
                <a:spLocks/>
              </p:cNvSpPr>
              <p:nvPr/>
            </p:nvSpPr>
            <p:spPr bwMode="auto">
              <a:xfrm flipH="1">
                <a:off x="3104" y="2311"/>
                <a:ext cx="2134" cy="2809"/>
              </a:xfrm>
              <a:custGeom>
                <a:avLst/>
                <a:gdLst>
                  <a:gd name="T0" fmla="*/ 0 w 21744"/>
                  <a:gd name="T1" fmla="*/ 0 h 21600"/>
                  <a:gd name="T2" fmla="*/ 21 w 21744"/>
                  <a:gd name="T3" fmla="*/ 47 h 21600"/>
                  <a:gd name="T4" fmla="*/ 0 w 21744"/>
                  <a:gd name="T5" fmla="*/ 47 h 21600"/>
                  <a:gd name="T6" fmla="*/ 0 60000 65536"/>
                  <a:gd name="T7" fmla="*/ 0 60000 65536"/>
                  <a:gd name="T8" fmla="*/ 0 60000 65536"/>
                  <a:gd name="T9" fmla="*/ 0 w 21744"/>
                  <a:gd name="T10" fmla="*/ 0 h 21600"/>
                  <a:gd name="T11" fmla="*/ 21744 w 217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4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4" y="0"/>
                    </a:cubicBezTo>
                    <a:cubicBezTo>
                      <a:pt x="12073" y="0"/>
                      <a:pt x="21744" y="9670"/>
                      <a:pt x="21744" y="21600"/>
                    </a:cubicBezTo>
                  </a:path>
                  <a:path w="21744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4" y="0"/>
                    </a:cubicBezTo>
                    <a:cubicBezTo>
                      <a:pt x="12073" y="0"/>
                      <a:pt x="21744" y="9670"/>
                      <a:pt x="21744" y="21600"/>
                    </a:cubicBezTo>
                    <a:lnTo>
                      <a:pt x="144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71" name="Arc 37"/>
              <p:cNvSpPr>
                <a:spLocks/>
              </p:cNvSpPr>
              <p:nvPr/>
            </p:nvSpPr>
            <p:spPr bwMode="auto">
              <a:xfrm>
                <a:off x="5238" y="2311"/>
                <a:ext cx="2134" cy="2809"/>
              </a:xfrm>
              <a:custGeom>
                <a:avLst/>
                <a:gdLst>
                  <a:gd name="T0" fmla="*/ 0 w 21744"/>
                  <a:gd name="T1" fmla="*/ 0 h 21600"/>
                  <a:gd name="T2" fmla="*/ 21 w 21744"/>
                  <a:gd name="T3" fmla="*/ 47 h 21600"/>
                  <a:gd name="T4" fmla="*/ 0 w 21744"/>
                  <a:gd name="T5" fmla="*/ 47 h 21600"/>
                  <a:gd name="T6" fmla="*/ 0 60000 65536"/>
                  <a:gd name="T7" fmla="*/ 0 60000 65536"/>
                  <a:gd name="T8" fmla="*/ 0 60000 65536"/>
                  <a:gd name="T9" fmla="*/ 0 w 21744"/>
                  <a:gd name="T10" fmla="*/ 0 h 21600"/>
                  <a:gd name="T11" fmla="*/ 21744 w 217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4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4" y="0"/>
                    </a:cubicBezTo>
                    <a:cubicBezTo>
                      <a:pt x="12073" y="0"/>
                      <a:pt x="21744" y="9670"/>
                      <a:pt x="21744" y="21600"/>
                    </a:cubicBezTo>
                  </a:path>
                  <a:path w="21744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4" y="0"/>
                    </a:cubicBezTo>
                    <a:cubicBezTo>
                      <a:pt x="12073" y="0"/>
                      <a:pt x="21744" y="9670"/>
                      <a:pt x="21744" y="21600"/>
                    </a:cubicBezTo>
                    <a:lnTo>
                      <a:pt x="144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72" name="Line 36"/>
              <p:cNvSpPr>
                <a:spLocks noChangeShapeType="1"/>
              </p:cNvSpPr>
              <p:nvPr/>
            </p:nvSpPr>
            <p:spPr bwMode="auto">
              <a:xfrm flipV="1">
                <a:off x="2577" y="2158"/>
                <a:ext cx="0" cy="37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73" name="Line 35"/>
              <p:cNvSpPr>
                <a:spLocks noChangeShapeType="1"/>
              </p:cNvSpPr>
              <p:nvPr/>
            </p:nvSpPr>
            <p:spPr bwMode="auto">
              <a:xfrm flipV="1">
                <a:off x="5238" y="2052"/>
                <a:ext cx="0" cy="30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74" name="Line 34"/>
              <p:cNvSpPr>
                <a:spLocks noChangeShapeType="1"/>
              </p:cNvSpPr>
              <p:nvPr/>
            </p:nvSpPr>
            <p:spPr bwMode="auto">
              <a:xfrm>
                <a:off x="3104" y="5120"/>
                <a:ext cx="0" cy="4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75" name="Line 33"/>
              <p:cNvSpPr>
                <a:spLocks noChangeShapeType="1"/>
              </p:cNvSpPr>
              <p:nvPr/>
            </p:nvSpPr>
            <p:spPr bwMode="auto">
              <a:xfrm>
                <a:off x="7372" y="5120"/>
                <a:ext cx="0" cy="4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76" name="Line 32"/>
              <p:cNvSpPr>
                <a:spLocks noChangeShapeType="1"/>
              </p:cNvSpPr>
              <p:nvPr/>
            </p:nvSpPr>
            <p:spPr bwMode="auto">
              <a:xfrm>
                <a:off x="3104" y="5563"/>
                <a:ext cx="42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77" name="Arc 31"/>
              <p:cNvSpPr>
                <a:spLocks/>
              </p:cNvSpPr>
              <p:nvPr/>
            </p:nvSpPr>
            <p:spPr bwMode="auto">
              <a:xfrm flipH="1">
                <a:off x="3800" y="2311"/>
                <a:ext cx="1438" cy="2809"/>
              </a:xfrm>
              <a:custGeom>
                <a:avLst/>
                <a:gdLst>
                  <a:gd name="T0" fmla="*/ 0 w 21600"/>
                  <a:gd name="T1" fmla="*/ 0 h 21600"/>
                  <a:gd name="T2" fmla="*/ 6 w 21600"/>
                  <a:gd name="T3" fmla="*/ 47 h 21600"/>
                  <a:gd name="T4" fmla="*/ 0 w 21600"/>
                  <a:gd name="T5" fmla="*/ 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78" name="Arc 30"/>
              <p:cNvSpPr>
                <a:spLocks/>
              </p:cNvSpPr>
              <p:nvPr/>
            </p:nvSpPr>
            <p:spPr bwMode="auto">
              <a:xfrm>
                <a:off x="5238" y="2311"/>
                <a:ext cx="1436" cy="2809"/>
              </a:xfrm>
              <a:custGeom>
                <a:avLst/>
                <a:gdLst>
                  <a:gd name="T0" fmla="*/ 0 w 21600"/>
                  <a:gd name="T1" fmla="*/ 0 h 21600"/>
                  <a:gd name="T2" fmla="*/ 6 w 21600"/>
                  <a:gd name="T3" fmla="*/ 47 h 21600"/>
                  <a:gd name="T4" fmla="*/ 0 w 21600"/>
                  <a:gd name="T5" fmla="*/ 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79" name="Arc 29"/>
              <p:cNvSpPr>
                <a:spLocks/>
              </p:cNvSpPr>
              <p:nvPr/>
            </p:nvSpPr>
            <p:spPr bwMode="auto">
              <a:xfrm flipH="1">
                <a:off x="4512" y="2311"/>
                <a:ext cx="726" cy="2809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47 h 21600"/>
                  <a:gd name="T4" fmla="*/ 0 w 21600"/>
                  <a:gd name="T5" fmla="*/ 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80" name="Arc 28"/>
              <p:cNvSpPr>
                <a:spLocks/>
              </p:cNvSpPr>
              <p:nvPr/>
            </p:nvSpPr>
            <p:spPr bwMode="auto">
              <a:xfrm>
                <a:off x="5238" y="2311"/>
                <a:ext cx="725" cy="2809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47 h 21600"/>
                  <a:gd name="T4" fmla="*/ 0 w 21600"/>
                  <a:gd name="T5" fmla="*/ 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81" name="Arc 27"/>
              <p:cNvSpPr>
                <a:spLocks/>
              </p:cNvSpPr>
              <p:nvPr/>
            </p:nvSpPr>
            <p:spPr bwMode="auto">
              <a:xfrm rot="5400000">
                <a:off x="4967" y="1951"/>
                <a:ext cx="527" cy="3600"/>
              </a:xfrm>
              <a:custGeom>
                <a:avLst/>
                <a:gdLst>
                  <a:gd name="T0" fmla="*/ 0 w 21600"/>
                  <a:gd name="T1" fmla="*/ 0 h 41146"/>
                  <a:gd name="T2" fmla="*/ 0 w 21600"/>
                  <a:gd name="T3" fmla="*/ 28 h 41146"/>
                  <a:gd name="T4" fmla="*/ 0 w 21600"/>
                  <a:gd name="T5" fmla="*/ 14 h 411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146"/>
                  <a:gd name="T11" fmla="*/ 21600 w 21600"/>
                  <a:gd name="T12" fmla="*/ 41146 h 411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146" fill="none" extrusionOk="0">
                    <a:moveTo>
                      <a:pt x="6912" y="-1"/>
                    </a:moveTo>
                    <a:cubicBezTo>
                      <a:pt x="15690" y="2964"/>
                      <a:pt x="21600" y="11198"/>
                      <a:pt x="21600" y="20464"/>
                    </a:cubicBezTo>
                    <a:cubicBezTo>
                      <a:pt x="21600" y="29993"/>
                      <a:pt x="15355" y="38396"/>
                      <a:pt x="6230" y="41145"/>
                    </a:cubicBezTo>
                  </a:path>
                  <a:path w="21600" h="41146" stroke="0" extrusionOk="0">
                    <a:moveTo>
                      <a:pt x="6912" y="-1"/>
                    </a:moveTo>
                    <a:cubicBezTo>
                      <a:pt x="15690" y="2964"/>
                      <a:pt x="21600" y="11198"/>
                      <a:pt x="21600" y="20464"/>
                    </a:cubicBezTo>
                    <a:cubicBezTo>
                      <a:pt x="21600" y="29993"/>
                      <a:pt x="15355" y="38396"/>
                      <a:pt x="6230" y="41145"/>
                    </a:cubicBezTo>
                    <a:lnTo>
                      <a:pt x="0" y="2046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82" name="Arc 26"/>
              <p:cNvSpPr>
                <a:spLocks/>
              </p:cNvSpPr>
              <p:nvPr/>
            </p:nvSpPr>
            <p:spPr bwMode="auto">
              <a:xfrm rot="5400000">
                <a:off x="4941" y="1754"/>
                <a:ext cx="592" cy="2874"/>
              </a:xfrm>
              <a:custGeom>
                <a:avLst/>
                <a:gdLst>
                  <a:gd name="T0" fmla="*/ 0 w 21600"/>
                  <a:gd name="T1" fmla="*/ 0 h 41146"/>
                  <a:gd name="T2" fmla="*/ 0 w 21600"/>
                  <a:gd name="T3" fmla="*/ 14 h 41146"/>
                  <a:gd name="T4" fmla="*/ 0 w 21600"/>
                  <a:gd name="T5" fmla="*/ 7 h 411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146"/>
                  <a:gd name="T11" fmla="*/ 21600 w 21600"/>
                  <a:gd name="T12" fmla="*/ 41146 h 411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146" fill="none" extrusionOk="0">
                    <a:moveTo>
                      <a:pt x="6912" y="-1"/>
                    </a:moveTo>
                    <a:cubicBezTo>
                      <a:pt x="15690" y="2964"/>
                      <a:pt x="21600" y="11198"/>
                      <a:pt x="21600" y="20464"/>
                    </a:cubicBezTo>
                    <a:cubicBezTo>
                      <a:pt x="21600" y="29993"/>
                      <a:pt x="15355" y="38396"/>
                      <a:pt x="6230" y="41145"/>
                    </a:cubicBezTo>
                  </a:path>
                  <a:path w="21600" h="41146" stroke="0" extrusionOk="0">
                    <a:moveTo>
                      <a:pt x="6912" y="-1"/>
                    </a:moveTo>
                    <a:cubicBezTo>
                      <a:pt x="15690" y="2964"/>
                      <a:pt x="21600" y="11198"/>
                      <a:pt x="21600" y="20464"/>
                    </a:cubicBezTo>
                    <a:cubicBezTo>
                      <a:pt x="21600" y="29993"/>
                      <a:pt x="15355" y="38396"/>
                      <a:pt x="6230" y="41145"/>
                    </a:cubicBezTo>
                    <a:lnTo>
                      <a:pt x="0" y="2046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83" name="Arc 25"/>
              <p:cNvSpPr>
                <a:spLocks/>
              </p:cNvSpPr>
              <p:nvPr/>
            </p:nvSpPr>
            <p:spPr bwMode="auto">
              <a:xfrm rot="5400000">
                <a:off x="5048" y="2390"/>
                <a:ext cx="366" cy="4055"/>
              </a:xfrm>
              <a:custGeom>
                <a:avLst/>
                <a:gdLst>
                  <a:gd name="T0" fmla="*/ 0 w 21600"/>
                  <a:gd name="T1" fmla="*/ 0 h 41146"/>
                  <a:gd name="T2" fmla="*/ 0 w 21600"/>
                  <a:gd name="T3" fmla="*/ 39 h 41146"/>
                  <a:gd name="T4" fmla="*/ 0 w 21600"/>
                  <a:gd name="T5" fmla="*/ 20 h 411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146"/>
                  <a:gd name="T11" fmla="*/ 21600 w 21600"/>
                  <a:gd name="T12" fmla="*/ 41146 h 411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146" fill="none" extrusionOk="0">
                    <a:moveTo>
                      <a:pt x="6912" y="-1"/>
                    </a:moveTo>
                    <a:cubicBezTo>
                      <a:pt x="15690" y="2964"/>
                      <a:pt x="21600" y="11198"/>
                      <a:pt x="21600" y="20464"/>
                    </a:cubicBezTo>
                    <a:cubicBezTo>
                      <a:pt x="21600" y="29993"/>
                      <a:pt x="15355" y="38396"/>
                      <a:pt x="6230" y="41145"/>
                    </a:cubicBezTo>
                  </a:path>
                  <a:path w="21600" h="41146" stroke="0" extrusionOk="0">
                    <a:moveTo>
                      <a:pt x="6912" y="-1"/>
                    </a:moveTo>
                    <a:cubicBezTo>
                      <a:pt x="15690" y="2964"/>
                      <a:pt x="21600" y="11198"/>
                      <a:pt x="21600" y="20464"/>
                    </a:cubicBezTo>
                    <a:cubicBezTo>
                      <a:pt x="21600" y="29993"/>
                      <a:pt x="15355" y="38396"/>
                      <a:pt x="6230" y="41145"/>
                    </a:cubicBezTo>
                    <a:lnTo>
                      <a:pt x="0" y="2046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 flipH="1">
                <a:off x="5849" y="2403"/>
                <a:ext cx="755" cy="10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85" name="Text Box 23"/>
              <p:cNvSpPr txBox="1">
                <a:spLocks noChangeArrowheads="1"/>
              </p:cNvSpPr>
              <p:nvPr/>
            </p:nvSpPr>
            <p:spPr bwMode="auto">
              <a:xfrm>
                <a:off x="5553" y="5123"/>
                <a:ext cx="1604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400">
                    <a:cs typeface="Times New Roman" pitchFamily="18" charset="0"/>
                  </a:rPr>
                  <a:t>6</a:t>
                </a:r>
                <a:r>
                  <a:rPr lang="uk-UA" sz="1400" baseline="30000">
                    <a:cs typeface="Times New Roman" pitchFamily="18" charset="0"/>
                  </a:rPr>
                  <a:t>О </a:t>
                </a:r>
                <a:r>
                  <a:rPr lang="en-US" sz="1400">
                    <a:cs typeface="Times New Roman" pitchFamily="18" charset="0"/>
                  </a:rPr>
                  <a:t>≈ 670</a:t>
                </a:r>
                <a:r>
                  <a:rPr lang="uk-UA" sz="1400">
                    <a:cs typeface="Times New Roman" pitchFamily="18" charset="0"/>
                  </a:rPr>
                  <a:t> км</a:t>
                </a:r>
                <a:endParaRPr lang="uk-UA" sz="1400"/>
              </a:p>
            </p:txBody>
          </p:sp>
          <p:sp>
            <p:nvSpPr>
              <p:cNvPr id="15386" name="Text Box 22"/>
              <p:cNvSpPr txBox="1">
                <a:spLocks noChangeArrowheads="1"/>
              </p:cNvSpPr>
              <p:nvPr/>
            </p:nvSpPr>
            <p:spPr bwMode="auto">
              <a:xfrm>
                <a:off x="7258" y="5023"/>
                <a:ext cx="108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cs typeface="Times New Roman" pitchFamily="18" charset="0"/>
                  </a:rPr>
                  <a:t>Y[</a:t>
                </a:r>
                <a:r>
                  <a:rPr lang="uk-UA" sz="1400" dirty="0">
                    <a:cs typeface="Times New Roman" pitchFamily="18" charset="0"/>
                  </a:rPr>
                  <a:t> км</a:t>
                </a:r>
                <a:r>
                  <a:rPr lang="en-US" sz="1400" dirty="0">
                    <a:cs typeface="Times New Roman" pitchFamily="18" charset="0"/>
                  </a:rPr>
                  <a:t>]</a:t>
                </a:r>
                <a:endParaRPr lang="en-US" sz="1400" dirty="0"/>
              </a:p>
            </p:txBody>
          </p:sp>
          <p:sp>
            <p:nvSpPr>
              <p:cNvPr id="15387" name="Text Box 21"/>
              <p:cNvSpPr txBox="1">
                <a:spLocks noChangeArrowheads="1"/>
              </p:cNvSpPr>
              <p:nvPr/>
            </p:nvSpPr>
            <p:spPr bwMode="auto">
              <a:xfrm>
                <a:off x="1702" y="2158"/>
                <a:ext cx="1086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>
                    <a:cs typeface="Times New Roman" pitchFamily="18" charset="0"/>
                  </a:rPr>
                  <a:t>X[</a:t>
                </a:r>
                <a:r>
                  <a:rPr lang="uk-UA" sz="1400">
                    <a:cs typeface="Times New Roman" pitchFamily="18" charset="0"/>
                  </a:rPr>
                  <a:t> км</a:t>
                </a:r>
                <a:r>
                  <a:rPr lang="en-US" sz="1400">
                    <a:cs typeface="Times New Roman" pitchFamily="18" charset="0"/>
                  </a:rPr>
                  <a:t>]</a:t>
                </a:r>
                <a:endParaRPr lang="en-US" sz="1400"/>
              </a:p>
            </p:txBody>
          </p:sp>
          <p:sp>
            <p:nvSpPr>
              <p:cNvPr id="15388" name="Text Box 20"/>
              <p:cNvSpPr txBox="1">
                <a:spLocks noChangeArrowheads="1"/>
              </p:cNvSpPr>
              <p:nvPr/>
            </p:nvSpPr>
            <p:spPr bwMode="auto">
              <a:xfrm>
                <a:off x="4805" y="1940"/>
                <a:ext cx="595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cs typeface="Times New Roman" pitchFamily="18" charset="0"/>
                  </a:rPr>
                  <a:t>X</a:t>
                </a:r>
                <a:endParaRPr lang="en-US" sz="1400" dirty="0"/>
              </a:p>
            </p:txBody>
          </p:sp>
          <p:sp>
            <p:nvSpPr>
              <p:cNvPr id="15389" name="Text Box 19"/>
              <p:cNvSpPr txBox="1">
                <a:spLocks noChangeArrowheads="1"/>
              </p:cNvSpPr>
              <p:nvPr/>
            </p:nvSpPr>
            <p:spPr bwMode="auto">
              <a:xfrm>
                <a:off x="5053" y="5023"/>
                <a:ext cx="412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>
                    <a:cs typeface="Times New Roman" pitchFamily="18" charset="0"/>
                  </a:rPr>
                  <a:t>0</a:t>
                </a:r>
                <a:endParaRPr lang="en-US" sz="1400"/>
              </a:p>
            </p:txBody>
          </p:sp>
          <p:sp>
            <p:nvSpPr>
              <p:cNvPr id="15390" name="Line 18"/>
              <p:cNvSpPr>
                <a:spLocks noChangeShapeType="1"/>
              </p:cNvSpPr>
              <p:nvPr/>
            </p:nvSpPr>
            <p:spPr bwMode="auto">
              <a:xfrm>
                <a:off x="5238" y="5355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1" name="Line 17"/>
              <p:cNvSpPr>
                <a:spLocks noChangeShapeType="1"/>
              </p:cNvSpPr>
              <p:nvPr/>
            </p:nvSpPr>
            <p:spPr bwMode="auto">
              <a:xfrm>
                <a:off x="2577" y="5895"/>
                <a:ext cx="266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2" name="Text Box 16"/>
              <p:cNvSpPr txBox="1">
                <a:spLocks noChangeArrowheads="1"/>
              </p:cNvSpPr>
              <p:nvPr/>
            </p:nvSpPr>
            <p:spPr bwMode="auto">
              <a:xfrm>
                <a:off x="2985" y="5563"/>
                <a:ext cx="179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400">
                    <a:cs typeface="Times New Roman" pitchFamily="18" charset="0"/>
                  </a:rPr>
                  <a:t>500 км</a:t>
                </a:r>
                <a:endParaRPr lang="uk-UA" sz="1400"/>
              </a:p>
            </p:txBody>
          </p:sp>
          <p:sp>
            <p:nvSpPr>
              <p:cNvPr id="15393" name="Oval 15"/>
              <p:cNvSpPr>
                <a:spLocks noChangeArrowheads="1"/>
              </p:cNvSpPr>
              <p:nvPr/>
            </p:nvSpPr>
            <p:spPr bwMode="auto">
              <a:xfrm>
                <a:off x="6051" y="4093"/>
                <a:ext cx="126" cy="142"/>
              </a:xfrm>
              <a:prstGeom prst="ellipse">
                <a:avLst/>
              </a:prstGeom>
              <a:solidFill>
                <a:srgbClr val="33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94" name="Oval 14"/>
              <p:cNvSpPr>
                <a:spLocks noChangeArrowheads="1"/>
              </p:cNvSpPr>
              <p:nvPr/>
            </p:nvSpPr>
            <p:spPr bwMode="auto">
              <a:xfrm>
                <a:off x="3993" y="2895"/>
                <a:ext cx="125" cy="142"/>
              </a:xfrm>
              <a:prstGeom prst="ellipse">
                <a:avLst/>
              </a:prstGeom>
              <a:solidFill>
                <a:srgbClr val="33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400"/>
              </a:p>
            </p:txBody>
          </p:sp>
          <p:sp>
            <p:nvSpPr>
              <p:cNvPr id="15395" name="Line 13"/>
              <p:cNvSpPr>
                <a:spLocks noChangeShapeType="1"/>
              </p:cNvSpPr>
              <p:nvPr/>
            </p:nvSpPr>
            <p:spPr bwMode="auto">
              <a:xfrm>
                <a:off x="5238" y="4186"/>
                <a:ext cx="8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6" name="Line 12"/>
              <p:cNvSpPr>
                <a:spLocks noChangeShapeType="1"/>
              </p:cNvSpPr>
              <p:nvPr/>
            </p:nvSpPr>
            <p:spPr bwMode="auto">
              <a:xfrm>
                <a:off x="4065" y="2971"/>
                <a:ext cx="117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7" name="Line 11"/>
              <p:cNvSpPr>
                <a:spLocks noChangeShapeType="1"/>
              </p:cNvSpPr>
              <p:nvPr/>
            </p:nvSpPr>
            <p:spPr bwMode="auto">
              <a:xfrm>
                <a:off x="6130" y="4200"/>
                <a:ext cx="0" cy="8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8" name="Line 10"/>
              <p:cNvSpPr>
                <a:spLocks noChangeShapeType="1"/>
              </p:cNvSpPr>
              <p:nvPr/>
            </p:nvSpPr>
            <p:spPr bwMode="auto">
              <a:xfrm>
                <a:off x="4048" y="3027"/>
                <a:ext cx="0" cy="19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9" name="Text Box 9"/>
              <p:cNvSpPr txBox="1">
                <a:spLocks noChangeArrowheads="1"/>
              </p:cNvSpPr>
              <p:nvPr/>
            </p:nvSpPr>
            <p:spPr bwMode="auto">
              <a:xfrm>
                <a:off x="5158" y="3813"/>
                <a:ext cx="1086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>
                    <a:cs typeface="Times New Roman" pitchFamily="18" charset="0"/>
                  </a:rPr>
                  <a:t>y</a:t>
                </a:r>
                <a:r>
                  <a:rPr lang="en-US" sz="1400" baseline="-30000">
                    <a:cs typeface="Times New Roman" pitchFamily="18" charset="0"/>
                  </a:rPr>
                  <a:t>A</a:t>
                </a:r>
                <a:endParaRPr lang="en-US" sz="1400"/>
              </a:p>
            </p:txBody>
          </p:sp>
          <p:sp>
            <p:nvSpPr>
              <p:cNvPr id="15400" name="Text Box 8"/>
              <p:cNvSpPr txBox="1">
                <a:spLocks noChangeArrowheads="1"/>
              </p:cNvSpPr>
              <p:nvPr/>
            </p:nvSpPr>
            <p:spPr bwMode="auto">
              <a:xfrm>
                <a:off x="5841" y="4185"/>
                <a:ext cx="1085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>
                    <a:cs typeface="Times New Roman" pitchFamily="18" charset="0"/>
                  </a:rPr>
                  <a:t>x</a:t>
                </a:r>
                <a:r>
                  <a:rPr lang="en-US" sz="1400" baseline="-30000">
                    <a:cs typeface="Times New Roman" pitchFamily="18" charset="0"/>
                  </a:rPr>
                  <a:t>A</a:t>
                </a:r>
                <a:endParaRPr lang="en-US" sz="1400"/>
              </a:p>
            </p:txBody>
          </p:sp>
          <p:sp>
            <p:nvSpPr>
              <p:cNvPr id="15401" name="Text Box 7"/>
              <p:cNvSpPr txBox="1">
                <a:spLocks noChangeArrowheads="1"/>
              </p:cNvSpPr>
              <p:nvPr/>
            </p:nvSpPr>
            <p:spPr bwMode="auto">
              <a:xfrm>
                <a:off x="6086" y="3869"/>
                <a:ext cx="420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cs typeface="Times New Roman" pitchFamily="18" charset="0"/>
                  </a:rPr>
                  <a:t>A</a:t>
                </a:r>
                <a:endParaRPr lang="en-US" sz="1400"/>
              </a:p>
            </p:txBody>
          </p:sp>
          <p:sp>
            <p:nvSpPr>
              <p:cNvPr id="15402" name="Text Box 6"/>
              <p:cNvSpPr txBox="1">
                <a:spLocks noChangeArrowheads="1"/>
              </p:cNvSpPr>
              <p:nvPr/>
            </p:nvSpPr>
            <p:spPr bwMode="auto">
              <a:xfrm>
                <a:off x="4196" y="2900"/>
                <a:ext cx="80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>
                    <a:cs typeface="Times New Roman" pitchFamily="18" charset="0"/>
                  </a:rPr>
                  <a:t>y</a:t>
                </a:r>
                <a:r>
                  <a:rPr lang="en-US" sz="1400" baseline="-30000">
                    <a:cs typeface="Times New Roman" pitchFamily="18" charset="0"/>
                  </a:rPr>
                  <a:t>B</a:t>
                </a:r>
                <a:endParaRPr lang="en-US" sz="1400"/>
              </a:p>
            </p:txBody>
          </p:sp>
          <p:sp>
            <p:nvSpPr>
              <p:cNvPr id="15403" name="Text Box 5"/>
              <p:cNvSpPr txBox="1">
                <a:spLocks noChangeArrowheads="1"/>
              </p:cNvSpPr>
              <p:nvPr/>
            </p:nvSpPr>
            <p:spPr bwMode="auto">
              <a:xfrm>
                <a:off x="4038" y="4018"/>
                <a:ext cx="544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>
                    <a:cs typeface="Times New Roman" pitchFamily="18" charset="0"/>
                  </a:rPr>
                  <a:t>x</a:t>
                </a:r>
                <a:r>
                  <a:rPr lang="en-US" sz="1400" baseline="-30000">
                    <a:cs typeface="Times New Roman" pitchFamily="18" charset="0"/>
                  </a:rPr>
                  <a:t>B</a:t>
                </a:r>
                <a:endParaRPr lang="en-US" sz="1400"/>
              </a:p>
            </p:txBody>
          </p:sp>
          <p:sp>
            <p:nvSpPr>
              <p:cNvPr id="15404" name="Text Box 4"/>
              <p:cNvSpPr txBox="1">
                <a:spLocks noChangeArrowheads="1"/>
              </p:cNvSpPr>
              <p:nvPr/>
            </p:nvSpPr>
            <p:spPr bwMode="auto">
              <a:xfrm>
                <a:off x="3688" y="2528"/>
                <a:ext cx="491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cs typeface="Times New Roman" pitchFamily="18" charset="0"/>
                  </a:rPr>
                  <a:t>B</a:t>
                </a:r>
                <a:endParaRPr lang="en-US" sz="1400"/>
              </a:p>
            </p:txBody>
          </p:sp>
          <p:sp>
            <p:nvSpPr>
              <p:cNvPr id="15405" name="Text Box 3"/>
              <p:cNvSpPr txBox="1">
                <a:spLocks noChangeArrowheads="1"/>
              </p:cNvSpPr>
              <p:nvPr/>
            </p:nvSpPr>
            <p:spPr bwMode="auto">
              <a:xfrm>
                <a:off x="7082" y="2640"/>
                <a:ext cx="1647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 sz="1400" dirty="0">
                    <a:latin typeface="Arial" pitchFamily="34" charset="0"/>
                    <a:cs typeface="Arial" pitchFamily="34" charset="0"/>
                  </a:rPr>
                  <a:t>Зона №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NN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06" name="Line 2"/>
              <p:cNvSpPr>
                <a:spLocks noChangeShapeType="1"/>
              </p:cNvSpPr>
              <p:nvPr/>
            </p:nvSpPr>
            <p:spPr bwMode="auto">
              <a:xfrm flipH="1">
                <a:off x="6983" y="3017"/>
                <a:ext cx="328" cy="4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5365" name="Прямоугольник 44"/>
            <p:cNvSpPr>
              <a:spLocks noChangeArrowheads="1"/>
            </p:cNvSpPr>
            <p:nvPr/>
          </p:nvSpPr>
          <p:spPr bwMode="auto">
            <a:xfrm>
              <a:off x="142875" y="5956300"/>
              <a:ext cx="8786813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360363" algn="just"/>
              <a:r>
                <a:rPr lang="uk-UA" sz="1600" dirty="0">
                  <a:latin typeface="Arial" pitchFamily="34" charset="0"/>
                  <a:cs typeface="Arial" pitchFamily="34" charset="0"/>
                </a:rPr>
                <a:t>Для визначення </a:t>
              </a:r>
              <a:r>
                <a:rPr lang="uk-UA" sz="1600" b="1" dirty="0">
                  <a:latin typeface="Arial" pitchFamily="34" charset="0"/>
                  <a:cs typeface="Arial" pitchFamily="34" charset="0"/>
                </a:rPr>
                <a:t>прямокутних координат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 об'єктів на </a:t>
              </a:r>
              <a:r>
                <a:rPr lang="uk-UA" sz="1600" dirty="0" smtClean="0">
                  <a:latin typeface="Arial" pitchFamily="34" charset="0"/>
                  <a:cs typeface="Arial" pitchFamily="34" charset="0"/>
                </a:rPr>
                <a:t>аркуші 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топографічної карти нанесена </a:t>
              </a:r>
              <a:r>
                <a:rPr lang="uk-UA" sz="1600" u="sng" dirty="0">
                  <a:latin typeface="Arial" pitchFamily="34" charset="0"/>
                  <a:cs typeface="Arial" pitchFamily="34" charset="0"/>
                </a:rPr>
                <a:t>сітка квадратів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, лінії якої </a:t>
              </a:r>
              <a:r>
                <a:rPr lang="uk-UA" sz="1600" u="sng" dirty="0">
                  <a:latin typeface="Arial" pitchFamily="34" charset="0"/>
                  <a:cs typeface="Arial" pitchFamily="34" charset="0"/>
                </a:rPr>
                <a:t>проведені паралельно осям координат (екватору й осьовому меридіану зони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) через визначену кількість </a:t>
              </a:r>
              <a:r>
                <a:rPr lang="uk-UA" sz="1600" dirty="0" smtClean="0">
                  <a:latin typeface="Arial" pitchFamily="34" charset="0"/>
                  <a:cs typeface="Arial" pitchFamily="34" charset="0"/>
                </a:rPr>
                <a:t>кілометрів. </a:t>
              </a:r>
              <a:endParaRPr lang="uk-U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142875" y="3429000"/>
              <a:ext cx="8786813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indent="358775" algn="just" eaLnBrk="0" hangingPunct="0">
                <a:defRPr/>
              </a:pPr>
              <a:r>
                <a:rPr lang="uk-UA" sz="1600" dirty="0">
                  <a:latin typeface="Arial" pitchFamily="34" charset="0"/>
                  <a:cs typeface="Arial" pitchFamily="34" charset="0"/>
                </a:rPr>
                <a:t>Ширина будь-якої </a:t>
              </a:r>
              <a:r>
                <a:rPr lang="uk-UA" sz="1600" dirty="0" err="1">
                  <a:latin typeface="Arial" pitchFamily="34" charset="0"/>
                  <a:cs typeface="Arial" pitchFamily="34" charset="0"/>
                </a:rPr>
                <a:t>шостиградусної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 координатної зони </a:t>
              </a:r>
              <a:r>
                <a:rPr lang="uk-UA" sz="1600" u="sng" dirty="0">
                  <a:latin typeface="Arial" pitchFamily="34" charset="0"/>
                  <a:cs typeface="Arial" pitchFamily="34" charset="0"/>
                </a:rPr>
                <a:t>на екваторі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 складає приблизно 670 км.   У північній частині зони координати X додатні. </a:t>
              </a:r>
            </a:p>
            <a:p>
              <a:pPr indent="358775" algn="just" eaLnBrk="0" hangingPunct="0">
                <a:defRPr/>
              </a:pPr>
              <a:r>
                <a:rPr lang="uk-UA" sz="1600" dirty="0">
                  <a:latin typeface="Arial" pitchFamily="34" charset="0"/>
                  <a:cs typeface="Arial" pitchFamily="34" charset="0"/>
                </a:rPr>
                <a:t>Для того, щоб не мати від’ємних значень координати Y, в точці початку координат кожної зони значення Y</a:t>
              </a:r>
              <a:r>
                <a:rPr lang="uk-UA" sz="1600" baseline="-30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 приймається рівним 500км. </a:t>
              </a:r>
              <a:endParaRPr lang="uk-UA" sz="1600" dirty="0" smtClean="0">
                <a:latin typeface="Arial" pitchFamily="34" charset="0"/>
                <a:cs typeface="Arial" pitchFamily="34" charset="0"/>
              </a:endParaRPr>
            </a:p>
            <a:p>
              <a:pPr indent="358775" algn="just" eaLnBrk="0" hangingPunct="0">
                <a:defRPr/>
              </a:pPr>
              <a:r>
                <a:rPr lang="uk-UA" sz="1600" dirty="0" smtClean="0">
                  <a:latin typeface="Arial" pitchFamily="34" charset="0"/>
                  <a:cs typeface="Arial" pitchFamily="34" charset="0"/>
                </a:rPr>
                <a:t>Для 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зв’язку координат Y між зонами, </a:t>
              </a:r>
              <a:r>
                <a:rPr lang="uk-UA" sz="1600" u="sng" dirty="0">
                  <a:latin typeface="Arial" pitchFamily="34" charset="0"/>
                  <a:cs typeface="Arial" pitchFamily="34" charset="0"/>
                </a:rPr>
                <a:t>ліворуч вид запису ординати точки приписують номер зони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358775" algn="just" eaLnBrk="0" hangingPunct="0">
                <a:defRPr/>
              </a:pPr>
              <a:r>
                <a:rPr lang="uk-UA" sz="1600" dirty="0" smtClean="0">
                  <a:latin typeface="Arial" pitchFamily="34" charset="0"/>
                  <a:cs typeface="Arial" pitchFamily="34" charset="0"/>
                </a:rPr>
                <a:t>Відповідні 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повні координати точок A і B визначаються наступним чином:  </a:t>
              </a:r>
            </a:p>
            <a:p>
              <a:pPr indent="358775" algn="just" eaLnBrk="0" hangingPunct="0">
                <a:defRPr/>
              </a:pPr>
              <a:r>
                <a:rPr lang="uk-UA" sz="1600" dirty="0">
                  <a:latin typeface="Arial" pitchFamily="34" charset="0"/>
                  <a:cs typeface="Arial" pitchFamily="34" charset="0"/>
                </a:rPr>
                <a:t>Y</a:t>
              </a:r>
              <a:r>
                <a:rPr lang="uk-UA" sz="1600" baseline="-30000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 = (NN)500 км + </a:t>
              </a:r>
              <a:r>
                <a:rPr lang="uk-UA" sz="1600" dirty="0" err="1">
                  <a:latin typeface="Arial" pitchFamily="34" charset="0"/>
                  <a:cs typeface="Arial" pitchFamily="34" charset="0"/>
                </a:rPr>
                <a:t>y</a:t>
              </a:r>
              <a:r>
                <a:rPr lang="uk-UA" sz="1600" baseline="-30000" dirty="0" err="1">
                  <a:latin typeface="Arial" pitchFamily="34" charset="0"/>
                  <a:cs typeface="Arial" pitchFamily="34" charset="0"/>
                </a:rPr>
                <a:t>A</a:t>
              </a:r>
              <a:r>
                <a:rPr lang="uk-UA" sz="1600" baseline="-30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, 		X</a:t>
              </a:r>
              <a:r>
                <a:rPr lang="uk-UA" sz="1600" baseline="-30000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 = </a:t>
              </a:r>
              <a:r>
                <a:rPr lang="uk-UA" sz="16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uk-UA" sz="1600" baseline="-30000" dirty="0" err="1">
                  <a:latin typeface="Arial" pitchFamily="34" charset="0"/>
                  <a:cs typeface="Arial" pitchFamily="34" charset="0"/>
                </a:rPr>
                <a:t>A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;    </a:t>
              </a:r>
            </a:p>
            <a:p>
              <a:pPr indent="358775" algn="just" eaLnBrk="0" hangingPunct="0">
                <a:defRPr/>
              </a:pPr>
              <a:r>
                <a:rPr lang="uk-UA" sz="1600" dirty="0">
                  <a:latin typeface="Arial" pitchFamily="34" charset="0"/>
                  <a:cs typeface="Arial" pitchFamily="34" charset="0"/>
                </a:rPr>
                <a:t>Y</a:t>
              </a:r>
              <a:r>
                <a:rPr lang="uk-UA" sz="1600" baseline="-300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 = (NN)500 км – </a:t>
              </a:r>
              <a:r>
                <a:rPr lang="uk-UA" sz="1600" dirty="0" err="1">
                  <a:latin typeface="Arial" pitchFamily="34" charset="0"/>
                  <a:cs typeface="Arial" pitchFamily="34" charset="0"/>
                </a:rPr>
                <a:t>y</a:t>
              </a:r>
              <a:r>
                <a:rPr lang="uk-UA" sz="1600" baseline="-30000" dirty="0" err="1">
                  <a:latin typeface="Arial" pitchFamily="34" charset="0"/>
                  <a:cs typeface="Arial" pitchFamily="34" charset="0"/>
                </a:rPr>
                <a:t>B</a:t>
              </a:r>
              <a:r>
                <a:rPr lang="uk-UA" sz="1600" baseline="-30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, 		X</a:t>
              </a:r>
              <a:r>
                <a:rPr lang="uk-UA" sz="1600" baseline="-300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 = </a:t>
              </a:r>
              <a:r>
                <a:rPr lang="uk-UA" sz="16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uk-UA" sz="1600" baseline="-30000" dirty="0" err="1">
                  <a:latin typeface="Arial" pitchFamily="34" charset="0"/>
                  <a:cs typeface="Arial" pitchFamily="34" charset="0"/>
                </a:rPr>
                <a:t>B</a:t>
              </a:r>
              <a:r>
                <a:rPr lang="uk-UA" sz="16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86248" y="487900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err="1" smtClean="0"/>
                <a:t>Пн</a:t>
              </a:r>
              <a:endParaRPr lang="uk-UA" dirty="0"/>
            </a:p>
          </p:txBody>
        </p:sp>
        <p:sp>
          <p:nvSpPr>
            <p:cNvPr id="50" name="Прямоугольник 32"/>
            <p:cNvSpPr>
              <a:spLocks noChangeArrowheads="1"/>
            </p:cNvSpPr>
            <p:nvPr/>
          </p:nvSpPr>
          <p:spPr bwMode="auto">
            <a:xfrm>
              <a:off x="0" y="0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latin typeface="Arial" pitchFamily="34" charset="0"/>
                  <a:cs typeface="Arial" pitchFamily="34" charset="0"/>
                </a:rPr>
                <a:t>Поперечно-циліндрична конформна проекція Гауса і відповідна їй </a:t>
              </a:r>
              <a:r>
                <a:rPr lang="uk-UA" sz="1600" b="1" dirty="0" smtClean="0">
                  <a:latin typeface="Arial" pitchFamily="34" charset="0"/>
                  <a:cs typeface="Arial" pitchFamily="34" charset="0"/>
                </a:rPr>
                <a:t>система </a:t>
              </a:r>
              <a:r>
                <a:rPr lang="uk-UA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прямокутних </a:t>
              </a:r>
              <a:r>
                <a:rPr lang="uk-UA" sz="1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600" b="1" dirty="0">
                  <a:latin typeface="Arial" pitchFamily="34" charset="0"/>
                  <a:cs typeface="Arial" pitchFamily="34" charset="0"/>
                </a:rPr>
                <a:t>координат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43042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Джерела цифрових карт та космічних знімків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2875" y="428625"/>
            <a:ext cx="8786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381000" algn="just" eaLnBrk="0" hangingPunct="0">
              <a:defRPr/>
            </a:pPr>
            <a:r>
              <a:rPr lang="uk-UA" b="1" i="1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Maps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https://maps.google.com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) </a:t>
            </a:r>
            <a:r>
              <a:rPr lang="uk-UA" dirty="0">
                <a:latin typeface="Arial" pitchFamily="34" charset="0"/>
                <a:cs typeface="Arial" pitchFamily="34" charset="0"/>
              </a:rPr>
              <a:t>– набір програм, побудованих на основі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безкоштовного</a:t>
            </a:r>
            <a:r>
              <a:rPr lang="uk-UA" dirty="0">
                <a:latin typeface="Arial" pitchFamily="34" charset="0"/>
                <a:cs typeface="Arial" pitchFamily="34" charset="0"/>
              </a:rPr>
              <a:t> картографічного сервісу й технології, наданих компанією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uk-UA" dirty="0">
                <a:latin typeface="Arial" pitchFamily="34" charset="0"/>
                <a:cs typeface="Arial" pitchFamily="34" charset="0"/>
              </a:rPr>
              <a:t>. Сервіс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надає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карту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й супутникові знімки поверхні Землі</a:t>
            </a:r>
            <a:r>
              <a:rPr lang="uk-UA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1736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43042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Джерела цифрових карт та космічних знімків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75" y="357166"/>
            <a:ext cx="9001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292100" eaLnBrk="0" hangingPunct="0">
              <a:defRPr/>
            </a:pPr>
            <a:r>
              <a:rPr lang="uk-UA" b="1" i="1" dirty="0" err="1">
                <a:latin typeface="Arial" pitchFamily="34" charset="0"/>
                <a:cs typeface="Arial" pitchFamily="34" charset="0"/>
              </a:rPr>
              <a:t>Вing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Maps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  <a:hlinkClick r:id="rId2"/>
              </a:rPr>
              <a:t>https://www.bing.com/maps/</a:t>
            </a:r>
            <a:r>
              <a:rPr lang="uk-UA" dirty="0">
                <a:latin typeface="Arial" pitchFamily="34" charset="0"/>
                <a:cs typeface="Arial" pitchFamily="34" charset="0"/>
              </a:rPr>
              <a:t>– картографічний сервіс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Microsoft</a:t>
            </a:r>
            <a:r>
              <a:rPr lang="uk-UA" dirty="0">
                <a:latin typeface="Arial" pitchFamily="34" charset="0"/>
                <a:cs typeface="Arial" pitchFamily="34" charset="0"/>
              </a:rPr>
              <a:t>, частина порталу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Bing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292100" eaLnBrk="0" hangingPunct="0"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Сервіси </a:t>
            </a:r>
            <a:r>
              <a:rPr lang="uk-UA" dirty="0">
                <a:latin typeface="Arial" pitchFamily="34" charset="0"/>
                <a:cs typeface="Arial" pitchFamily="34" charset="0"/>
              </a:rPr>
              <a:t>карт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Bing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Maps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режими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 (карта),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Aerial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(зображення),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Aerial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Hybrid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(зображення з підписами)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211669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 eaLnBrk="0" hangingPunct="0">
              <a:defRPr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Веб-сервіси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карт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Maps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 та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Bing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Maps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можуть використовуватися у 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ГІС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як джерело базових цифрових карт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та космічних зображень (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фотокарт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720" y="1643050"/>
            <a:ext cx="705917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43042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Джерела цифрових карт та космічних знімків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75" y="357166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292100" eaLnBrk="0" hangingPunct="0">
              <a:defRPr/>
            </a:pPr>
            <a:r>
              <a:rPr lang="uk-UA" b="1" i="1" dirty="0" err="1" smtClean="0">
                <a:latin typeface="Arial" pitchFamily="34" charset="0"/>
                <a:cs typeface="Arial" pitchFamily="34" charset="0"/>
                <a:hlinkClick r:id="rId2"/>
              </a:rPr>
              <a:t>OpenStreetMap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uk-UA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uk-UA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www.openstreetmap.org</a:t>
            </a:r>
            <a:r>
              <a:rPr lang="uk-UA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uk-UA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uk-UA" smtClean="0">
                <a:latin typeface="Arial" pitchFamily="34" charset="0"/>
                <a:cs typeface="Arial" pitchFamily="34" charset="0"/>
              </a:rPr>
              <a:t>– 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це відкритий картографічний сервіс, що підтримується багатьма користувачами на основі відкритої ліцензії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2704"/>
            <a:ext cx="6786610" cy="515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Веб-сервіс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цифрових карт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  <a:hlinkClick r:id="rId2"/>
              </a:rPr>
              <a:t>OpenStreetMap</a:t>
            </a:r>
            <a:r>
              <a:rPr lang="uk-UA" b="1" i="1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також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може бути використаний у 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ГІС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як джерело базових цифрових карт . 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142875" y="714375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algn="just"/>
            <a:r>
              <a:rPr lang="uk-UA" dirty="0">
                <a:latin typeface="Arial" pitchFamily="34" charset="0"/>
                <a:cs typeface="Arial" pitchFamily="34" charset="0"/>
              </a:rPr>
              <a:t>На відміну від інших аналогічних сервісів, що показують супутникові знімки у звичайному браузері (наприклад,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Maps</a:t>
            </a:r>
            <a:r>
              <a:rPr lang="uk-UA" dirty="0">
                <a:latin typeface="Arial" pitchFamily="34" charset="0"/>
                <a:cs typeface="Arial" pitchFamily="34" charset="0"/>
              </a:rPr>
              <a:t>), у даному сервісі використовується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спеціальна клієнтська програма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Earth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42875" y="1701800"/>
            <a:ext cx="878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Arial" pitchFamily="34" charset="0"/>
                <a:cs typeface="Arial" pitchFamily="34" charset="0"/>
              </a:rPr>
              <a:t>Ця програма була випущена компанією </a:t>
            </a:r>
            <a:r>
              <a:rPr lang="uk-UA" b="1" i="1">
                <a:latin typeface="Arial" pitchFamily="34" charset="0"/>
                <a:cs typeface="Arial" pitchFamily="34" charset="0"/>
              </a:rPr>
              <a:t>Keyhole</a:t>
            </a:r>
            <a:r>
              <a:rPr lang="uk-UA">
                <a:latin typeface="Arial" pitchFamily="34" charset="0"/>
                <a:cs typeface="Arial" pitchFamily="34" charset="0"/>
              </a:rPr>
              <a:t>, а потім куплена </a:t>
            </a:r>
            <a:r>
              <a:rPr lang="uk-UA" i="1">
                <a:latin typeface="Arial" pitchFamily="34" charset="0"/>
                <a:cs typeface="Arial" pitchFamily="34" charset="0"/>
              </a:rPr>
              <a:t>Google.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142875" y="2157413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algn="just"/>
            <a:r>
              <a:rPr lang="uk-UA" i="1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Earth</a:t>
            </a:r>
            <a:r>
              <a:rPr lang="uk-UA" dirty="0">
                <a:latin typeface="Arial" pitchFamily="34" charset="0"/>
                <a:cs typeface="Arial" pitchFamily="34" charset="0"/>
              </a:rPr>
              <a:t> автоматично завантажує з Інтернету необхідні зображення й інші дані, зберігає їх у пам’яті комп’ютера й на жорсткому диску для подальшого використання.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Завантажені один раз дані зберігаються на диску, і в наступних запусках програми закачуються тільки нові дані.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71438" y="4586288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algn="just"/>
            <a:r>
              <a:rPr lang="uk-UA" dirty="0">
                <a:latin typeface="Arial" pitchFamily="34" charset="0"/>
                <a:cs typeface="Arial" pitchFamily="34" charset="0"/>
              </a:rPr>
              <a:t>Для візуалізації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зображення використовується тривимірна модель земної кулі</a:t>
            </a:r>
            <a:r>
              <a:rPr lang="uk-UA" dirty="0">
                <a:latin typeface="Arial" pitchFamily="34" charset="0"/>
                <a:cs typeface="Arial" pitchFamily="34" charset="0"/>
              </a:rPr>
              <a:t> (з урахуванням висоти над рівнем моря), яка відображається на екрані. Саме в тривимірності ландшафтів поверхні Землі й полягає головна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відмітність програми </a:t>
            </a:r>
            <a:r>
              <a:rPr lang="uk-UA" i="1" u="sng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uk-UA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u="sng" dirty="0" err="1">
                <a:latin typeface="Arial" pitchFamily="34" charset="0"/>
                <a:cs typeface="Arial" pitchFamily="34" charset="0"/>
              </a:rPr>
              <a:t>Earth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від </a:t>
            </a:r>
            <a:r>
              <a:rPr lang="uk-UA" i="1" u="sng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u="sng" dirty="0" err="1">
                <a:latin typeface="Arial" pitchFamily="34" charset="0"/>
                <a:cs typeface="Arial" pitchFamily="34" charset="0"/>
              </a:rPr>
              <a:t>Maps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.</a:t>
            </a:r>
            <a:endParaRPr lang="ru-RU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0" y="5786438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algn="just"/>
            <a:r>
              <a:rPr lang="uk-UA" dirty="0">
                <a:latin typeface="Arial" pitchFamily="34" charset="0"/>
                <a:cs typeface="Arial" pitchFamily="34" charset="0"/>
              </a:rPr>
              <a:t>Користувачі можуть створювати свої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власні мітки й накладати свої зображення</a:t>
            </a:r>
            <a:r>
              <a:rPr lang="uk-UA" dirty="0">
                <a:latin typeface="Arial" pitchFamily="34" charset="0"/>
                <a:cs typeface="Arial" pitchFamily="34" charset="0"/>
              </a:rPr>
              <a:t> поверх супутникових (це можуть бути карти, або більш детальні знімки, отримані з інших джерел).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Прямоугольник 11"/>
          <p:cNvSpPr>
            <a:spLocks noChangeArrowheads="1"/>
          </p:cNvSpPr>
          <p:nvPr/>
        </p:nvSpPr>
        <p:spPr bwMode="auto">
          <a:xfrm>
            <a:off x="214313" y="357188"/>
            <a:ext cx="4786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Arial" pitchFamily="34" charset="0"/>
                <a:cs typeface="Arial" pitchFamily="34" charset="0"/>
              </a:rPr>
              <a:t>Google Планета Земля (Google Earth)</a:t>
            </a:r>
            <a:r>
              <a:rPr lang="uk-UA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Прямоугольник 12"/>
          <p:cNvSpPr>
            <a:spLocks noChangeArrowheads="1"/>
          </p:cNvSpPr>
          <p:nvPr/>
        </p:nvSpPr>
        <p:spPr bwMode="auto">
          <a:xfrm>
            <a:off x="71438" y="3371850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algn="just"/>
            <a:r>
              <a:rPr lang="uk-UA" dirty="0">
                <a:latin typeface="Arial" pitchFamily="34" charset="0"/>
                <a:cs typeface="Arial" pitchFamily="34" charset="0"/>
              </a:rPr>
              <a:t>Практично вся поверхня суші покрита зображеннями, отриманими від компанії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DigitalGlobe</a:t>
            </a:r>
            <a:r>
              <a:rPr lang="uk-UA" dirty="0">
                <a:latin typeface="Arial" pitchFamily="34" charset="0"/>
                <a:cs typeface="Arial" pitchFamily="34" charset="0"/>
              </a:rPr>
              <a:t>, що мають масштаб 15 м/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піксель</a:t>
            </a:r>
            <a:r>
              <a:rPr lang="uk-UA" dirty="0">
                <a:latin typeface="Arial" pitchFamily="34" charset="0"/>
                <a:cs typeface="Arial" pitchFamily="34" charset="0"/>
              </a:rPr>
              <a:t>. Є окремі ділянки поверхні (як правило, що покривають столиці й деякі великі міста більшості країн світу), що мають кращу детальність.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Джерела цифрових карт та космічних знімків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43042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Джерела цифрових карт та космічних знімків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59" y="571480"/>
            <a:ext cx="865742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2400" b="1" smtClean="0">
                <a:latin typeface="Arial" charset="0"/>
                <a:cs typeface="Arial" charset="0"/>
              </a:rPr>
              <a:t>Завдання на самостійну роботу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50" cy="1746250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buFont typeface="Calibri" pitchFamily="34" charset="0"/>
              <a:buAutoNum type="arabicPeriod"/>
            </a:pPr>
            <a:r>
              <a:rPr lang="uk-UA" sz="1800" dirty="0" smtClean="0">
                <a:latin typeface="Arial" charset="0"/>
                <a:cs typeface="Arial" charset="0"/>
              </a:rPr>
              <a:t>Вивчити  поняття і правила визначення </a:t>
            </a:r>
            <a:r>
              <a:rPr lang="uk-UA" sz="1800" dirty="0" err="1" smtClean="0">
                <a:latin typeface="Arial" charset="0"/>
                <a:cs typeface="Arial" charset="0"/>
              </a:rPr>
              <a:t>геодезічних</a:t>
            </a:r>
            <a:r>
              <a:rPr lang="uk-UA" sz="1800" dirty="0" smtClean="0">
                <a:latin typeface="Arial" charset="0"/>
                <a:cs typeface="Arial" charset="0"/>
              </a:rPr>
              <a:t> і прямокутних координат.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uk-UA" sz="1800" dirty="0" smtClean="0">
                <a:latin typeface="Arial" charset="0"/>
                <a:cs typeface="Arial" charset="0"/>
              </a:rPr>
              <a:t>Ознайомитись з інтерфейсами управління </a:t>
            </a:r>
            <a:r>
              <a:rPr lang="uk-UA" sz="1800" dirty="0" smtClean="0">
                <a:latin typeface="Arial" charset="0"/>
                <a:ea typeface="Calibri" pitchFamily="34" charset="0"/>
                <a:cs typeface="Arial" charset="0"/>
              </a:rPr>
              <a:t>сервісів карт </a:t>
            </a:r>
            <a:r>
              <a:rPr lang="uk-UA" sz="1800" b="1" i="1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uk-UA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i="1" dirty="0" err="1" smtClean="0">
                <a:latin typeface="Arial" pitchFamily="34" charset="0"/>
                <a:cs typeface="Arial" pitchFamily="34" charset="0"/>
              </a:rPr>
              <a:t>Maps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uk-UA" sz="1800" b="1" i="1" dirty="0" err="1" smtClean="0">
                <a:latin typeface="Arial" pitchFamily="34" charset="0"/>
                <a:cs typeface="Arial" pitchFamily="34" charset="0"/>
              </a:rPr>
              <a:t>Вing</a:t>
            </a:r>
            <a:r>
              <a:rPr lang="uk-UA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i="1" dirty="0" err="1" smtClean="0">
                <a:latin typeface="Arial" pitchFamily="34" charset="0"/>
                <a:cs typeface="Arial" pitchFamily="34" charset="0"/>
              </a:rPr>
              <a:t>Maps</a:t>
            </a:r>
            <a:r>
              <a:rPr lang="uk-UA" sz="1800" b="1" i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uk-UA" sz="1800" b="1" i="1" dirty="0" err="1" smtClean="0">
                <a:latin typeface="Arial" pitchFamily="34" charset="0"/>
                <a:cs typeface="Arial" pitchFamily="34" charset="0"/>
                <a:hlinkClick r:id="rId2"/>
              </a:rPr>
              <a:t>OpenStreetMap</a:t>
            </a:r>
            <a:r>
              <a:rPr lang="uk-UA" sz="18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Навчальна література: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7"/>
            <a:ext cx="8929718" cy="3000396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uk-UA" sz="2600" dirty="0" err="1" smtClean="0"/>
              <a:t>Горшенін</a:t>
            </a:r>
            <a:r>
              <a:rPr lang="uk-UA" sz="2600" dirty="0" smtClean="0"/>
              <a:t> </a:t>
            </a:r>
            <a:r>
              <a:rPr lang="uk-UA" sz="2600" dirty="0"/>
              <a:t>О.Є., Дубина О.Ф., Кондратенко С.О., </a:t>
            </a:r>
            <a:r>
              <a:rPr lang="uk-UA" sz="2600" dirty="0" err="1"/>
              <a:t>Болобан</a:t>
            </a:r>
            <a:r>
              <a:rPr lang="uk-UA" sz="2600" dirty="0"/>
              <a:t> С.І. Цифрова обробка зображень та основи фотограмметрії. Навчальний посібник. Житомир, ЖВІ НАУ, 2008 р</a:t>
            </a:r>
            <a:r>
              <a:rPr lang="uk-UA" sz="2600" dirty="0" smtClean="0"/>
              <a:t>.</a:t>
            </a:r>
            <a:endParaRPr lang="en-US" sz="2600" dirty="0" smtClean="0"/>
          </a:p>
          <a:p>
            <a:pPr marL="514350" lvl="0" indent="-514350">
              <a:buAutoNum type="arabicPeriod"/>
            </a:pPr>
            <a:endParaRPr lang="ru-RU" sz="2600" dirty="0"/>
          </a:p>
          <a:p>
            <a:pPr lvl="0">
              <a:buNone/>
            </a:pPr>
            <a:r>
              <a:rPr lang="uk-UA" sz="2600" dirty="0" smtClean="0"/>
              <a:t>2. Ракушняк </a:t>
            </a:r>
            <a:r>
              <a:rPr lang="uk-UA" sz="2600" dirty="0"/>
              <a:t>Г.С. Топографія з основами картографії. Навчальний </a:t>
            </a:r>
            <a:r>
              <a:rPr lang="uk-UA" sz="2600" dirty="0" err="1"/>
              <a:t>посібник.-</a:t>
            </a:r>
            <a:r>
              <a:rPr lang="uk-UA" sz="2600" dirty="0"/>
              <a:t> Вінниця: ВДТУ,2002 -179с.</a:t>
            </a:r>
            <a:endParaRPr lang="ru-RU" sz="2600" dirty="0"/>
          </a:p>
          <a:p>
            <a:pPr lvl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mlconvd-lcWzKx23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500174"/>
            <a:ext cx="684790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0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Геодезичні  координати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313" y="428625"/>
            <a:ext cx="8429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358775" algn="just" eaLnBrk="0" hangingPunct="0"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Для зображення земної поверхні на плані чи на карті спочатку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фізичну поверхню Землі проектують на математичну поверхню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358775" algn="just" eaLnBrk="0" hangingPunct="0"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математичну поверхню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звичайно приймається так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званий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референц-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еліпсоїд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(певній еліпсоїд обертання, що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усереднено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описує форму Землі).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4282" y="5786454"/>
            <a:ext cx="8429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358775" algn="just" eaLnBrk="0" hangingPunct="0"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Точки з фізичної поверхні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Землі проектують на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поверхню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референц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- еліпсоїду за допомогою </a:t>
            </a:r>
            <a:r>
              <a:rPr lang="uk-UA" sz="1600" u="sng" dirty="0" smtClean="0">
                <a:latin typeface="Arial" pitchFamily="34" charset="0"/>
                <a:cs typeface="Arial" pitchFamily="34" charset="0"/>
              </a:rPr>
              <a:t>перенесення по нормалі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до поверхні еліпсоїда або по </a:t>
            </a:r>
            <a:r>
              <a:rPr lang="uk-UA" sz="1600" u="sng" dirty="0" err="1" smtClean="0">
                <a:latin typeface="Arial" pitchFamily="34" charset="0"/>
                <a:cs typeface="Arial" pitchFamily="34" charset="0"/>
              </a:rPr>
              <a:t>прямовісній</a:t>
            </a:r>
            <a:r>
              <a:rPr lang="uk-UA" sz="1600" u="sng" dirty="0" smtClean="0">
                <a:latin typeface="Arial" pitchFamily="34" charset="0"/>
                <a:cs typeface="Arial" pitchFamily="34" charset="0"/>
              </a:rPr>
              <a:t> до геоїда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лінії. 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6" y="1785926"/>
            <a:ext cx="8072462" cy="5072074"/>
          </a:xfrm>
        </p:spPr>
        <p:txBody>
          <a:bodyPr>
            <a:normAutofit fontScale="90000"/>
          </a:bodyPr>
          <a:lstStyle/>
          <a:p>
            <a:pPr algn="l">
              <a:tabLst>
                <a:tab pos="0" algn="l"/>
              </a:tabLst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Параметри 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референц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- еліпсоїда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Красовського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• a = 6 378 245 м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• b = 6 356 863 м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• e</a:t>
            </a:r>
            <a:r>
              <a:rPr lang="uk-UA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= 0,006 693 421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Положення (орієнтування)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референц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еліпсоїда 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 в тілі Землі визначено геодезичними координатами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 певної обсерваторії (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Грінвіцької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WGS-84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або Пулковської для СК-42)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 </a:t>
            </a:r>
            <a:br>
              <a:rPr lang="uk-UA" sz="1400" dirty="0" smtClean="0"/>
            </a:br>
            <a:endParaRPr lang="uk-UA" sz="1400" dirty="0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6145" name="Group 1"/>
          <p:cNvGrpSpPr>
            <a:grpSpLocks noChangeAspect="1"/>
          </p:cNvGrpSpPr>
          <p:nvPr/>
        </p:nvGrpSpPr>
        <p:grpSpPr bwMode="auto">
          <a:xfrm>
            <a:off x="3929026" y="1928802"/>
            <a:ext cx="5214974" cy="4143404"/>
            <a:chOff x="1701" y="4906"/>
            <a:chExt cx="5917" cy="4683"/>
          </a:xfrm>
        </p:grpSpPr>
        <p:sp>
          <p:nvSpPr>
            <p:cNvPr id="616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701" y="4906"/>
              <a:ext cx="5917" cy="468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grpSp>
          <p:nvGrpSpPr>
            <p:cNvPr id="6146" name="Group 2"/>
            <p:cNvGrpSpPr>
              <a:grpSpLocks/>
            </p:cNvGrpSpPr>
            <p:nvPr/>
          </p:nvGrpSpPr>
          <p:grpSpPr bwMode="auto">
            <a:xfrm>
              <a:off x="1805" y="4941"/>
              <a:ext cx="5813" cy="4648"/>
              <a:chOff x="1805" y="4941"/>
              <a:chExt cx="5813" cy="4648"/>
            </a:xfrm>
          </p:grpSpPr>
          <p:grpSp>
            <p:nvGrpSpPr>
              <p:cNvPr id="6148" name="Group 4"/>
              <p:cNvGrpSpPr>
                <a:grpSpLocks/>
              </p:cNvGrpSpPr>
              <p:nvPr/>
            </p:nvGrpSpPr>
            <p:grpSpPr bwMode="auto">
              <a:xfrm>
                <a:off x="1805" y="5027"/>
                <a:ext cx="5591" cy="4562"/>
                <a:chOff x="1805" y="4995"/>
                <a:chExt cx="5591" cy="4562"/>
              </a:xfrm>
            </p:grpSpPr>
            <p:sp>
              <p:nvSpPr>
                <p:cNvPr id="61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566" y="4995"/>
                  <a:ext cx="580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2238" tIns="36119" rIns="72238" bIns="361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1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Пн</a:t>
                  </a:r>
                  <a:endParaRPr kumimoji="0" lang="uk-UA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16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534" y="9165"/>
                  <a:ext cx="580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2238" tIns="36119" rIns="72238" bIns="361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1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Пд</a:t>
                  </a:r>
                  <a:endParaRPr kumimoji="0" lang="uk-UA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166" name="AutoShape 22"/>
                <p:cNvSpPr>
                  <a:spLocks noChangeShapeType="1"/>
                </p:cNvSpPr>
                <p:nvPr/>
              </p:nvSpPr>
              <p:spPr bwMode="auto">
                <a:xfrm>
                  <a:off x="4020" y="9252"/>
                  <a:ext cx="1" cy="27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65" name="Freeform 21"/>
                <p:cNvSpPr>
                  <a:spLocks/>
                </p:cNvSpPr>
                <p:nvPr/>
              </p:nvSpPr>
              <p:spPr bwMode="auto">
                <a:xfrm>
                  <a:off x="1808" y="5501"/>
                  <a:ext cx="4463" cy="3765"/>
                </a:xfrm>
                <a:custGeom>
                  <a:avLst/>
                  <a:gdLst/>
                  <a:ahLst/>
                  <a:cxnLst>
                    <a:cxn ang="0">
                      <a:pos x="3930" y="4717"/>
                    </a:cxn>
                    <a:cxn ang="0">
                      <a:pos x="3625" y="4730"/>
                    </a:cxn>
                    <a:cxn ang="0">
                      <a:pos x="2231" y="4640"/>
                    </a:cxn>
                    <a:cxn ang="0">
                      <a:pos x="1497" y="4599"/>
                    </a:cxn>
                    <a:cxn ang="0">
                      <a:pos x="783" y="3910"/>
                    </a:cxn>
                    <a:cxn ang="0">
                      <a:pos x="250" y="3509"/>
                    </a:cxn>
                    <a:cxn ang="0">
                      <a:pos x="16" y="2553"/>
                    </a:cxn>
                    <a:cxn ang="0">
                      <a:pos x="152" y="2129"/>
                    </a:cxn>
                    <a:cxn ang="0">
                      <a:pos x="294" y="1388"/>
                    </a:cxn>
                    <a:cxn ang="0">
                      <a:pos x="733" y="743"/>
                    </a:cxn>
                    <a:cxn ang="0">
                      <a:pos x="1359" y="487"/>
                    </a:cxn>
                    <a:cxn ang="0">
                      <a:pos x="2158" y="28"/>
                    </a:cxn>
                    <a:cxn ang="0">
                      <a:pos x="4087" y="316"/>
                    </a:cxn>
                    <a:cxn ang="0">
                      <a:pos x="5216" y="849"/>
                    </a:cxn>
                    <a:cxn ang="0">
                      <a:pos x="5642" y="1906"/>
                    </a:cxn>
                    <a:cxn ang="0">
                      <a:pos x="5712" y="2519"/>
                    </a:cxn>
                    <a:cxn ang="0">
                      <a:pos x="5362" y="3533"/>
                    </a:cxn>
                    <a:cxn ang="0">
                      <a:pos x="5242" y="3971"/>
                    </a:cxn>
                    <a:cxn ang="0">
                      <a:pos x="4479" y="4318"/>
                    </a:cxn>
                    <a:cxn ang="0">
                      <a:pos x="3961" y="4683"/>
                    </a:cxn>
                    <a:cxn ang="0">
                      <a:pos x="3930" y="4717"/>
                    </a:cxn>
                  </a:cxnLst>
                  <a:rect l="0" t="0" r="r" b="b"/>
                  <a:pathLst>
                    <a:path w="5758" h="4743">
                      <a:moveTo>
                        <a:pt x="3930" y="4717"/>
                      </a:moveTo>
                      <a:cubicBezTo>
                        <a:pt x="3878" y="4721"/>
                        <a:pt x="3908" y="4743"/>
                        <a:pt x="3625" y="4730"/>
                      </a:cubicBezTo>
                      <a:cubicBezTo>
                        <a:pt x="3342" y="4717"/>
                        <a:pt x="2585" y="4661"/>
                        <a:pt x="2231" y="4640"/>
                      </a:cubicBezTo>
                      <a:cubicBezTo>
                        <a:pt x="1876" y="4618"/>
                        <a:pt x="1738" y="4720"/>
                        <a:pt x="1497" y="4599"/>
                      </a:cubicBezTo>
                      <a:cubicBezTo>
                        <a:pt x="1255" y="4477"/>
                        <a:pt x="991" y="4091"/>
                        <a:pt x="783" y="3910"/>
                      </a:cubicBezTo>
                      <a:cubicBezTo>
                        <a:pt x="575" y="3729"/>
                        <a:pt x="377" y="3735"/>
                        <a:pt x="250" y="3509"/>
                      </a:cubicBezTo>
                      <a:cubicBezTo>
                        <a:pt x="122" y="3283"/>
                        <a:pt x="32" y="2783"/>
                        <a:pt x="16" y="2553"/>
                      </a:cubicBezTo>
                      <a:cubicBezTo>
                        <a:pt x="0" y="2322"/>
                        <a:pt x="105" y="2323"/>
                        <a:pt x="152" y="2129"/>
                      </a:cubicBezTo>
                      <a:cubicBezTo>
                        <a:pt x="199" y="1935"/>
                        <a:pt x="197" y="1620"/>
                        <a:pt x="294" y="1388"/>
                      </a:cubicBezTo>
                      <a:cubicBezTo>
                        <a:pt x="391" y="1157"/>
                        <a:pt x="555" y="893"/>
                        <a:pt x="733" y="743"/>
                      </a:cubicBezTo>
                      <a:cubicBezTo>
                        <a:pt x="910" y="592"/>
                        <a:pt x="1121" y="605"/>
                        <a:pt x="1359" y="487"/>
                      </a:cubicBezTo>
                      <a:cubicBezTo>
                        <a:pt x="1596" y="368"/>
                        <a:pt x="1704" y="56"/>
                        <a:pt x="2158" y="28"/>
                      </a:cubicBezTo>
                      <a:cubicBezTo>
                        <a:pt x="2613" y="0"/>
                        <a:pt x="3578" y="179"/>
                        <a:pt x="4087" y="316"/>
                      </a:cubicBezTo>
                      <a:cubicBezTo>
                        <a:pt x="4596" y="453"/>
                        <a:pt x="4957" y="584"/>
                        <a:pt x="5216" y="849"/>
                      </a:cubicBezTo>
                      <a:cubicBezTo>
                        <a:pt x="5475" y="1114"/>
                        <a:pt x="5560" y="1628"/>
                        <a:pt x="5642" y="1906"/>
                      </a:cubicBezTo>
                      <a:cubicBezTo>
                        <a:pt x="5725" y="2184"/>
                        <a:pt x="5758" y="2247"/>
                        <a:pt x="5712" y="2519"/>
                      </a:cubicBezTo>
                      <a:cubicBezTo>
                        <a:pt x="5665" y="2790"/>
                        <a:pt x="5440" y="3291"/>
                        <a:pt x="5362" y="3533"/>
                      </a:cubicBezTo>
                      <a:cubicBezTo>
                        <a:pt x="5283" y="3774"/>
                        <a:pt x="5389" y="3841"/>
                        <a:pt x="5242" y="3971"/>
                      </a:cubicBezTo>
                      <a:cubicBezTo>
                        <a:pt x="5095" y="4101"/>
                        <a:pt x="4693" y="4199"/>
                        <a:pt x="4479" y="4318"/>
                      </a:cubicBezTo>
                      <a:cubicBezTo>
                        <a:pt x="4266" y="4436"/>
                        <a:pt x="4114" y="4560"/>
                        <a:pt x="3961" y="4683"/>
                      </a:cubicBezTo>
                      <a:cubicBezTo>
                        <a:pt x="3961" y="4683"/>
                        <a:pt x="3930" y="4717"/>
                        <a:pt x="3930" y="471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8575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64" name="Oval 20"/>
                <p:cNvSpPr>
                  <a:spLocks noChangeArrowheads="1"/>
                </p:cNvSpPr>
                <p:nvPr/>
              </p:nvSpPr>
              <p:spPr bwMode="auto">
                <a:xfrm>
                  <a:off x="1820" y="5501"/>
                  <a:ext cx="4399" cy="373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63" name="AutoShape 19"/>
                <p:cNvSpPr>
                  <a:spLocks noChangeShapeType="1"/>
                </p:cNvSpPr>
                <p:nvPr/>
              </p:nvSpPr>
              <p:spPr bwMode="auto">
                <a:xfrm>
                  <a:off x="1808" y="7370"/>
                  <a:ext cx="442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62" name="AutoShape 18"/>
                <p:cNvSpPr>
                  <a:spLocks noChangeShapeType="1"/>
                </p:cNvSpPr>
                <p:nvPr/>
              </p:nvSpPr>
              <p:spPr bwMode="auto">
                <a:xfrm>
                  <a:off x="4019" y="5489"/>
                  <a:ext cx="1" cy="37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285" y="6919"/>
                  <a:ext cx="1029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2238" tIns="36119" rIns="72238" bIns="361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Екватор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160" name="AutoShape 16"/>
                <p:cNvSpPr>
                  <a:spLocks noChangeShapeType="1"/>
                </p:cNvSpPr>
                <p:nvPr/>
              </p:nvSpPr>
              <p:spPr bwMode="auto">
                <a:xfrm flipV="1">
                  <a:off x="4002" y="6036"/>
                  <a:ext cx="1573" cy="131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59" name="Oval 15"/>
                <p:cNvSpPr>
                  <a:spLocks noChangeArrowheads="1"/>
                </p:cNvSpPr>
                <p:nvPr/>
              </p:nvSpPr>
              <p:spPr bwMode="auto">
                <a:xfrm>
                  <a:off x="3996" y="7343"/>
                  <a:ext cx="44" cy="4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58" name="Arc 14"/>
                <p:cNvSpPr>
                  <a:spLocks/>
                </p:cNvSpPr>
                <p:nvPr/>
              </p:nvSpPr>
              <p:spPr bwMode="auto">
                <a:xfrm rot="1621854">
                  <a:off x="4498" y="6941"/>
                  <a:ext cx="370" cy="37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5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96" y="6904"/>
                  <a:ext cx="1606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2238" tIns="36119" rIns="72238" bIns="361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1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φ </a:t>
                  </a:r>
                  <a:r>
                    <a:rPr kumimoji="0" lang="uk-UA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– </a:t>
                  </a: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широта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156" name="AutoShape 12"/>
                <p:cNvSpPr>
                  <a:spLocks noChangeShapeType="1"/>
                </p:cNvSpPr>
                <p:nvPr/>
              </p:nvSpPr>
              <p:spPr bwMode="auto">
                <a:xfrm flipV="1">
                  <a:off x="4020" y="5170"/>
                  <a:ext cx="1" cy="31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55" name="AutoShape 11"/>
                <p:cNvSpPr>
                  <a:spLocks noChangeShapeType="1"/>
                </p:cNvSpPr>
                <p:nvPr/>
              </p:nvSpPr>
              <p:spPr bwMode="auto">
                <a:xfrm flipH="1">
                  <a:off x="2464" y="6036"/>
                  <a:ext cx="311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26" y="5716"/>
                  <a:ext cx="1365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2238" tIns="36119" rIns="72238" bIns="361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Паралель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1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68" y="7381"/>
                  <a:ext cx="1472" cy="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2238" tIns="36119" rIns="72238" bIns="361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6378245м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15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133" y="8104"/>
                  <a:ext cx="1420" cy="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2238" tIns="36119" rIns="72238" bIns="36119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uk-UA" sz="1600" smtClean="0">
                      <a:latin typeface="Arial" pitchFamily="34" charset="0"/>
                      <a:cs typeface="Arial" pitchFamily="34" charset="0"/>
                    </a:rPr>
                    <a:t>6 356 863</a:t>
                  </a:r>
                  <a:endPara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151" name="AutoShape 7"/>
                <p:cNvSpPr>
                  <a:spLocks noChangeShapeType="1"/>
                </p:cNvSpPr>
                <p:nvPr/>
              </p:nvSpPr>
              <p:spPr bwMode="auto">
                <a:xfrm>
                  <a:off x="4018" y="7388"/>
                  <a:ext cx="2" cy="18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50" name="AutoShape 6"/>
                <p:cNvSpPr>
                  <a:spLocks noChangeShapeType="1"/>
                </p:cNvSpPr>
                <p:nvPr/>
              </p:nvSpPr>
              <p:spPr bwMode="auto">
                <a:xfrm>
                  <a:off x="1805" y="7369"/>
                  <a:ext cx="2229" cy="1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149" name="AutoShape 5"/>
                <p:cNvSpPr>
                  <a:spLocks/>
                </p:cNvSpPr>
                <p:nvPr/>
              </p:nvSpPr>
              <p:spPr bwMode="auto">
                <a:xfrm>
                  <a:off x="5997" y="5601"/>
                  <a:ext cx="1399" cy="258"/>
                </a:xfrm>
                <a:prstGeom prst="callout1">
                  <a:avLst>
                    <a:gd name="adj1" fmla="val 69231"/>
                    <a:gd name="adj2" fmla="val -8569"/>
                    <a:gd name="adj3" fmla="val 163463"/>
                    <a:gd name="adj4" fmla="val -25356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 type="stealth" w="med" len="med"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sz="1600" b="1" i="0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Поверхня  Землі</a:t>
                  </a:r>
                  <a:endParaRPr kumimoji="0" lang="uk-UA" sz="1600" b="1" i="0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6147" name="AutoShape 3"/>
              <p:cNvSpPr>
                <a:spLocks/>
              </p:cNvSpPr>
              <p:nvPr/>
            </p:nvSpPr>
            <p:spPr bwMode="auto">
              <a:xfrm>
                <a:off x="5041" y="4941"/>
                <a:ext cx="2577" cy="543"/>
              </a:xfrm>
              <a:prstGeom prst="callout1">
                <a:avLst>
                  <a:gd name="adj1" fmla="val 49428"/>
                  <a:gd name="adj2" fmla="val -2410"/>
                  <a:gd name="adj3" fmla="val 113793"/>
                  <a:gd name="adj4" fmla="val -2205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stealth" w="med" len="med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sng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Математична поверхня</a:t>
                </a:r>
                <a:endPara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(референц - еліпсоід)</a:t>
                </a:r>
                <a:endPara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30" name="Прямоугольник 29"/>
          <p:cNvSpPr/>
          <p:nvPr/>
        </p:nvSpPr>
        <p:spPr>
          <a:xfrm>
            <a:off x="142844" y="285728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Параметри 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загальноземного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референц-еліпсоїда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WGS84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92175"/>
            <a:r>
              <a:rPr lang="uk-UA" dirty="0" smtClean="0">
                <a:latin typeface="Arial" pitchFamily="34" charset="0"/>
                <a:cs typeface="Arial" pitchFamily="34" charset="0"/>
              </a:rPr>
              <a:t>• a = 6 378 137 м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• b = 6 356 752 м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• e</a:t>
            </a:r>
            <a:r>
              <a:rPr lang="uk-UA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= 0,006 694 380</a:t>
            </a:r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285852" y="0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Геодезичні  координати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240" y="428604"/>
          <a:ext cx="9001760" cy="1500188"/>
        </p:xfrm>
        <a:graphic>
          <a:graphicData uri="http://schemas.openxmlformats.org/drawingml/2006/table">
            <a:tbl>
              <a:tblPr/>
              <a:tblGrid>
                <a:gridCol w="8839200"/>
                <a:gridCol w="162560"/>
              </a:tblGrid>
              <a:tr h="1500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В </a:t>
                      </a:r>
                      <a:r>
                        <a:rPr kumimoji="0" lang="uk-UA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геодезичній системі координат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положення точки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A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 на </a:t>
                      </a:r>
                      <a:r>
                        <a:rPr kumimoji="0" lang="uk-UA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фізичній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поверхні Землі визначається координатами </a:t>
                      </a:r>
                      <a:r>
                        <a:rPr kumimoji="0" 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B –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lang="uk-UA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еодезичною</a:t>
                      </a:r>
                      <a:r>
                        <a:rPr lang="uk-UA" sz="2000" b="1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широтою</a:t>
                      </a:r>
                      <a:r>
                        <a:rPr kumimoji="0" 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, L 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lang="uk-UA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еодезичною</a:t>
                      </a:r>
                      <a:r>
                        <a:rPr lang="uk-UA" sz="2000" b="1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довготою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геодезичною висотою </a:t>
                      </a:r>
                      <a:r>
                        <a:rPr kumimoji="0" 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H, 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яка характеризує  відстань </a:t>
                      </a:r>
                      <a:r>
                        <a:rPr kumimoji="0" lang="uk-UA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по нормалі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даної точки від </a:t>
                      </a:r>
                      <a:r>
                        <a:rPr kumimoji="0" lang="uk-UA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її проекції 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A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’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 на </a:t>
                      </a:r>
                      <a:r>
                        <a:rPr kumimoji="0" lang="uk-UA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поверхні еліпсоїда</a:t>
                      </a:r>
                      <a:endParaRPr kumimoji="0" lang="uk-UA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8577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0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Геодезичні  координати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Геодезична довгота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- двогранний кут між площиною геодезичного початкового меридіана і площиною геодезичного меридіана даної точки земної поверхні.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2071678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Arial" pitchFamily="34" charset="0"/>
                <a:cs typeface="Arial" pitchFamily="34" charset="0"/>
              </a:rPr>
              <a:t>Геодезична широта B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дорівнює куту, утвореному лінією — нормаллю, що проходить через задану точку А до прийнятого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референц-еліпсоїда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й площиною його екватора.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image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9048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0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Геодезичні  координати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Прямоугольник 32"/>
          <p:cNvSpPr>
            <a:spLocks noChangeArrowheads="1"/>
          </p:cNvSpPr>
          <p:nvPr/>
        </p:nvSpPr>
        <p:spPr bwMode="auto">
          <a:xfrm>
            <a:off x="1285852" y="5715016"/>
            <a:ext cx="7358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 i="1" dirty="0">
                <a:latin typeface="Arial" pitchFamily="34" charset="0"/>
                <a:cs typeface="Arial" pitchFamily="34" charset="0"/>
              </a:rPr>
              <a:t>Географічні 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     і     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геодезичні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   координати</a:t>
            </a:r>
            <a:endParaRPr lang="uk-UA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214282" y="1142984"/>
            <a:ext cx="83003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92075" eaLnBrk="0" hangingPunct="0">
              <a:tabLst>
                <a:tab pos="450850" algn="l"/>
              </a:tabLst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Допоміжними поверхнями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можуть бути:</a:t>
            </a:r>
          </a:p>
          <a:p>
            <a:pPr indent="92075" eaLnBrk="0" hangingPunct="0">
              <a:buFontTx/>
              <a:buChar char="•"/>
              <a:tabLst>
                <a:tab pos="450850" algn="l"/>
              </a:tabLst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дотичні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еліпсоїдуі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чи січні його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площини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indent="92075" eaLnBrk="0" hangingPunct="0">
              <a:buFontTx/>
              <a:buChar char="•"/>
              <a:tabLst>
                <a:tab pos="450850" algn="l"/>
              </a:tabLst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бокова поверхня дотичного чи січного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циліндра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в циліндричних проекціях;</a:t>
            </a:r>
          </a:p>
          <a:p>
            <a:pPr indent="92075" eaLnBrk="0" hangingPunct="0">
              <a:buFontTx/>
              <a:buChar char="•"/>
              <a:tabLst>
                <a:tab pos="450850" algn="l"/>
              </a:tabLst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бокова поверхня дотичного чи січного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конуса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- у конічних чи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поліконічних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проекціях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00100" y="2428868"/>
            <a:ext cx="6000739" cy="2684458"/>
            <a:chOff x="3153" y="12300"/>
            <a:chExt cx="6357" cy="2352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153" y="12300"/>
              <a:ext cx="1338" cy="2319"/>
              <a:chOff x="2601" y="12300"/>
              <a:chExt cx="1528" cy="2897"/>
            </a:xfrm>
          </p:grpSpPr>
          <p:sp>
            <p:nvSpPr>
              <p:cNvPr id="11292" name="AutoShape 26" descr="Светлый диагональный 1"/>
              <p:cNvSpPr>
                <a:spLocks noChangeArrowheads="1"/>
              </p:cNvSpPr>
              <p:nvPr/>
            </p:nvSpPr>
            <p:spPr bwMode="auto">
              <a:xfrm rot="-5400000">
                <a:off x="2136" y="13204"/>
                <a:ext cx="2897" cy="1089"/>
              </a:xfrm>
              <a:prstGeom prst="parallelogram">
                <a:avLst>
                  <a:gd name="adj" fmla="val 52515"/>
                </a:avLst>
              </a:prstGeom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uk-UA" sz="16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2601" y="12817"/>
                <a:ext cx="1260" cy="1800"/>
                <a:chOff x="2601" y="12817"/>
                <a:chExt cx="1260" cy="1800"/>
              </a:xfrm>
            </p:grpSpPr>
            <p:sp>
              <p:nvSpPr>
                <p:cNvPr id="11294" name="Oval 25"/>
                <p:cNvSpPr>
                  <a:spLocks noChangeArrowheads="1"/>
                </p:cNvSpPr>
                <p:nvPr/>
              </p:nvSpPr>
              <p:spPr bwMode="auto">
                <a:xfrm>
                  <a:off x="2601" y="13194"/>
                  <a:ext cx="1260" cy="10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95" name="Oval 24"/>
                <p:cNvSpPr>
                  <a:spLocks noChangeArrowheads="1"/>
                </p:cNvSpPr>
                <p:nvPr/>
              </p:nvSpPr>
              <p:spPr bwMode="auto">
                <a:xfrm>
                  <a:off x="2601" y="13554"/>
                  <a:ext cx="1260" cy="36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96" name="Line 23"/>
                <p:cNvSpPr>
                  <a:spLocks noChangeShapeType="1"/>
                </p:cNvSpPr>
                <p:nvPr/>
              </p:nvSpPr>
              <p:spPr bwMode="auto">
                <a:xfrm>
                  <a:off x="3220" y="12817"/>
                  <a:ext cx="0" cy="1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 sz="1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5503" y="12479"/>
              <a:ext cx="1125" cy="1975"/>
              <a:chOff x="5285" y="12524"/>
              <a:chExt cx="1285" cy="2467"/>
            </a:xfrm>
          </p:grpSpPr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5285" y="12923"/>
                <a:ext cx="1260" cy="1800"/>
                <a:chOff x="2601" y="12817"/>
                <a:chExt cx="1260" cy="1800"/>
              </a:xfrm>
            </p:grpSpPr>
            <p:sp>
              <p:nvSpPr>
                <p:cNvPr id="11289" name="Oval 20"/>
                <p:cNvSpPr>
                  <a:spLocks noChangeArrowheads="1"/>
                </p:cNvSpPr>
                <p:nvPr/>
              </p:nvSpPr>
              <p:spPr bwMode="auto">
                <a:xfrm>
                  <a:off x="2601" y="13194"/>
                  <a:ext cx="1260" cy="10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90" name="Oval 19"/>
                <p:cNvSpPr>
                  <a:spLocks noChangeArrowheads="1"/>
                </p:cNvSpPr>
                <p:nvPr/>
              </p:nvSpPr>
              <p:spPr bwMode="auto">
                <a:xfrm>
                  <a:off x="2601" y="13554"/>
                  <a:ext cx="1260" cy="36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91" name="Line 18"/>
                <p:cNvSpPr>
                  <a:spLocks noChangeShapeType="1"/>
                </p:cNvSpPr>
                <p:nvPr/>
              </p:nvSpPr>
              <p:spPr bwMode="auto">
                <a:xfrm>
                  <a:off x="3220" y="12817"/>
                  <a:ext cx="0" cy="1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 sz="1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285" name="Oval 16"/>
              <p:cNvSpPr>
                <a:spLocks noChangeArrowheads="1"/>
              </p:cNvSpPr>
              <p:nvPr/>
            </p:nvSpPr>
            <p:spPr bwMode="auto">
              <a:xfrm>
                <a:off x="5291" y="12524"/>
                <a:ext cx="1257" cy="4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6" name="Oval 15"/>
              <p:cNvSpPr>
                <a:spLocks noChangeArrowheads="1"/>
              </p:cNvSpPr>
              <p:nvPr/>
            </p:nvSpPr>
            <p:spPr bwMode="auto">
              <a:xfrm>
                <a:off x="5298" y="14539"/>
                <a:ext cx="1272" cy="4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7" name="Line 14"/>
              <p:cNvSpPr>
                <a:spLocks noChangeShapeType="1"/>
              </p:cNvSpPr>
              <p:nvPr/>
            </p:nvSpPr>
            <p:spPr bwMode="auto">
              <a:xfrm>
                <a:off x="5291" y="12725"/>
                <a:ext cx="0" cy="20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8" name="Line 13"/>
              <p:cNvSpPr>
                <a:spLocks noChangeShapeType="1"/>
              </p:cNvSpPr>
              <p:nvPr/>
            </p:nvSpPr>
            <p:spPr bwMode="auto">
              <a:xfrm>
                <a:off x="6563" y="12758"/>
                <a:ext cx="0" cy="20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7530" y="12318"/>
              <a:ext cx="1980" cy="2334"/>
              <a:chOff x="7530" y="12318"/>
              <a:chExt cx="1980" cy="2334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7530" y="12318"/>
                <a:ext cx="1980" cy="2334"/>
                <a:chOff x="7601" y="12323"/>
                <a:chExt cx="2261" cy="2915"/>
              </a:xfrm>
            </p:grpSpPr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8104" y="13012"/>
                  <a:ext cx="1260" cy="1800"/>
                  <a:chOff x="2601" y="12817"/>
                  <a:chExt cx="1260" cy="1800"/>
                </a:xfrm>
              </p:grpSpPr>
              <p:sp>
                <p:nvSpPr>
                  <p:cNvPr id="1128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601" y="13194"/>
                    <a:ext cx="1260" cy="10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76767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 sz="1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28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601" y="13554"/>
                    <a:ext cx="126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 sz="1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28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220" y="12817"/>
                    <a:ext cx="0" cy="1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 sz="1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278" name="Oval 7"/>
                <p:cNvSpPr>
                  <a:spLocks noChangeArrowheads="1"/>
                </p:cNvSpPr>
                <p:nvPr/>
              </p:nvSpPr>
              <p:spPr bwMode="auto">
                <a:xfrm>
                  <a:off x="7601" y="14853"/>
                  <a:ext cx="2261" cy="385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7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7602" y="12323"/>
                  <a:ext cx="1122" cy="27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80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8740" y="12324"/>
                  <a:ext cx="1122" cy="27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 sz="1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276" name="Oval 3"/>
              <p:cNvSpPr>
                <a:spLocks noChangeArrowheads="1"/>
              </p:cNvSpPr>
              <p:nvPr/>
            </p:nvSpPr>
            <p:spPr bwMode="auto">
              <a:xfrm>
                <a:off x="7999" y="13378"/>
                <a:ext cx="1028" cy="11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0" y="228441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uk-UA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0" y="5288340"/>
            <a:ext cx="87868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358775" eaLnBrk="0" hangingPunct="0"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Від способу побудови залежить вигляд картографічних сіток, тобто форма паралелей і меридіанів і величина проміжків між паралелями і меридіанами.</a:t>
            </a:r>
            <a:endParaRPr lang="uk-UA" sz="1600" u="sng" dirty="0">
              <a:latin typeface="Arial" pitchFamily="34" charset="0"/>
              <a:cs typeface="Arial" pitchFamily="34" charset="0"/>
            </a:endParaRPr>
          </a:p>
          <a:p>
            <a:pPr indent="358775" eaLnBrk="0" hangingPunct="0">
              <a:defRPr/>
            </a:pPr>
            <a:r>
              <a:rPr lang="uk-UA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Головний масштаб у проекціях зберігається тільки в точках (лініях) торкання чи перетину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.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Такі місця на картах називаються точками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чи лініями нульових перекручувань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В інших місцях карти застосовують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приватні масштаби,  що виражають у частках до головного. 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71736" y="0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ea typeface="Times New Roman"/>
                <a:cs typeface="Arial" pitchFamily="34" charset="0"/>
              </a:rPr>
              <a:t>Поняття про картографічні проекції</a:t>
            </a:r>
            <a:endParaRPr lang="uk-UA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4282" y="500042"/>
            <a:ext cx="9065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Для перенесення точок з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референц-еліпсоїда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на площину  карти 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використовують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допоміжні  поверхні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які можна легко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розгорнути в площину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61315"/>
            <a:ext cx="4071966" cy="51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75" y="357166"/>
            <a:ext cx="9001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Потім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математичну поверхню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всього еліпсоїда чи окремої його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частини зображують на площині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площині будують по тому чи іншому математичному законі лінії паралелей і меридіанів, що представляють собою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картографічну </a:t>
            </a:r>
            <a:r>
              <a:rPr lang="uk-UA" sz="1600" u="sng" dirty="0" smtClean="0">
                <a:latin typeface="Arial" pitchFamily="34" charset="0"/>
                <a:cs typeface="Arial" pitchFamily="34" charset="0"/>
              </a:rPr>
              <a:t>сітку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Прямоугольник 33"/>
          <p:cNvSpPr>
            <a:spLocks noChangeArrowheads="1"/>
          </p:cNvSpPr>
          <p:nvPr/>
        </p:nvSpPr>
        <p:spPr bwMode="auto">
          <a:xfrm>
            <a:off x="214282" y="1214422"/>
            <a:ext cx="8715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6700" algn="just"/>
            <a:r>
              <a:rPr lang="uk-UA" b="1" dirty="0">
                <a:cs typeface="Times New Roman" pitchFamily="18" charset="0"/>
              </a:rPr>
              <a:t>Умовне зображення на поверхні сітки меридіанів і паралелей називають </a:t>
            </a:r>
            <a:r>
              <a:rPr lang="uk-UA" b="1" u="sng" dirty="0">
                <a:cs typeface="Times New Roman" pitchFamily="18" charset="0"/>
              </a:rPr>
              <a:t>картографічною   проекцією</a:t>
            </a:r>
            <a:r>
              <a:rPr lang="uk-UA" sz="1400" dirty="0" smtClean="0">
                <a:cs typeface="Times New Roman" pitchFamily="18" charset="0"/>
              </a:rPr>
              <a:t>.</a:t>
            </a:r>
            <a:endParaRPr lang="uk-UA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85720" y="2119395"/>
            <a:ext cx="457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266700" algn="just" eaLnBrk="0" hangingPunct="0"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Існує велика кількість різних видів картографічних проекцій, що розрізняються по способі геометричної побудови, а також по характері їх перекручувань. 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indent="266700" algn="just" eaLnBrk="0" hangingPunct="0"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цьому,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чим більша частина поверхні Землі зображується на карті, тим більші виходять перекручування на ній.</a:t>
            </a: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indent="266700" algn="just" eaLnBrk="0" hangingPunct="0">
              <a:defRPr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indent="266700" algn="just" eaLnBrk="0" hangingPunct="0"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Зображення земної поверхні без перекручувань можна одержати тільки на глобусі.</a:t>
            </a:r>
          </a:p>
          <a:p>
            <a:pPr indent="266700" algn="just" eaLnBrk="0" hangingPunct="0"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indent="266700" algn="just" eaLnBrk="0" hangingPunct="0"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Основними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видами перекручувань картографічних проекцій є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перекручування довжин, площ, кутів і форм об'єк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тів. 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indent="266700" algn="just" eaLnBrk="0" hangingPunct="0"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Немає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таких картографічних проекцій, у яких збереглися б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одночасно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 рівність площ, і подоба фігур, і масштаб ліній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0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ea typeface="Times New Roman"/>
                <a:cs typeface="Arial" pitchFamily="34" charset="0"/>
              </a:rPr>
              <a:t>Поняття про картографічні проекції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32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Arial" pitchFamily="34" charset="0"/>
                <a:cs typeface="Arial" pitchFamily="34" charset="0"/>
              </a:rPr>
              <a:t>Поперечно-циліндрична конформна проекція Гауса і відповідна їй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uk-UA" sz="1600" b="1" dirty="0" smtClean="0">
                <a:latin typeface="Arial" pitchFamily="34" charset="0"/>
                <a:ea typeface="Times New Roman"/>
                <a:cs typeface="Arial" pitchFamily="34" charset="0"/>
              </a:rPr>
              <a:t>прямокутних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координат</a:t>
            </a:r>
          </a:p>
        </p:txBody>
      </p:sp>
      <p:pic>
        <p:nvPicPr>
          <p:cNvPr id="12292" name="Picture 2" descr="рис-3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571480"/>
            <a:ext cx="8963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42875" y="4000504"/>
            <a:ext cx="90011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358775" eaLnBrk="0" hangingPunct="0">
              <a:defRPr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Топографічні карти складають в основному в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конформній поперечно-циліндричній проекції Гауса. </a:t>
            </a:r>
          </a:p>
          <a:p>
            <a:pPr indent="358775" algn="just" eaLnBrk="0" hangingPunct="0"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Поверхню земного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референц-еліпсоїда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меридіанами поділяють на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шостиградусні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зони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рахунок яких ведеться від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опорного меридіана. Наприклад для системи координат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СК-42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початковим меридіаном є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Гринвичеський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, а рахунок зон ведеться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з заходу на схід з 1 по 30 - у східній півкулі і з 31 по 60 у західній. </a:t>
            </a:r>
          </a:p>
          <a:p>
            <a:pPr indent="358775" algn="just" eaLnBrk="0" hangingPunct="0"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Для системи координат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WGS84 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опорний  меридіан проходить на 5.3101"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cхідніше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Гринвичеського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, а рахунок зон ведеться від меридіану 180°. </a:t>
            </a:r>
          </a:p>
          <a:p>
            <a:pPr indent="358775" algn="just" eaLnBrk="0" hangingPunct="0"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Опорний  меридіан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WGS84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також є опорним меридіаном для системи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GPS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358775" algn="just" eaLnBrk="0" hangingPunct="0"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indent="358775" algn="just" eaLnBrk="0" hangingPunct="0">
              <a:defRPr/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>Середній меридіан кожної зони називається осьовим.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1172</Words>
  <Application>Microsoft Office PowerPoint</Application>
  <PresentationFormat>Экран (4:3)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Навчальна література:</vt:lpstr>
      <vt:lpstr>Слайд 3</vt:lpstr>
      <vt:lpstr>  Параметри  референц - еліпсоїда Красовського: • a = 6 378 245 м • b = 6 356 863 м • e2 = 0,006 693 421            Положення (орієнтування) референц – еліпсоїда   в тілі Землі визначено геодезичними координатами  певної обсерваторії (Грінвіцької для WGS-84: або Пулковської для СК-42)  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Завдання на самостійну роботу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ДанБалан</dc:title>
  <dc:creator>User</dc:creator>
  <cp:lastModifiedBy>Admin</cp:lastModifiedBy>
  <cp:revision>72</cp:revision>
  <dcterms:created xsi:type="dcterms:W3CDTF">2019-04-11T07:43:26Z</dcterms:created>
  <dcterms:modified xsi:type="dcterms:W3CDTF">2024-02-16T11:19:09Z</dcterms:modified>
</cp:coreProperties>
</file>