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2" r:id="rId4"/>
    <p:sldId id="294" r:id="rId5"/>
    <p:sldId id="290" r:id="rId6"/>
    <p:sldId id="291" r:id="rId7"/>
    <p:sldId id="279" r:id="rId8"/>
    <p:sldId id="283" r:id="rId9"/>
    <p:sldId id="292" r:id="rId10"/>
    <p:sldId id="293" r:id="rId11"/>
    <p:sldId id="278" r:id="rId12"/>
    <p:sldId id="274" r:id="rId13"/>
    <p:sldId id="284" r:id="rId14"/>
    <p:sldId id="285" r:id="rId15"/>
    <p:sldId id="286" r:id="rId16"/>
    <p:sldId id="288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0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2B23D-77A5-44F0-B875-F1B429A6F59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CAAA1-C124-4338-B879-D42B0A2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AAA1-C124-4338-B879-D42B0A2D0A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AAA1-C124-4338-B879-D42B0A2D0A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AAA1-C124-4338-B879-D42B0A2D0A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AAA1-C124-4338-B879-D42B0A2D0A2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BEFF-970E-4B4C-A31B-B84023A5523A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357188" y="2643188"/>
            <a:ext cx="7302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dirty="0"/>
              <a:t>Лекція </a:t>
            </a:r>
            <a:r>
              <a:rPr lang="uk-UA" b="1" dirty="0" smtClean="0"/>
              <a:t>3.   </a:t>
            </a:r>
            <a:r>
              <a:rPr lang="uk-UA" sz="2400" b="1" dirty="0" smtClean="0"/>
              <a:t>Організація даних  </a:t>
            </a:r>
            <a:r>
              <a:rPr lang="uk-UA" sz="2400" b="1" dirty="0" err="1" smtClean="0"/>
              <a:t>геоінформаційних</a:t>
            </a:r>
            <a:r>
              <a:rPr lang="uk-UA" sz="2400" b="1" dirty="0" smtClean="0"/>
              <a:t> систем</a:t>
            </a:r>
            <a:endParaRPr lang="uk-UA" sz="2400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214313"/>
            <a:ext cx="7500937" cy="428625"/>
          </a:xfrm>
        </p:spPr>
        <p:txBody>
          <a:bodyPr>
            <a:normAutofit lnSpcReduction="10000"/>
          </a:bodyPr>
          <a:lstStyle/>
          <a:p>
            <a:r>
              <a:rPr lang="uk-UA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Радіонавігація та геоінформаційні системи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57188" y="1143000"/>
            <a:ext cx="7500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/>
              <a:t>Модуль 1.  Основи геоінформаційних систем</a:t>
            </a:r>
            <a:endParaRPr lang="uk-UA" sz="2400" b="1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357188" y="1571625"/>
            <a:ext cx="7500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 dirty="0"/>
              <a:t>Тема 1.       Принципи побудови </a:t>
            </a:r>
            <a:r>
              <a:rPr lang="uk-UA" b="1" dirty="0" err="1"/>
              <a:t>геоінформаційних</a:t>
            </a:r>
            <a:r>
              <a:rPr lang="uk-UA" b="1" dirty="0"/>
              <a:t> систем</a:t>
            </a:r>
            <a:endParaRPr lang="uk-UA" sz="2400" b="1" dirty="0"/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285720" y="4286256"/>
            <a:ext cx="79295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5288" indent="-342900" algn="just"/>
            <a:r>
              <a:rPr lang="uk-UA" b="1" dirty="0"/>
              <a:t>Питання </a:t>
            </a:r>
            <a:r>
              <a:rPr lang="uk-UA" b="1" dirty="0" smtClean="0"/>
              <a:t>заняття</a:t>
            </a:r>
            <a:endParaRPr lang="uk-UA" b="1" dirty="0"/>
          </a:p>
          <a:p>
            <a:pPr marL="395288" indent="-342900" algn="just"/>
            <a:endParaRPr lang="uk-UA" dirty="0"/>
          </a:p>
          <a:p>
            <a:pPr marL="395288" indent="-342900" algn="just">
              <a:buFont typeface="Calibri" pitchFamily="34" charset="0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Бази даних </a:t>
            </a:r>
            <a:r>
              <a:rPr lang="uk-UA" dirty="0" err="1" smtClean="0"/>
              <a:t>геоінформаційних</a:t>
            </a:r>
            <a:r>
              <a:rPr lang="uk-UA" dirty="0" smtClean="0"/>
              <a:t> систем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95288" indent="-342900" algn="just">
              <a:buFont typeface="Calibri" pitchFamily="34" charset="0"/>
              <a:buAutoNum type="arabicPeriod"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95288" indent="-342900" algn="just">
              <a:buFont typeface="Calibri" pitchFamily="34" charset="0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Об'єкти в </a:t>
            </a:r>
            <a:r>
              <a:rPr lang="uk-UA" dirty="0" err="1" smtClean="0"/>
              <a:t>геоінформаційних</a:t>
            </a:r>
            <a:r>
              <a:rPr lang="uk-UA" dirty="0" smtClean="0"/>
              <a:t> системах.</a:t>
            </a:r>
            <a:endParaRPr lang="uk-UA" dirty="0"/>
          </a:p>
          <a:p>
            <a:pPr marL="395288" indent="-342900" algn="just">
              <a:buFont typeface="Calibri" pitchFamily="34" charset="0"/>
              <a:buAutoNum type="arabicPeriod"/>
            </a:pPr>
            <a:endParaRPr lang="ru-RU" b="1" dirty="0"/>
          </a:p>
          <a:p>
            <a:pPr marL="395288" indent="-342900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57422" y="0"/>
            <a:ext cx="3593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Бази даних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48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Різні види географічних і негеографічних сутностей можуть бути зв’язані між собою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відношеннями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4" y="1571612"/>
            <a:ext cx="86439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 класами є такі </a:t>
            </a: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типи відношень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1463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відношення «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узагальнення/спеціалізація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(загальне і приватне) відображає міру спільності;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1463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відношення «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ціле/частина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відображає агрегацію об’єктів;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1463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відношення «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асоціація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відображає смисловий зв’язок між класами, які не зв’язані жодними іншими типами відношень;</a:t>
            </a:r>
          </a:p>
          <a:p>
            <a:pPr marL="271463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відношення «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спадкоємство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– це таке відношення між класами, коли один клас повторює структуру і поведінку іншого класу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500570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Відношення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між географічними об’єктами робляться явними за допомогою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топології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яка також подається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таблицями відношень.</a:t>
            </a:r>
            <a:r>
              <a:rPr lang="en-US" dirty="0" smtClean="0"/>
              <a:t> 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357826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Засоби створення просторових об’єктів, якими моделюється поведінка, підтримується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цілісність даних і робота з просторовими відношеннями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у базах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геоданих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це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топологія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214282" y="500042"/>
            <a:ext cx="8929718" cy="6357958"/>
            <a:chOff x="214282" y="428604"/>
            <a:chExt cx="8591879" cy="6143668"/>
          </a:xfrm>
        </p:grpSpPr>
        <p:sp>
          <p:nvSpPr>
            <p:cNvPr id="29" name="Цилиндр 28"/>
            <p:cNvSpPr/>
            <p:nvPr/>
          </p:nvSpPr>
          <p:spPr>
            <a:xfrm>
              <a:off x="714348" y="3571876"/>
              <a:ext cx="2000264" cy="2143140"/>
            </a:xfrm>
            <a:prstGeom prst="can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214282" y="428604"/>
              <a:ext cx="8591879" cy="6143668"/>
              <a:chOff x="214282" y="428604"/>
              <a:chExt cx="8591879" cy="6143668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4282" y="428604"/>
                <a:ext cx="4000528" cy="3008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2000" y="428604"/>
                <a:ext cx="4234161" cy="3000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Группа 15"/>
              <p:cNvGrpSpPr/>
              <p:nvPr/>
            </p:nvGrpSpPr>
            <p:grpSpPr>
              <a:xfrm>
                <a:off x="785786" y="3571876"/>
                <a:ext cx="7787953" cy="3000396"/>
                <a:chOff x="436276" y="642938"/>
                <a:chExt cx="8205110" cy="5929312"/>
              </a:xfrm>
            </p:grpSpPr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215062" y="1643061"/>
                  <a:ext cx="2095500" cy="32350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9" name="Picture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333882" y="1500188"/>
                  <a:ext cx="1907128" cy="507206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accent1">
                      <a:shade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0" name="Picture 4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37334" y="1873811"/>
                  <a:ext cx="1315558" cy="27299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Прямоугольник 8"/>
                <p:cNvSpPr>
                  <a:spLocks noChangeArrowheads="1"/>
                </p:cNvSpPr>
                <p:nvPr/>
              </p:nvSpPr>
              <p:spPr bwMode="auto">
                <a:xfrm>
                  <a:off x="5855323" y="5442857"/>
                  <a:ext cx="2786063" cy="912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uk-UA" sz="1200" b="1" dirty="0" smtClean="0">
                      <a:solidFill>
                        <a:srgbClr val="0070C0"/>
                      </a:solidFill>
                      <a:latin typeface="Calibri" pitchFamily="34" charset="0"/>
                    </a:rPr>
                    <a:t>Шари описують як дані будуть відображатися  на карті </a:t>
                  </a:r>
                  <a:endParaRPr lang="uk-UA" sz="1200" b="1" dirty="0">
                    <a:solidFill>
                      <a:srgbClr val="0070C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2" name="Прямоугольник 9"/>
                <p:cNvSpPr>
                  <a:spLocks noChangeArrowheads="1"/>
                </p:cNvSpPr>
                <p:nvPr/>
              </p:nvSpPr>
              <p:spPr bwMode="auto">
                <a:xfrm>
                  <a:off x="662071" y="642938"/>
                  <a:ext cx="1505291" cy="912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uk-UA" sz="1200" b="1" dirty="0" smtClean="0">
                      <a:latin typeface="Calibri" pitchFamily="34" charset="0"/>
                    </a:rPr>
                    <a:t>Класи об'єктів</a:t>
                  </a:r>
                </a:p>
                <a:p>
                  <a:pPr algn="ctr"/>
                  <a:r>
                    <a:rPr lang="uk-UA" sz="1200" b="1" dirty="0" smtClean="0">
                      <a:latin typeface="Calibri" pitchFamily="34" charset="0"/>
                    </a:rPr>
                    <a:t> у базі даних</a:t>
                  </a:r>
                  <a:endParaRPr lang="ru-RU" sz="1200" dirty="0">
                    <a:latin typeface="Calibri" pitchFamily="34" charset="0"/>
                  </a:endParaRPr>
                </a:p>
              </p:txBody>
            </p:sp>
            <p:sp>
              <p:nvSpPr>
                <p:cNvPr id="23" name="Прямоугольник 10"/>
                <p:cNvSpPr>
                  <a:spLocks noChangeArrowheads="1"/>
                </p:cNvSpPr>
                <p:nvPr/>
              </p:nvSpPr>
              <p:spPr bwMode="auto">
                <a:xfrm>
                  <a:off x="3597387" y="784112"/>
                  <a:ext cx="1806349" cy="564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uk-UA" sz="1200" b="1" dirty="0" smtClean="0">
                      <a:latin typeface="Calibri" pitchFamily="34" charset="0"/>
                    </a:rPr>
                    <a:t>Шари карти (</a:t>
                  </a:r>
                  <a:r>
                    <a:rPr lang="en-US" sz="1200" b="1" i="1" dirty="0" smtClean="0">
                      <a:latin typeface="Calibri" pitchFamily="34" charset="0"/>
                    </a:rPr>
                    <a:t>Layers</a:t>
                  </a:r>
                  <a:r>
                    <a:rPr lang="uk-UA" sz="1200" b="1" dirty="0" smtClean="0">
                      <a:latin typeface="Calibri" pitchFamily="34" charset="0"/>
                    </a:rPr>
                    <a:t>) </a:t>
                  </a:r>
                  <a:endParaRPr lang="uk-UA" sz="1200" dirty="0">
                    <a:latin typeface="Calibri" pitchFamily="34" charset="0"/>
                  </a:endParaRPr>
                </a:p>
              </p:txBody>
            </p:sp>
            <p:sp>
              <p:nvSpPr>
                <p:cNvPr id="24" name="Прямоугольник 11"/>
                <p:cNvSpPr>
                  <a:spLocks noChangeArrowheads="1"/>
                </p:cNvSpPr>
                <p:nvPr/>
              </p:nvSpPr>
              <p:spPr bwMode="auto">
                <a:xfrm>
                  <a:off x="6833761" y="784112"/>
                  <a:ext cx="1071561" cy="621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200" b="1" dirty="0">
                      <a:latin typeface="Calibri" pitchFamily="34" charset="0"/>
                    </a:rPr>
                    <a:t>Карта</a:t>
                  </a:r>
                  <a:endParaRPr lang="ru-RU" sz="1200" dirty="0">
                    <a:latin typeface="Calibri" pitchFamily="34" charset="0"/>
                  </a:endParaRPr>
                </a:p>
              </p:txBody>
            </p:sp>
            <p:cxnSp>
              <p:nvCxnSpPr>
                <p:cNvPr id="25" name="Соединительная линия уступом 24"/>
                <p:cNvCxnSpPr/>
                <p:nvPr/>
              </p:nvCxnSpPr>
              <p:spPr>
                <a:xfrm flipV="1">
                  <a:off x="1866302" y="1850760"/>
                  <a:ext cx="1731084" cy="1079198"/>
                </a:xfrm>
                <a:prstGeom prst="bentConnector3">
                  <a:avLst>
                    <a:gd name="adj1" fmla="val 50000"/>
                  </a:avLst>
                </a:prstGeom>
                <a:ln w="762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Соединительная линия уступом 25"/>
                <p:cNvCxnSpPr/>
                <p:nvPr/>
              </p:nvCxnSpPr>
              <p:spPr>
                <a:xfrm>
                  <a:off x="4952148" y="1850760"/>
                  <a:ext cx="1262915" cy="8203"/>
                </a:xfrm>
                <a:prstGeom prst="bentConnector3">
                  <a:avLst>
                    <a:gd name="adj1" fmla="val 50000"/>
                  </a:avLst>
                </a:prstGeom>
                <a:ln w="762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Прямоугольник 4"/>
                <p:cNvSpPr>
                  <a:spLocks noChangeArrowheads="1"/>
                </p:cNvSpPr>
                <p:nvPr/>
              </p:nvSpPr>
              <p:spPr bwMode="auto">
                <a:xfrm>
                  <a:off x="436276" y="5019335"/>
                  <a:ext cx="3236375" cy="1277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endParaRPr lang="ru-RU" sz="1200" dirty="0">
                    <a:latin typeface="Calibri" pitchFamily="34" charset="0"/>
                  </a:endParaRPr>
                </a:p>
                <a:p>
                  <a:pPr algn="ctr"/>
                  <a:r>
                    <a:rPr lang="uk-UA" sz="1200" b="1" dirty="0" smtClean="0">
                      <a:solidFill>
                        <a:srgbClr val="0070C0"/>
                      </a:solidFill>
                      <a:latin typeface="Calibri" pitchFamily="34" charset="0"/>
                    </a:rPr>
                    <a:t>Кожен шар посилається </a:t>
                  </a:r>
                  <a:endParaRPr lang="en-US" sz="1200" b="1" dirty="0" smtClean="0">
                    <a:solidFill>
                      <a:srgbClr val="0070C0"/>
                    </a:solidFill>
                    <a:latin typeface="Calibri" pitchFamily="34" charset="0"/>
                  </a:endParaRPr>
                </a:p>
                <a:p>
                  <a:pPr algn="ctr"/>
                  <a:r>
                    <a:rPr lang="uk-UA" sz="1200" b="1" dirty="0" smtClean="0">
                      <a:solidFill>
                        <a:srgbClr val="0070C0"/>
                      </a:solidFill>
                      <a:latin typeface="Calibri" pitchFamily="34" charset="0"/>
                    </a:rPr>
                    <a:t>на клас просторових об'єктів (дані) </a:t>
                  </a:r>
                  <a:endParaRPr lang="uk-UA" sz="1200" b="1" dirty="0">
                    <a:solidFill>
                      <a:srgbClr val="0070C0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28" name="Прямоугольник 27"/>
          <p:cNvSpPr/>
          <p:nvPr/>
        </p:nvSpPr>
        <p:spPr>
          <a:xfrm>
            <a:off x="2357422" y="0"/>
            <a:ext cx="3026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2. 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Об'єкти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214282" y="500042"/>
            <a:ext cx="8643998" cy="4429321"/>
            <a:chOff x="142844" y="642918"/>
            <a:chExt cx="8982913" cy="478651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8064" y="642918"/>
              <a:ext cx="2871572" cy="810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400" b="1" u="sng" dirty="0" smtClean="0">
                  <a:solidFill>
                    <a:schemeClr val="accent4"/>
                  </a:solidFill>
                </a:rPr>
                <a:t>Класи</a:t>
              </a:r>
              <a:r>
                <a:rPr lang="en-US" sz="2400" b="1" u="sng" dirty="0" smtClean="0">
                  <a:solidFill>
                    <a:schemeClr val="accent4"/>
                  </a:solidFill>
                </a:rPr>
                <a:t> </a:t>
              </a:r>
              <a:r>
                <a:rPr lang="uk-UA" sz="2400" b="1" u="sng" dirty="0" smtClean="0">
                  <a:solidFill>
                    <a:schemeClr val="accent4"/>
                  </a:solidFill>
                </a:rPr>
                <a:t>та </a:t>
              </a:r>
              <a:r>
                <a:rPr lang="ru-RU" sz="2400" b="1" u="sng" dirty="0" smtClean="0">
                  <a:solidFill>
                    <a:schemeClr val="accent4"/>
                  </a:solidFill>
                </a:rPr>
                <a:t>шар</a:t>
              </a:r>
              <a:r>
                <a:rPr lang="uk-UA" sz="2400" b="1" u="sng" dirty="0" smtClean="0">
                  <a:solidFill>
                    <a:schemeClr val="accent4"/>
                  </a:solidFill>
                </a:rPr>
                <a:t>и</a:t>
              </a:r>
              <a:endParaRPr lang="ru-RU" sz="2400" b="1" u="sng" dirty="0" smtClean="0">
                <a:solidFill>
                  <a:schemeClr val="accent4"/>
                </a:solidFill>
              </a:endParaRPr>
            </a:p>
            <a:p>
              <a:endParaRPr lang="ru-RU" sz="1400" u="sng" dirty="0"/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763724" y="1326677"/>
              <a:ext cx="1707421" cy="34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2303" tIns="31152" rIns="62303" bIns="31152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Calibri" pitchFamily="34" charset="0"/>
                  <a:cs typeface="Arial" pitchFamily="34" charset="0"/>
                </a:rPr>
                <a:t>Реперн</a:t>
              </a: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Calibri" pitchFamily="34" charset="0"/>
                  <a:cs typeface="Arial" pitchFamily="34" charset="0"/>
                </a:rPr>
                <a:t>і</a:t>
              </a:r>
              <a:r>
                <a:rPr lang="ru-RU" b="1" dirty="0" smtClean="0">
                  <a:solidFill>
                    <a:schemeClr val="accent6"/>
                  </a:solidFill>
                  <a:latin typeface="Calibri" pitchFamily="34" charset="0"/>
                  <a:cs typeface="Arial" pitchFamily="34" charset="0"/>
                </a:rPr>
                <a:t> точки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03" name="AutoShape 7"/>
            <p:cNvCxnSpPr>
              <a:cxnSpLocks noChangeShapeType="1"/>
              <a:stCxn id="29702" idx="1"/>
              <a:endCxn id="29700" idx="0"/>
            </p:cNvCxnSpPr>
            <p:nvPr/>
          </p:nvCxnSpPr>
          <p:spPr bwMode="auto">
            <a:xfrm rot="10800000" flipV="1">
              <a:off x="186272" y="1499680"/>
              <a:ext cx="577454" cy="272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04" name="AutoShape 8"/>
            <p:cNvCxnSpPr>
              <a:cxnSpLocks noChangeShapeType="1"/>
              <a:stCxn id="29702" idx="3"/>
              <a:endCxn id="29699" idx="1"/>
            </p:cNvCxnSpPr>
            <p:nvPr/>
          </p:nvCxnSpPr>
          <p:spPr bwMode="auto">
            <a:xfrm>
              <a:off x="2471146" y="1499682"/>
              <a:ext cx="640103" cy="2833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3571612" y="4054534"/>
              <a:ext cx="699851" cy="34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2303" tIns="31152" rIns="62303" bIns="311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Точка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3418047" y="2725936"/>
              <a:ext cx="869150" cy="34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2303" tIns="31152" rIns="62303" bIns="311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Полігон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3362664" y="3420389"/>
              <a:ext cx="995022" cy="34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2303" tIns="31152" rIns="62303" bIns="311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  <a:cs typeface="Arial" pitchFamily="34" charset="0"/>
                </a:rPr>
                <a:t>Анотація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>
              <a:off x="1876738" y="5083421"/>
              <a:ext cx="754606" cy="34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2303" tIns="31152" rIns="62303" bIns="311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Дуга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3362664" y="4536996"/>
              <a:ext cx="869150" cy="34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2303" tIns="31152" rIns="62303" bIns="311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Вузол</a:t>
              </a:r>
              <a:endPara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3488536" y="1929752"/>
              <a:ext cx="869150" cy="34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2303" tIns="31152" rIns="62303" bIns="311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Вузол</a:t>
              </a:r>
              <a:endPara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727" name="Picture 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8076" y="785794"/>
              <a:ext cx="4987681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Группа 35"/>
            <p:cNvGrpSpPr/>
            <p:nvPr/>
          </p:nvGrpSpPr>
          <p:grpSpPr>
            <a:xfrm>
              <a:off x="142844" y="1772586"/>
              <a:ext cx="3027234" cy="3310835"/>
              <a:chOff x="142844" y="1772586"/>
              <a:chExt cx="3027234" cy="3310835"/>
            </a:xfrm>
          </p:grpSpPr>
          <p:sp>
            <p:nvSpPr>
              <p:cNvPr id="29698" name="Rectangle 2"/>
              <p:cNvSpPr>
                <a:spLocks noChangeArrowheads="1"/>
              </p:cNvSpPr>
              <p:nvPr/>
            </p:nvSpPr>
            <p:spPr bwMode="auto">
              <a:xfrm>
                <a:off x="183753" y="1794516"/>
                <a:ext cx="2958634" cy="317133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/>
              </a:p>
            </p:txBody>
          </p:sp>
          <p:sp>
            <p:nvSpPr>
              <p:cNvPr id="29699" name="Oval 3"/>
              <p:cNvSpPr>
                <a:spLocks noChangeArrowheads="1"/>
              </p:cNvSpPr>
              <p:nvPr/>
            </p:nvSpPr>
            <p:spPr bwMode="auto">
              <a:xfrm>
                <a:off x="3101478" y="1772586"/>
                <a:ext cx="66712" cy="71273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700" name="Oval 4"/>
              <p:cNvSpPr>
                <a:spLocks noChangeArrowheads="1"/>
              </p:cNvSpPr>
              <p:nvPr/>
            </p:nvSpPr>
            <p:spPr bwMode="auto">
              <a:xfrm>
                <a:off x="152914" y="1772586"/>
                <a:ext cx="66712" cy="71273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/>
              </a:p>
            </p:txBody>
          </p:sp>
          <p:sp>
            <p:nvSpPr>
              <p:cNvPr id="29701" name="Oval 5"/>
              <p:cNvSpPr>
                <a:spLocks noChangeArrowheads="1"/>
              </p:cNvSpPr>
              <p:nvPr/>
            </p:nvSpPr>
            <p:spPr bwMode="auto">
              <a:xfrm>
                <a:off x="142844" y="4916509"/>
                <a:ext cx="66712" cy="71273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705" name="Freeform 9"/>
              <p:cNvSpPr>
                <a:spLocks/>
              </p:cNvSpPr>
              <p:nvPr/>
            </p:nvSpPr>
            <p:spPr bwMode="auto">
              <a:xfrm>
                <a:off x="578363" y="2833759"/>
                <a:ext cx="1579071" cy="1565565"/>
              </a:xfrm>
              <a:custGeom>
                <a:avLst/>
                <a:gdLst/>
                <a:ahLst/>
                <a:cxnLst>
                  <a:cxn ang="0">
                    <a:pos x="0" y="598"/>
                  </a:cxn>
                  <a:cxn ang="0">
                    <a:pos x="820" y="0"/>
                  </a:cxn>
                  <a:cxn ang="0">
                    <a:pos x="1595" y="244"/>
                  </a:cxn>
                  <a:cxn ang="0">
                    <a:pos x="1757" y="842"/>
                  </a:cxn>
                  <a:cxn ang="0">
                    <a:pos x="2509" y="975"/>
                  </a:cxn>
                  <a:cxn ang="0">
                    <a:pos x="2403" y="1883"/>
                  </a:cxn>
                  <a:cxn ang="0">
                    <a:pos x="1197" y="2570"/>
                  </a:cxn>
                  <a:cxn ang="0">
                    <a:pos x="89" y="1263"/>
                  </a:cxn>
                  <a:cxn ang="0">
                    <a:pos x="333" y="909"/>
                  </a:cxn>
                  <a:cxn ang="0">
                    <a:pos x="0" y="598"/>
                  </a:cxn>
                </a:cxnLst>
                <a:rect l="0" t="0" r="r" b="b"/>
                <a:pathLst>
                  <a:path w="2509" h="2570">
                    <a:moveTo>
                      <a:pt x="0" y="598"/>
                    </a:moveTo>
                    <a:lnTo>
                      <a:pt x="820" y="0"/>
                    </a:lnTo>
                    <a:lnTo>
                      <a:pt x="1595" y="244"/>
                    </a:lnTo>
                    <a:lnTo>
                      <a:pt x="1757" y="842"/>
                    </a:lnTo>
                    <a:lnTo>
                      <a:pt x="2509" y="975"/>
                    </a:lnTo>
                    <a:lnTo>
                      <a:pt x="2403" y="1883"/>
                    </a:lnTo>
                    <a:lnTo>
                      <a:pt x="1197" y="2570"/>
                    </a:lnTo>
                    <a:lnTo>
                      <a:pt x="89" y="1263"/>
                    </a:lnTo>
                    <a:lnTo>
                      <a:pt x="333" y="909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/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auto">
              <a:xfrm>
                <a:off x="1415415" y="2540749"/>
                <a:ext cx="1726971" cy="2425103"/>
              </a:xfrm>
              <a:custGeom>
                <a:avLst/>
                <a:gdLst/>
                <a:ahLst/>
                <a:cxnLst>
                  <a:cxn ang="0">
                    <a:pos x="0" y="3981"/>
                  </a:cxn>
                  <a:cxn ang="0">
                    <a:pos x="1573" y="2485"/>
                  </a:cxn>
                  <a:cxn ang="0">
                    <a:pos x="1573" y="304"/>
                  </a:cxn>
                  <a:cxn ang="0">
                    <a:pos x="2744" y="0"/>
                  </a:cxn>
                  <a:cxn ang="0">
                    <a:pos x="2744" y="3981"/>
                  </a:cxn>
                  <a:cxn ang="0">
                    <a:pos x="0" y="3981"/>
                  </a:cxn>
                </a:cxnLst>
                <a:rect l="0" t="0" r="r" b="b"/>
                <a:pathLst>
                  <a:path w="2744" h="3981">
                    <a:moveTo>
                      <a:pt x="0" y="3981"/>
                    </a:moveTo>
                    <a:lnTo>
                      <a:pt x="1573" y="2485"/>
                    </a:lnTo>
                    <a:lnTo>
                      <a:pt x="1573" y="304"/>
                    </a:lnTo>
                    <a:lnTo>
                      <a:pt x="2744" y="0"/>
                    </a:lnTo>
                    <a:lnTo>
                      <a:pt x="2744" y="3981"/>
                    </a:lnTo>
                    <a:lnTo>
                      <a:pt x="0" y="3981"/>
                    </a:lnTo>
                    <a:close/>
                  </a:path>
                </a:pathLst>
              </a:custGeom>
              <a:solidFill>
                <a:srgbClr val="00B050"/>
              </a:solidFill>
              <a:ln w="1905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/>
              </a:p>
            </p:txBody>
          </p:sp>
          <p:sp>
            <p:nvSpPr>
              <p:cNvPr id="29709" name="Text Box 13"/>
              <p:cNvSpPr txBox="1">
                <a:spLocks noChangeArrowheads="1"/>
              </p:cNvSpPr>
              <p:nvPr/>
            </p:nvSpPr>
            <p:spPr bwMode="auto">
              <a:xfrm>
                <a:off x="1000036" y="3558061"/>
                <a:ext cx="708033" cy="346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7359" rIns="0" bIns="735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1" u="none" strike="noStrike" cap="none" normalizeH="0" baseline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Озеро</a:t>
                </a:r>
                <a:endPara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auto">
              <a:xfrm>
                <a:off x="1383947" y="4925646"/>
                <a:ext cx="66712" cy="7127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/>
              </a:p>
            </p:txBody>
          </p:sp>
          <p:sp>
            <p:nvSpPr>
              <p:cNvPr id="29713" name="Oval 17"/>
              <p:cNvSpPr>
                <a:spLocks noChangeArrowheads="1"/>
              </p:cNvSpPr>
              <p:nvPr/>
            </p:nvSpPr>
            <p:spPr bwMode="auto">
              <a:xfrm>
                <a:off x="2373935" y="4014329"/>
                <a:ext cx="66712" cy="7127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/>
              </a:p>
            </p:txBody>
          </p:sp>
          <p:sp>
            <p:nvSpPr>
              <p:cNvPr id="29714" name="Oval 18"/>
              <p:cNvSpPr>
                <a:spLocks noChangeArrowheads="1"/>
              </p:cNvSpPr>
              <p:nvPr/>
            </p:nvSpPr>
            <p:spPr bwMode="auto">
              <a:xfrm>
                <a:off x="2405403" y="2654663"/>
                <a:ext cx="66712" cy="7127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/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auto">
              <a:xfrm>
                <a:off x="3103366" y="2469476"/>
                <a:ext cx="66712" cy="7127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/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auto">
              <a:xfrm>
                <a:off x="3101478" y="4932956"/>
                <a:ext cx="66712" cy="71273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auto">
              <a:xfrm>
                <a:off x="2811342" y="3766397"/>
                <a:ext cx="66712" cy="7066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b="1"/>
              </a:p>
            </p:txBody>
          </p:sp>
          <p:cxnSp>
            <p:nvCxnSpPr>
              <p:cNvPr id="29721" name="AutoShape 25"/>
              <p:cNvCxnSpPr>
                <a:cxnSpLocks noChangeShapeType="1"/>
                <a:stCxn id="29720" idx="0"/>
              </p:cNvCxnSpPr>
              <p:nvPr/>
            </p:nvCxnSpPr>
            <p:spPr bwMode="auto">
              <a:xfrm flipH="1" flipV="1">
                <a:off x="1876738" y="4536996"/>
                <a:ext cx="377618" cy="5464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Прямая соединительная линия 41"/>
              <p:cNvCxnSpPr>
                <a:stCxn id="29713" idx="3"/>
              </p:cNvCxnSpPr>
              <p:nvPr/>
            </p:nvCxnSpPr>
            <p:spPr>
              <a:xfrm rot="5400000">
                <a:off x="1448145" y="4024689"/>
                <a:ext cx="885102" cy="98644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718" name="AutoShape 22"/>
            <p:cNvCxnSpPr>
              <a:cxnSpLocks noChangeShapeType="1"/>
              <a:stCxn id="29707" idx="1"/>
              <a:endCxn id="29705" idx="4"/>
            </p:cNvCxnSpPr>
            <p:nvPr/>
          </p:nvCxnSpPr>
          <p:spPr bwMode="auto">
            <a:xfrm flipH="1">
              <a:off x="2157434" y="2898940"/>
              <a:ext cx="1260613" cy="5287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11" name="AutoShape 15"/>
            <p:cNvCxnSpPr>
              <a:cxnSpLocks noChangeShapeType="1"/>
              <a:stCxn id="29710" idx="1"/>
            </p:cNvCxnSpPr>
            <p:nvPr/>
          </p:nvCxnSpPr>
          <p:spPr bwMode="auto">
            <a:xfrm rot="10800000" flipV="1">
              <a:off x="1539826" y="3593394"/>
              <a:ext cx="1822839" cy="1264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17" name="AutoShape 21"/>
            <p:cNvCxnSpPr>
              <a:cxnSpLocks noChangeShapeType="1"/>
            </p:cNvCxnSpPr>
            <p:nvPr/>
          </p:nvCxnSpPr>
          <p:spPr bwMode="auto">
            <a:xfrm rot="10800000">
              <a:off x="2909522" y="3830360"/>
              <a:ext cx="642579" cy="3697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5" name="AutoShape 29"/>
            <p:cNvCxnSpPr>
              <a:cxnSpLocks noChangeShapeType="1"/>
              <a:stCxn id="29722" idx="1"/>
              <a:endCxn id="29713" idx="5"/>
            </p:cNvCxnSpPr>
            <p:nvPr/>
          </p:nvCxnSpPr>
          <p:spPr bwMode="auto">
            <a:xfrm rot="10800000">
              <a:off x="2431207" y="4075246"/>
              <a:ext cx="931457" cy="6347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6" name="AutoShape 30"/>
            <p:cNvCxnSpPr>
              <a:cxnSpLocks noChangeShapeType="1"/>
              <a:stCxn id="29723" idx="1"/>
              <a:endCxn id="29708" idx="2"/>
            </p:cNvCxnSpPr>
            <p:nvPr/>
          </p:nvCxnSpPr>
          <p:spPr bwMode="auto">
            <a:xfrm flipH="1">
              <a:off x="2405403" y="2102756"/>
              <a:ext cx="1083133" cy="623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4" name="AutoShape 28"/>
            <p:cNvCxnSpPr>
              <a:cxnSpLocks noChangeShapeType="1"/>
              <a:stCxn id="29723" idx="1"/>
              <a:endCxn id="29715" idx="2"/>
            </p:cNvCxnSpPr>
            <p:nvPr/>
          </p:nvCxnSpPr>
          <p:spPr bwMode="auto">
            <a:xfrm flipH="1">
              <a:off x="3103366" y="2102756"/>
              <a:ext cx="385170" cy="4026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8" name="Прямоугольник 37"/>
          <p:cNvSpPr/>
          <p:nvPr/>
        </p:nvSpPr>
        <p:spPr>
          <a:xfrm>
            <a:off x="71406" y="5145488"/>
            <a:ext cx="9001156" cy="1569660"/>
          </a:xfrm>
          <a:prstGeom prst="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spc="-100" dirty="0" smtClean="0">
                <a:latin typeface="Arial" pitchFamily="34" charset="0"/>
                <a:cs typeface="Arial" pitchFamily="34" charset="0"/>
              </a:rPr>
              <a:t>Класи просторових об’єктів</a:t>
            </a:r>
            <a:r>
              <a:rPr lang="uk-UA" sz="2400" i="1" spc="-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spc="-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spc="-100" dirty="0" smtClean="0">
                <a:latin typeface="Arial" pitchFamily="34" charset="0"/>
                <a:cs typeface="Arial" pitchFamily="34" charset="0"/>
              </a:rPr>
              <a:t>Feature classes</a:t>
            </a:r>
            <a:r>
              <a:rPr lang="uk-UA" sz="2400" spc="-100" dirty="0" smtClean="0">
                <a:latin typeface="Arial" pitchFamily="34" charset="0"/>
                <a:cs typeface="Arial" pitchFamily="34" charset="0"/>
              </a:rPr>
              <a:t>) – це </a:t>
            </a:r>
            <a:r>
              <a:rPr lang="uk-UA" sz="2400" b="1" spc="-100" dirty="0" smtClean="0">
                <a:latin typeface="Arial" pitchFamily="34" charset="0"/>
                <a:cs typeface="Arial" pitchFamily="34" charset="0"/>
              </a:rPr>
              <a:t>однорідні</a:t>
            </a:r>
            <a:r>
              <a:rPr lang="uk-UA" sz="2400" spc="-100" dirty="0" smtClean="0">
                <a:latin typeface="Arial" pitchFamily="34" charset="0"/>
                <a:cs typeface="Arial" pitchFamily="34" charset="0"/>
              </a:rPr>
              <a:t> набори просторових об’єктів </a:t>
            </a:r>
            <a:r>
              <a:rPr lang="uk-UA" sz="2400" b="1" spc="-100" dirty="0" smtClean="0">
                <a:latin typeface="Arial" pitchFamily="34" charset="0"/>
                <a:cs typeface="Arial" pitchFamily="34" charset="0"/>
              </a:rPr>
              <a:t>з однаковим </a:t>
            </a:r>
            <a:r>
              <a:rPr lang="uk-UA" sz="2400" spc="-100" dirty="0" smtClean="0">
                <a:latin typeface="Arial" pitchFamily="34" charset="0"/>
                <a:cs typeface="Arial" pitchFamily="34" charset="0"/>
              </a:rPr>
              <a:t>просторовим представленням, із </a:t>
            </a:r>
            <a:r>
              <a:rPr lang="uk-UA" sz="2400" b="1" spc="-100" dirty="0" smtClean="0">
                <a:latin typeface="Arial" pitchFamily="34" charset="0"/>
                <a:cs typeface="Arial" pitchFamily="34" charset="0"/>
              </a:rPr>
              <a:t>загальною системою координат і набором атрибутів</a:t>
            </a:r>
            <a:r>
              <a:rPr lang="uk-UA" sz="2400" spc="-100" dirty="0" smtClean="0">
                <a:latin typeface="Arial" pitchFamily="34" charset="0"/>
                <a:cs typeface="Arial" pitchFamily="34" charset="0"/>
              </a:rPr>
              <a:t>, що зберігаються в таблиці бази </a:t>
            </a:r>
            <a:r>
              <a:rPr lang="uk-UA" sz="2400" spc="-100" dirty="0" err="1" smtClean="0">
                <a:latin typeface="Arial" pitchFamily="34" charset="0"/>
                <a:cs typeface="Arial" pitchFamily="34" charset="0"/>
              </a:rPr>
              <a:t>геоданих</a:t>
            </a:r>
            <a:r>
              <a:rPr lang="uk-UA" sz="2400" spc="-1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spc="-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 стрелкой 51"/>
          <p:cNvCxnSpPr>
            <a:stCxn id="29707" idx="1"/>
          </p:cNvCxnSpPr>
          <p:nvPr/>
        </p:nvCxnSpPr>
        <p:spPr>
          <a:xfrm rot="10800000" flipV="1">
            <a:off x="2857491" y="2587710"/>
            <a:ext cx="508425" cy="6269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357422" y="0"/>
            <a:ext cx="29274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2.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Об'єкти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 smtClean="0"/>
          </a:p>
          <a:p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6" y="5072074"/>
            <a:ext cx="8929718" cy="1631216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Таблиці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Tables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забезпечують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описовою інформацією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географічні об’єкти, растри і непросторові таблиці атрибутів у базі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геоданих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Ряди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 таблиці використовуються для зберігання всіх властивостей географічних об’єктів. </a:t>
            </a:r>
          </a:p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Таблиці містять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геометрію просторових об’єктів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у колонці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Shape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0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2.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Об'єкти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572428" cy="471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76200" y="500042"/>
            <a:ext cx="8991600" cy="6357958"/>
            <a:chOff x="76200" y="714356"/>
            <a:chExt cx="8991600" cy="577659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14356"/>
              <a:ext cx="8991600" cy="478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1000100" y="5857892"/>
              <a:ext cx="2428892" cy="285752"/>
            </a:xfrm>
            <a:prstGeom prst="rect">
              <a:avLst/>
            </a:prstGeom>
            <a:noFill/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4282" y="5783065"/>
              <a:ext cx="87868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000" dirty="0" smtClean="0">
                  <a:latin typeface="Arial" pitchFamily="34" charset="0"/>
                  <a:cs typeface="Arial" pitchFamily="34" charset="0"/>
                </a:rPr>
                <a:t>У </a:t>
              </a:r>
              <a:r>
                <a:rPr lang="uk-UA" sz="2000" dirty="0" err="1" smtClean="0">
                  <a:latin typeface="Arial" pitchFamily="34" charset="0"/>
                  <a:cs typeface="Arial" pitchFamily="34" charset="0"/>
                </a:rPr>
                <a:t>ГІС</a:t>
              </a:r>
              <a:r>
                <a:rPr lang="uk-UA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2000" b="1" dirty="0" smtClean="0">
                  <a:latin typeface="Arial" pitchFamily="34" charset="0"/>
                  <a:cs typeface="Arial" pitchFamily="34" charset="0"/>
                </a:rPr>
                <a:t>просторові індекси </a:t>
              </a:r>
              <a:r>
                <a:rPr lang="uk-UA" sz="2000" dirty="0" smtClean="0">
                  <a:latin typeface="Arial" pitchFamily="34" charset="0"/>
                  <a:cs typeface="Arial" pitchFamily="34" charset="0"/>
                </a:rPr>
                <a:t>використовуються для швидшого доступу до об’єктів на певній ділянці карти.</a:t>
              </a:r>
              <a:endParaRPr lang="uk-UA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V="1">
              <a:off x="2285984" y="5357826"/>
              <a:ext cx="571504" cy="5000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357422" y="0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2.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Об'єкти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10" y="571480"/>
            <a:ext cx="4939578" cy="357471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232" y="3500438"/>
            <a:ext cx="5037362" cy="32861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7422" y="0"/>
            <a:ext cx="29274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2.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Об'єкти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 smtClean="0"/>
          </a:p>
          <a:p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42845" y="642918"/>
            <a:ext cx="9001155" cy="5429288"/>
            <a:chOff x="0" y="83030"/>
            <a:chExt cx="9147139" cy="6489242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3030"/>
              <a:ext cx="9147139" cy="6489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Крест 2"/>
            <p:cNvSpPr/>
            <p:nvPr/>
          </p:nvSpPr>
          <p:spPr>
            <a:xfrm>
              <a:off x="5429256" y="2643182"/>
              <a:ext cx="428628" cy="428628"/>
            </a:xfrm>
            <a:prstGeom prst="plus">
              <a:avLst>
                <a:gd name="adj" fmla="val 427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5429256" y="4071942"/>
              <a:ext cx="500066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215206" y="1285860"/>
              <a:ext cx="1071570" cy="1143008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3768" y="3143248"/>
              <a:ext cx="1000132" cy="1143008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286776" y="1285860"/>
              <a:ext cx="714380" cy="114300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15074" y="5000636"/>
              <a:ext cx="714380" cy="114300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43900" y="3143248"/>
              <a:ext cx="857256" cy="1143008"/>
            </a:xfrm>
            <a:prstGeom prst="rect">
              <a:avLst/>
            </a:prstGeom>
            <a:solidFill>
              <a:srgbClr val="00B05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358214" y="5000636"/>
              <a:ext cx="642942" cy="1143008"/>
            </a:xfrm>
            <a:prstGeom prst="rect">
              <a:avLst/>
            </a:prstGeom>
            <a:solidFill>
              <a:srgbClr val="00B05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214942" y="5000636"/>
              <a:ext cx="1000132" cy="1143008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429520" y="5000636"/>
              <a:ext cx="928694" cy="1143008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585789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З’єднання (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Joining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операція зв’язування і 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фізичного з’єднання двох таблиць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атрибутів із використанням їх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елементів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загальних для двох таблиць</a:t>
            </a:r>
            <a:endParaRPr lang="uk-UA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0"/>
            <a:ext cx="29274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2.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Об'єкти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 smtClean="0"/>
          </a:p>
          <a:p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85720" y="571480"/>
            <a:ext cx="8572560" cy="5500726"/>
            <a:chOff x="-24585" y="71414"/>
            <a:chExt cx="9168586" cy="659314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-24585" y="71414"/>
              <a:ext cx="9168586" cy="6593148"/>
              <a:chOff x="-24585" y="71414"/>
              <a:chExt cx="9168586" cy="6593148"/>
            </a:xfrm>
          </p:grpSpPr>
          <p:pic>
            <p:nvPicPr>
              <p:cNvPr id="522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4585" y="71414"/>
                <a:ext cx="9168586" cy="6593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6918568" y="3489552"/>
                <a:ext cx="785818" cy="14287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7929586" y="5357826"/>
                <a:ext cx="785818" cy="10001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6" name="Прямая со стрелкой 5"/>
              <p:cNvCxnSpPr>
                <a:stCxn id="3" idx="2"/>
                <a:endCxn id="4" idx="0"/>
              </p:cNvCxnSpPr>
              <p:nvPr/>
            </p:nvCxnSpPr>
            <p:spPr>
              <a:xfrm rot="16200000" flipH="1">
                <a:off x="6954287" y="3989618"/>
                <a:ext cx="1725398" cy="101101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Прямоугольник 6"/>
              <p:cNvSpPr/>
              <p:nvPr/>
            </p:nvSpPr>
            <p:spPr>
              <a:xfrm>
                <a:off x="824566" y="5011522"/>
                <a:ext cx="1857388" cy="214314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9" name="Shape 8"/>
              <p:cNvCxnSpPr>
                <a:stCxn id="7" idx="0"/>
              </p:cNvCxnSpPr>
              <p:nvPr/>
            </p:nvCxnSpPr>
            <p:spPr>
              <a:xfrm rot="5400000" flipH="1" flipV="1">
                <a:off x="2621402" y="2703734"/>
                <a:ext cx="1439646" cy="3175930"/>
              </a:xfrm>
              <a:prstGeom prst="bentConnector2">
                <a:avLst/>
              </a:prstGeom>
              <a:ln w="317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Левая фигурная скобка 9"/>
              <p:cNvSpPr/>
              <p:nvPr/>
            </p:nvSpPr>
            <p:spPr>
              <a:xfrm>
                <a:off x="4247468" y="5379598"/>
                <a:ext cx="285752" cy="1000132"/>
              </a:xfrm>
              <a:prstGeom prst="leftBrac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922540" y="5632692"/>
                <a:ext cx="3214710" cy="214314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2500298" y="5314282"/>
              <a:ext cx="1643074" cy="2360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42844" y="6078700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Зв’язування (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Relating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операція, яка встановлює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тимчасові зв’язки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між записами у двох таблицях, використовуючи </a:t>
            </a:r>
            <a:r>
              <a:rPr lang="uk-UA" sz="2000" b="1" u="sng" dirty="0" smtClean="0">
                <a:latin typeface="Arial" pitchFamily="34" charset="0"/>
                <a:cs typeface="Arial" pitchFamily="34" charset="0"/>
              </a:rPr>
              <a:t>загальний ключ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 обох.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0"/>
            <a:ext cx="29274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2.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Об'єкти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 smtClean="0"/>
          </a:p>
          <a:p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Навчальна література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8015286" cy="21431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dirty="0" smtClean="0"/>
              <a:t>Посібник з навчання роботі з кадастрово-реєстраційною системою./ В. Д. </a:t>
            </a:r>
            <a:r>
              <a:rPr lang="uk-UA" dirty="0" err="1" smtClean="0"/>
              <a:t>Шипулін</a:t>
            </a:r>
            <a:r>
              <a:rPr lang="uk-UA" dirty="0" smtClean="0"/>
              <a:t>, компанія </a:t>
            </a:r>
            <a:r>
              <a:rPr lang="uk-UA" dirty="0" err="1" smtClean="0"/>
              <a:t>ІЛС</a:t>
            </a:r>
            <a:r>
              <a:rPr lang="uk-UA" dirty="0" smtClean="0"/>
              <a:t> </a:t>
            </a:r>
            <a:r>
              <a:rPr lang="uk-UA" dirty="0" err="1" smtClean="0"/>
              <a:t>Україна.–</a:t>
            </a:r>
            <a:r>
              <a:rPr lang="uk-UA" dirty="0" smtClean="0"/>
              <a:t> Київ: ЕСОММ, 2011, 440с. 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uk-UA" dirty="0" err="1" smtClean="0"/>
              <a:t>ArcGIS</a:t>
            </a:r>
            <a:r>
              <a:rPr lang="uk-UA" dirty="0" smtClean="0"/>
              <a:t>. </a:t>
            </a:r>
            <a:r>
              <a:rPr lang="uk-UA" dirty="0" err="1" smtClean="0"/>
              <a:t>ArcMap</a:t>
            </a:r>
            <a:r>
              <a:rPr lang="uk-UA" dirty="0" smtClean="0"/>
              <a:t>. </a:t>
            </a:r>
            <a:r>
              <a:rPr lang="uk-UA" dirty="0" err="1" smtClean="0"/>
              <a:t>Руководство</a:t>
            </a:r>
            <a:r>
              <a:rPr lang="uk-UA" dirty="0" smtClean="0"/>
              <a:t> </a:t>
            </a:r>
            <a:r>
              <a:rPr lang="uk-UA" dirty="0" err="1" smtClean="0"/>
              <a:t>пользователя</a:t>
            </a:r>
            <a:r>
              <a:rPr lang="uk-UA" dirty="0" smtClean="0"/>
              <a:t>. ESRI 2000-2004. </a:t>
            </a:r>
            <a:r>
              <a:rPr lang="uk-UA" dirty="0" err="1" smtClean="0"/>
              <a:t>Russian</a:t>
            </a:r>
            <a:r>
              <a:rPr lang="uk-UA" dirty="0" smtClean="0"/>
              <a:t> </a:t>
            </a:r>
            <a:r>
              <a:rPr lang="uk-UA" dirty="0" err="1" smtClean="0"/>
              <a:t>Translation</a:t>
            </a:r>
            <a:r>
              <a:rPr lang="uk-UA" dirty="0" smtClean="0"/>
              <a:t> </a:t>
            </a:r>
            <a:r>
              <a:rPr lang="uk-UA" dirty="0" err="1" smtClean="0"/>
              <a:t>by</a:t>
            </a:r>
            <a:r>
              <a:rPr lang="uk-UA" dirty="0" smtClean="0"/>
              <a:t> DATA+, </a:t>
            </a:r>
            <a:r>
              <a:rPr lang="uk-UA" dirty="0" err="1" smtClean="0"/>
              <a:t>Ltd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42844" y="3571876"/>
            <a:ext cx="5214974" cy="3143272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3" name="Группа 52"/>
          <p:cNvGrpSpPr/>
          <p:nvPr/>
        </p:nvGrpSpPr>
        <p:grpSpPr>
          <a:xfrm>
            <a:off x="172238" y="571480"/>
            <a:ext cx="8900410" cy="6072230"/>
            <a:chOff x="642910" y="411380"/>
            <a:chExt cx="8607606" cy="5828204"/>
          </a:xfrm>
        </p:grpSpPr>
        <p:sp>
          <p:nvSpPr>
            <p:cNvPr id="25" name="Цилиндр 24"/>
            <p:cNvSpPr/>
            <p:nvPr/>
          </p:nvSpPr>
          <p:spPr>
            <a:xfrm>
              <a:off x="3143240" y="4662540"/>
              <a:ext cx="2143140" cy="78581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7126" name="Picture 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9208" y="5229328"/>
              <a:ext cx="1285884" cy="101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06" name="Group 2"/>
            <p:cNvGrpSpPr>
              <a:grpSpLocks/>
            </p:cNvGrpSpPr>
            <p:nvPr/>
          </p:nvGrpSpPr>
          <p:grpSpPr bwMode="auto">
            <a:xfrm>
              <a:off x="1581498" y="784548"/>
              <a:ext cx="7669018" cy="4725494"/>
              <a:chOff x="834" y="1204"/>
              <a:chExt cx="9248" cy="4742"/>
            </a:xfrm>
          </p:grpSpPr>
          <p:sp>
            <p:nvSpPr>
              <p:cNvPr id="47107" name="Text Box 3"/>
              <p:cNvSpPr txBox="1">
                <a:spLocks noChangeArrowheads="1"/>
              </p:cNvSpPr>
              <p:nvPr/>
            </p:nvSpPr>
            <p:spPr bwMode="auto">
              <a:xfrm>
                <a:off x="3763" y="1204"/>
                <a:ext cx="1820" cy="864"/>
              </a:xfrm>
              <a:prstGeom prst="rect">
                <a:avLst/>
              </a:prstGeom>
              <a:blipFill dpi="0" rotWithShape="1">
                <a:blip r:embed="rId4" cstate="print">
                  <a:alphaModFix amt="63000"/>
                  <a:lum bright="1000" contrast="-4000"/>
                </a:blip>
                <a:srcRect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4393" tIns="47197" rIns="94393" bIns="47197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Arial" pitchFamily="34" charset="0"/>
                  </a:rPr>
                  <a:t>Реальний світ</a:t>
                </a:r>
                <a:endPara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08" name="Text Box 4"/>
              <p:cNvSpPr txBox="1">
                <a:spLocks noChangeArrowheads="1"/>
              </p:cNvSpPr>
              <p:nvPr/>
            </p:nvSpPr>
            <p:spPr bwMode="auto">
              <a:xfrm>
                <a:off x="6250" y="2540"/>
                <a:ext cx="2193" cy="765"/>
              </a:xfrm>
              <a:prstGeom prst="rect">
                <a:avLst/>
              </a:prstGeom>
              <a:blipFill dpi="0" rotWithShape="1">
                <a:blip r:embed="rId5">
                  <a:alphaModFix amt="68000"/>
                </a:blip>
                <a:srcRect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4393" tIns="47197" rIns="94393" bIns="4719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Векторні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моделі  об’єктів</a:t>
                </a:r>
                <a:endPara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09" name="Text Box 5"/>
              <p:cNvSpPr txBox="1">
                <a:spLocks noChangeArrowheads="1"/>
              </p:cNvSpPr>
              <p:nvPr/>
            </p:nvSpPr>
            <p:spPr bwMode="auto">
              <a:xfrm>
                <a:off x="834" y="2540"/>
                <a:ext cx="2239" cy="765"/>
              </a:xfrm>
              <a:prstGeom prst="rect">
                <a:avLst/>
              </a:prstGeom>
              <a:blipFill dpi="0" rotWithShape="1">
                <a:blip r:embed="rId6" cstate="print">
                  <a:alphaModFix amt="45000"/>
                  <a:lum contrast="48000"/>
                </a:blip>
                <a:srcRect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4393" tIns="47197" rIns="94393" bIns="47197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Растрові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моделі об’єктів</a:t>
                </a:r>
                <a:endPara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10" name="Text Box 6"/>
              <p:cNvSpPr txBox="1">
                <a:spLocks noChangeArrowheads="1"/>
              </p:cNvSpPr>
              <p:nvPr/>
            </p:nvSpPr>
            <p:spPr bwMode="auto">
              <a:xfrm>
                <a:off x="3639" y="2555"/>
                <a:ext cx="2111" cy="765"/>
              </a:xfrm>
              <a:prstGeom prst="rect">
                <a:avLst/>
              </a:prstGeom>
              <a:blipFill dpi="0" rotWithShape="1">
                <a:blip r:embed="rId7">
                  <a:alphaModFix amt="41000"/>
                </a:blip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4393" tIns="47197" rIns="94393" bIns="4719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Триангуляційні</a:t>
                </a: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моделі об’єктів</a:t>
                </a:r>
                <a:endPara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7111" name="AutoShape 7"/>
              <p:cNvCxnSpPr>
                <a:cxnSpLocks noChangeShapeType="1"/>
                <a:stCxn id="47107" idx="2"/>
                <a:endCxn id="47109" idx="0"/>
              </p:cNvCxnSpPr>
              <p:nvPr/>
            </p:nvCxnSpPr>
            <p:spPr bwMode="auto">
              <a:xfrm rot="5400000">
                <a:off x="3077" y="944"/>
                <a:ext cx="472" cy="271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112" name="AutoShape 8"/>
              <p:cNvCxnSpPr>
                <a:cxnSpLocks noChangeShapeType="1"/>
                <a:stCxn id="47107" idx="2"/>
                <a:endCxn id="47108" idx="0"/>
              </p:cNvCxnSpPr>
              <p:nvPr/>
            </p:nvCxnSpPr>
            <p:spPr bwMode="auto">
              <a:xfrm rot="16200000" flipH="1">
                <a:off x="5774" y="967"/>
                <a:ext cx="472" cy="26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113" name="AutoShape 9"/>
              <p:cNvCxnSpPr>
                <a:cxnSpLocks noChangeShapeType="1"/>
                <a:stCxn id="47107" idx="2"/>
                <a:endCxn id="47110" idx="0"/>
              </p:cNvCxnSpPr>
              <p:nvPr/>
            </p:nvCxnSpPr>
            <p:spPr bwMode="auto">
              <a:xfrm rot="16200000" flipH="1">
                <a:off x="4440" y="2301"/>
                <a:ext cx="487" cy="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114" name="AutoShape 10"/>
              <p:cNvCxnSpPr>
                <a:cxnSpLocks noChangeShapeType="1"/>
                <a:stCxn id="47108" idx="2"/>
                <a:endCxn id="47117" idx="0"/>
              </p:cNvCxnSpPr>
              <p:nvPr/>
            </p:nvCxnSpPr>
            <p:spPr bwMode="auto">
              <a:xfrm rot="16200000" flipH="1">
                <a:off x="7230" y="3421"/>
                <a:ext cx="758" cy="52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115" name="AutoShape 11"/>
              <p:cNvCxnSpPr>
                <a:cxnSpLocks noChangeShapeType="1"/>
                <a:stCxn id="47108" idx="2"/>
                <a:endCxn id="47123" idx="0"/>
              </p:cNvCxnSpPr>
              <p:nvPr/>
            </p:nvCxnSpPr>
            <p:spPr bwMode="auto">
              <a:xfrm rot="5400000">
                <a:off x="5298" y="2015"/>
                <a:ext cx="758" cy="333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5847" y="4064"/>
                <a:ext cx="4235" cy="1679"/>
                <a:chOff x="2594" y="11821"/>
                <a:chExt cx="4535" cy="1798"/>
              </a:xfrm>
            </p:grpSpPr>
            <p:sp>
              <p:nvSpPr>
                <p:cNvPr id="471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71" y="11821"/>
                  <a:ext cx="2583" cy="860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4393" tIns="47197" rIns="94393" bIns="4719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Геореляційні</a:t>
                  </a:r>
                  <a:r>
                    <a:rPr kumimoji="0" lang="uk-UA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моделі даних</a:t>
                  </a:r>
                  <a:endPara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1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94" y="12999"/>
                  <a:ext cx="2126" cy="620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4393" tIns="47197" rIns="94393" bIns="4719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Шейп-файл</a:t>
                  </a:r>
                  <a:endPara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11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002" y="12998"/>
                  <a:ext cx="2127" cy="620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4393" tIns="47197" rIns="94393" bIns="4719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Покриття</a:t>
                  </a:r>
                  <a:endPara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7120" name="AutoShape 16"/>
                <p:cNvCxnSpPr>
                  <a:cxnSpLocks noChangeShapeType="1"/>
                  <a:stCxn id="47117" idx="2"/>
                  <a:endCxn id="47118" idx="0"/>
                </p:cNvCxnSpPr>
                <p:nvPr/>
              </p:nvCxnSpPr>
              <p:spPr bwMode="auto">
                <a:xfrm rot="5400000">
                  <a:off x="4050" y="12287"/>
                  <a:ext cx="319" cy="110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47121" name="AutoShape 17"/>
                <p:cNvCxnSpPr>
                  <a:cxnSpLocks noChangeShapeType="1"/>
                  <a:stCxn id="47117" idx="2"/>
                  <a:endCxn id="47119" idx="0"/>
                </p:cNvCxnSpPr>
                <p:nvPr/>
              </p:nvCxnSpPr>
              <p:spPr bwMode="auto">
                <a:xfrm rot="16200000" flipH="1">
                  <a:off x="5254" y="12187"/>
                  <a:ext cx="319" cy="130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47122" name="Group 18"/>
              <p:cNvGrpSpPr>
                <a:grpSpLocks/>
              </p:cNvGrpSpPr>
              <p:nvPr/>
            </p:nvGrpSpPr>
            <p:grpSpPr bwMode="auto">
              <a:xfrm>
                <a:off x="2500" y="4060"/>
                <a:ext cx="3015" cy="1886"/>
                <a:chOff x="6931" y="11819"/>
                <a:chExt cx="3229" cy="2020"/>
              </a:xfrm>
            </p:grpSpPr>
            <p:sp>
              <p:nvSpPr>
                <p:cNvPr id="471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931" y="11819"/>
                  <a:ext cx="3229" cy="8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4393" tIns="47197" rIns="94393" bIns="4719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Об’єктно-орієнтовані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моделі даних</a:t>
                  </a:r>
                  <a:endPara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7125" name="AutoShape 21"/>
                <p:cNvCxnSpPr>
                  <a:cxnSpLocks noChangeShapeType="1"/>
                  <a:stCxn id="47123" idx="2"/>
                  <a:endCxn id="25" idx="1"/>
                </p:cNvCxnSpPr>
                <p:nvPr/>
              </p:nvCxnSpPr>
              <p:spPr bwMode="auto">
                <a:xfrm rot="16200000" flipH="1">
                  <a:off x="8432" y="12809"/>
                  <a:ext cx="229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47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288" y="13219"/>
                  <a:ext cx="2593" cy="6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4393" tIns="47197" rIns="94393" bIns="4719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База </a:t>
                  </a:r>
                  <a:r>
                    <a:rPr kumimoji="0" lang="uk-UA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геоданих</a:t>
                  </a:r>
                  <a:endPara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4" name="Прямоугольник 23"/>
            <p:cNvSpPr/>
            <p:nvPr/>
          </p:nvSpPr>
          <p:spPr>
            <a:xfrm>
              <a:off x="752659" y="411380"/>
              <a:ext cx="2745029" cy="443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latin typeface="Arial" pitchFamily="34" charset="0"/>
                  <a:cs typeface="Arial" pitchFamily="34" charset="0"/>
                </a:rPr>
                <a:t>Моделі даних </a:t>
              </a:r>
              <a:r>
                <a:rPr lang="uk-UA" sz="2400" b="1" dirty="0" err="1" smtClean="0">
                  <a:latin typeface="Arial" pitchFamily="34" charset="0"/>
                  <a:cs typeface="Arial" pitchFamily="34" charset="0"/>
                </a:rPr>
                <a:t>ГІС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42910" y="3634034"/>
              <a:ext cx="2286016" cy="1536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600" b="1" dirty="0" smtClean="0"/>
                <a:t>Сутності реального  світу</a:t>
              </a:r>
              <a:r>
                <a:rPr lang="uk-UA" sz="1600" dirty="0" smtClean="0"/>
                <a:t> </a:t>
              </a:r>
            </a:p>
            <a:p>
              <a:pPr algn="ctr"/>
              <a:r>
                <a:rPr lang="uk-UA" sz="1600" dirty="0" smtClean="0"/>
                <a:t>представлені як </a:t>
              </a:r>
              <a:r>
                <a:rPr lang="uk-UA" sz="1600" b="1" dirty="0" smtClean="0"/>
                <a:t>об’єкти</a:t>
              </a:r>
              <a:r>
                <a:rPr lang="uk-UA" sz="1600" dirty="0" smtClean="0"/>
                <a:t> з властивостями, </a:t>
              </a:r>
            </a:p>
            <a:p>
              <a:pPr algn="ctr"/>
              <a:r>
                <a:rPr lang="uk-UA" sz="1600" dirty="0" smtClean="0"/>
                <a:t>поведінкою і </a:t>
              </a:r>
            </a:p>
            <a:p>
              <a:pPr algn="ctr"/>
              <a:r>
                <a:rPr lang="uk-UA" sz="1600" dirty="0" smtClean="0"/>
                <a:t>відношеннями</a:t>
              </a:r>
              <a:r>
                <a:rPr lang="uk-UA" dirty="0" smtClean="0"/>
                <a:t>.</a:t>
              </a:r>
              <a:endParaRPr lang="uk-UA" dirty="0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42844" y="5780782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Об'єктно-орієнтована модель дозволяє визначити </a:t>
            </a:r>
            <a:r>
              <a:rPr lang="uk-UA" sz="1600" u="sng" dirty="0" smtClean="0"/>
              <a:t>зв’язки між об’єктами</a:t>
            </a:r>
            <a:r>
              <a:rPr lang="uk-UA" sz="1600" dirty="0" smtClean="0"/>
              <a:t>, а також </a:t>
            </a:r>
            <a:r>
              <a:rPr lang="uk-UA" sz="1600" u="sng" dirty="0" smtClean="0"/>
              <a:t>правила для підтримки цілісності даних</a:t>
            </a:r>
            <a:r>
              <a:rPr lang="uk-UA" sz="1600" dirty="0" smtClean="0"/>
              <a:t>, що передаються між об’єктами.</a:t>
            </a:r>
            <a:endParaRPr lang="uk-UA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285984" y="0"/>
            <a:ext cx="467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Arial" pitchFamily="34" charset="0"/>
                <a:ea typeface="Times New Roman"/>
                <a:cs typeface="Arial" pitchFamily="34" charset="0"/>
              </a:rPr>
              <a:t>1. 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Бази даних в </a:t>
            </a:r>
            <a:r>
              <a:rPr lang="uk-UA" b="1" dirty="0" err="1" smtClean="0"/>
              <a:t>геоінформаційних</a:t>
            </a:r>
            <a:r>
              <a:rPr lang="uk-UA" b="1" dirty="0" smtClean="0"/>
              <a:t> систем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285984" y="0"/>
            <a:ext cx="467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Arial" pitchFamily="34" charset="0"/>
                <a:ea typeface="Times New Roman"/>
                <a:cs typeface="Arial" pitchFamily="34" charset="0"/>
              </a:rPr>
              <a:t>1. 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Бази даних в </a:t>
            </a:r>
            <a:r>
              <a:rPr lang="uk-UA" b="1" dirty="0" err="1" smtClean="0"/>
              <a:t>геоінформаційних</a:t>
            </a:r>
            <a:r>
              <a:rPr lang="uk-UA" b="1" dirty="0" smtClean="0"/>
              <a:t> систем</a:t>
            </a:r>
            <a:endParaRPr lang="uk-UA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14356"/>
            <a:ext cx="87868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геореляційній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моделі даних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дані зберігаються як 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набори таблиць (відношень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які 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логічно асоційовані один з одним за допомогою загальних атрибутів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Окремі записи зберігаються як рядки таблиць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uk-UA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трибути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зберігаються у вигляді колонок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Кожна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колонка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може містити атрибутивні дані тільки одного типу: дату, текстовий рядок, числові дані тощо. Таблиці зазвичай стандартизуються для мінімізації дублювання.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214686"/>
            <a:ext cx="1553405" cy="121444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429000"/>
            <a:ext cx="7215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Формат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Шейпфайл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містить 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набір файлів з однаковою назвою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але з різним розширенням. Ці файли поділяються на обов’язкові й додаткові. 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Обов’язковими файлами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 три файли з розширенням </a:t>
            </a:r>
            <a:r>
              <a:rPr kumimoji="0" lang="uk-UA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shp</a:t>
            </a:r>
            <a:r>
              <a:rPr kumimoji="0" lang="uk-UA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.</a:t>
            </a:r>
            <a:r>
              <a:rPr kumimoji="0" lang="en-US" sz="16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shx</a:t>
            </a:r>
            <a:r>
              <a:rPr kumimoji="0" lang="uk-UA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.</a:t>
            </a:r>
            <a:r>
              <a:rPr kumimoji="0" lang="en-US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dbf</a:t>
            </a:r>
            <a:r>
              <a:rPr kumimoji="0" lang="uk-UA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438" y="2383689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Шейпфайл</a:t>
            </a:r>
            <a:r>
              <a:rPr lang="uk-UA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shape file</a:t>
            </a:r>
            <a:r>
              <a:rPr lang="uk-UA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uk-UA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це цифровий векторний формат </a:t>
            </a:r>
            <a:r>
              <a:rPr lang="uk-UA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ArcGIS</a:t>
            </a:r>
            <a:r>
              <a:rPr lang="uk-UA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для зберігання </a:t>
            </a:r>
            <a:r>
              <a:rPr lang="uk-UA" sz="16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просторової і зв’язаної семантичної або атрибутивної інформації</a:t>
            </a:r>
            <a:r>
              <a:rPr lang="uk-UA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про географічні об’єкти. Цей формат </a:t>
            </a:r>
            <a:r>
              <a:rPr lang="uk-UA" sz="16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 може зберігати </a:t>
            </a:r>
            <a:r>
              <a:rPr lang="uk-UA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співвідношень між об’єктами (</a:t>
            </a:r>
            <a:r>
              <a:rPr lang="uk-UA" sz="1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топології </a:t>
            </a:r>
            <a:r>
              <a:rPr lang="uk-UA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uk-UA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406" y="4643446"/>
            <a:ext cx="67151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Покриття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Coverage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геореляційна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модель, яка має векторний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топологічний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формат даних.</a:t>
            </a: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Покриття містить 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просторові й атрибутивні дані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географічних об’єктів. Покриття використовує </a:t>
            </a: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набір класів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просторових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об’єктів для представлення географічних об’єктів. Кожен клас просторових об'єктів зберігає набір точок, ліній (дуг), полігонів або анотацій (тексту). Покриття мають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топологією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яка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визначає відносини між об'єктами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501460"/>
            <a:ext cx="2370785" cy="235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0"/>
            <a:ext cx="3693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1. 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Бази даних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2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Покриття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містить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просторові й атрибутивні дані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географічних об’єктів.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4282" y="1643050"/>
            <a:ext cx="8663018" cy="4369860"/>
            <a:chOff x="214282" y="714356"/>
            <a:chExt cx="8663018" cy="43698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1685927"/>
              <a:ext cx="4305300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Группа 11"/>
            <p:cNvGrpSpPr/>
            <p:nvPr/>
          </p:nvGrpSpPr>
          <p:grpSpPr>
            <a:xfrm>
              <a:off x="214282" y="714356"/>
              <a:ext cx="5143536" cy="4143404"/>
              <a:chOff x="214282" y="1500174"/>
              <a:chExt cx="5143536" cy="414340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4282" y="1500174"/>
                <a:ext cx="4180756" cy="4143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4286248" y="4071942"/>
                <a:ext cx="1000132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flipV="1">
                <a:off x="2500298" y="3786190"/>
                <a:ext cx="2857520" cy="15716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1071538" y="4714884"/>
              <a:ext cx="1976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latin typeface="Arial" pitchFamily="34" charset="0"/>
                  <a:cs typeface="Arial" pitchFamily="34" charset="0"/>
                </a:rPr>
                <a:t>Класи покриття</a:t>
              </a:r>
              <a:endParaRPr lang="uk-UA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3438" y="3929066"/>
              <a:ext cx="37359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latin typeface="Arial" pitchFamily="34" charset="0"/>
                  <a:cs typeface="Arial" pitchFamily="34" charset="0"/>
                </a:rPr>
                <a:t>Зберігання покриття у вигляді </a:t>
              </a:r>
            </a:p>
            <a:p>
              <a:pPr algn="ctr"/>
              <a:r>
                <a:rPr lang="uk-UA" b="1" dirty="0" smtClean="0">
                  <a:latin typeface="Arial" pitchFamily="34" charset="0"/>
                  <a:cs typeface="Arial" pitchFamily="34" charset="0"/>
                </a:rPr>
                <a:t>директорії</a:t>
              </a:r>
              <a:endParaRPr lang="uk-UA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0"/>
            <a:ext cx="3593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Бази даних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2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Атрибути просторових об'єктів зберігаються в файлі </a:t>
            </a:r>
            <a:r>
              <a:rPr lang="uk-UA" sz="2000" dirty="0" err="1" smtClean="0"/>
              <a:t>.adf</a:t>
            </a:r>
            <a:r>
              <a:rPr lang="uk-UA" sz="2000" dirty="0" smtClean="0"/>
              <a:t> покриття. </a:t>
            </a:r>
          </a:p>
          <a:p>
            <a:r>
              <a:rPr lang="uk-UA" sz="2000" dirty="0" smtClean="0"/>
              <a:t>Інші атрибути можуть зберігатися в таблицях INFO або таблицях RDBMS, а потім зв'язуватися з об'єктами за допомогою шару або класу відносин.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072098" cy="42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578645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Порядковий номер пов'язує координати об'єкта з атрибутами, підтримуючи між ними відношення "один до одного".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0"/>
            <a:ext cx="3593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Бази даних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71480"/>
            <a:ext cx="36081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3143248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об’єктом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розуміється деяка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сутність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(реальна або абстрактна), що має </a:t>
            </a: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стан, поведінку й індивідуальність</a:t>
            </a:r>
            <a:r>
              <a:rPr kumimoji="0" lang="uk-UA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Стан об’єкта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характеризується переліком усіх його можливих властивостей –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структурою і значеннями кожної з цих властивостей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643446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Поведінка об’єкта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(або його функціональність) характеризує те, як об’єкт взаємодіє з іншими об’єктами або піддається дії інших об’єктів, проявляючи свою індивідуальність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1501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Індивідуальність об’єкта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характеризують такі властивості об’єкта, які відрізняють його від усіх інших об’єктів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928794" y="2383689"/>
            <a:ext cx="3429024" cy="2492959"/>
            <a:chOff x="1928794" y="2383689"/>
            <a:chExt cx="3429024" cy="2492959"/>
          </a:xfrm>
        </p:grpSpPr>
        <p:sp>
          <p:nvSpPr>
            <p:cNvPr id="3" name="TextBox 2"/>
            <p:cNvSpPr txBox="1"/>
            <p:nvPr/>
          </p:nvSpPr>
          <p:spPr>
            <a:xfrm>
              <a:off x="2000232" y="2383689"/>
              <a:ext cx="3357586" cy="8309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uk-UA" sz="1200" b="1" dirty="0" smtClean="0">
                  <a:latin typeface="Arial" pitchFamily="34" charset="0"/>
                  <a:cs typeface="Arial" pitchFamily="34" charset="0"/>
                </a:rPr>
                <a:t>Таблиці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200" b="1" i="1" dirty="0" smtClean="0">
                  <a:latin typeface="Arial" pitchFamily="34" charset="0"/>
                  <a:cs typeface="Arial" pitchFamily="34" charset="0"/>
                </a:rPr>
                <a:t>Table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)</a:t>
              </a:r>
              <a:r>
                <a:rPr lang="uk-UA" sz="1200" dirty="0" smtClean="0">
                  <a:latin typeface="Arial" pitchFamily="34" charset="0"/>
                  <a:cs typeface="Arial" pitchFamily="34" charset="0"/>
                </a:rPr>
                <a:t>- набір рядків,що містять однакові поля. Просторові об'єкти подаються таблицями </a:t>
              </a:r>
              <a:r>
                <a:rPr lang="uk-UA" sz="1200" u="sng" dirty="0" smtClean="0">
                  <a:latin typeface="Arial" pitchFamily="34" charset="0"/>
                  <a:cs typeface="Arial" pitchFamily="34" charset="0"/>
                </a:rPr>
                <a:t>з полем геометрії (</a:t>
              </a:r>
              <a:r>
                <a:rPr lang="en-US" sz="1200" i="1" u="sng" dirty="0" smtClean="0">
                  <a:latin typeface="Arial" pitchFamily="34" charset="0"/>
                  <a:cs typeface="Arial" pitchFamily="34" charset="0"/>
                </a:rPr>
                <a:t>shape</a:t>
              </a:r>
              <a:r>
                <a:rPr lang="uk-UA" sz="1200" dirty="0" smtClean="0">
                  <a:latin typeface="Arial" pitchFamily="34" charset="0"/>
                  <a:cs typeface="Arial" pitchFamily="34" charset="0"/>
                </a:rPr>
                <a:t>)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uk-U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00232" y="3385920"/>
              <a:ext cx="3214710" cy="8309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uk-UA" sz="1200" b="1" dirty="0" smtClean="0">
                  <a:latin typeface="Arial" pitchFamily="34" charset="0"/>
                  <a:cs typeface="Arial" pitchFamily="34" charset="0"/>
                </a:rPr>
                <a:t>Клас просторових об'єктів 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200" b="1" i="1" dirty="0" smtClean="0">
                  <a:latin typeface="Arial" pitchFamily="34" charset="0"/>
                  <a:cs typeface="Arial" pitchFamily="34" charset="0"/>
                </a:rPr>
                <a:t>Feature class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)</a:t>
              </a:r>
              <a:r>
                <a:rPr lang="uk-UA" sz="1200" dirty="0" smtClean="0">
                  <a:latin typeface="Arial" pitchFamily="34" charset="0"/>
                  <a:cs typeface="Arial" pitchFamily="34" charset="0"/>
                </a:rPr>
                <a:t>- таблиця з полем, що містить геометрію (точка, лінія, полігон) для географічного об'єкта.   Кожний рядок є об'єктом.</a:t>
              </a:r>
              <a:endParaRPr lang="uk-U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28794" y="4338359"/>
              <a:ext cx="3214710" cy="5382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uk-UA" sz="1200" b="1" dirty="0" smtClean="0">
                  <a:latin typeface="Arial" pitchFamily="34" charset="0"/>
                  <a:cs typeface="Arial" pitchFamily="34" charset="0"/>
                </a:rPr>
                <a:t>Набір растрових даних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200" b="1" i="1" dirty="0" smtClean="0">
                  <a:latin typeface="Arial" pitchFamily="34" charset="0"/>
                  <a:cs typeface="Arial" pitchFamily="34" charset="0"/>
                </a:rPr>
                <a:t>Raster dataset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)</a:t>
              </a:r>
              <a:r>
                <a:rPr lang="uk-UA" sz="1200" dirty="0" smtClean="0">
                  <a:latin typeface="Arial" pitchFamily="34" charset="0"/>
                  <a:cs typeface="Arial" pitchFamily="34" charset="0"/>
                </a:rPr>
                <a:t>- містить растри, що подають безперервні географічні явища.</a:t>
              </a:r>
              <a:endParaRPr lang="uk-UA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647" y="785794"/>
            <a:ext cx="860419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357422" y="0"/>
            <a:ext cx="3593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Бази даних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57422" y="0"/>
            <a:ext cx="3494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" pitchFamily="34" charset="0"/>
                <a:ea typeface="Times New Roman"/>
                <a:cs typeface="Arial" pitchFamily="34" charset="0"/>
              </a:rPr>
              <a:t>1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Бази даних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ГІС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71480"/>
            <a:ext cx="7715304" cy="954107"/>
          </a:xfrm>
          <a:prstGeom prst="rect">
            <a:avLst/>
          </a:prstGeom>
          <a:solidFill>
            <a:srgbClr val="92D050">
              <a:alpha val="4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 - </a:t>
            </a:r>
            <a:r>
              <a:rPr lang="uk-UA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 множина об’єктів, що має 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загальну структуру і загальну поведінку</a:t>
            </a:r>
            <a:endParaRPr lang="uk-UA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92880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Будь-який конкретний об’єкт є 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екземпляром класу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Об’єкти, не зв’язані спільністю структури і поведінки, не можна об’єднати в клас, 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429000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Користувач може </a:t>
            </a:r>
          </a:p>
          <a:p>
            <a:pPr marL="533400">
              <a:buFont typeface="Arial" pitchFamily="34" charset="0"/>
              <a:buChar char="•"/>
            </a:pPr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задавати поведінку окремих об’єктів, </a:t>
            </a:r>
          </a:p>
          <a:p>
            <a:pPr marL="533400">
              <a:buFont typeface="Arial" pitchFamily="34" charset="0"/>
              <a:buChar char="•"/>
            </a:pPr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визначати взаємовідношення класів об’єктів, </a:t>
            </a:r>
          </a:p>
          <a:p>
            <a:pPr marL="533400">
              <a:buFont typeface="Arial" pitchFamily="34" charset="0"/>
              <a:buChar char="•"/>
            </a:pPr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створювати правила,</a:t>
            </a:r>
          </a:p>
          <a:p>
            <a:pPr marL="533400">
              <a:buFont typeface="Arial" pitchFamily="34" charset="0"/>
              <a:buChar char="•"/>
            </a:pPr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застосовувати топологічні моделі високого рівня без програмування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620</Words>
  <Application>Microsoft Office PowerPoint</Application>
  <PresentationFormat>Экран (4:3)</PresentationFormat>
  <Paragraphs>109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Навчальна література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ДанБалан</dc:title>
  <dc:creator>User</dc:creator>
  <cp:lastModifiedBy>Admin</cp:lastModifiedBy>
  <cp:revision>177</cp:revision>
  <dcterms:created xsi:type="dcterms:W3CDTF">2019-04-11T07:43:26Z</dcterms:created>
  <dcterms:modified xsi:type="dcterms:W3CDTF">2024-02-16T11:14:21Z</dcterms:modified>
</cp:coreProperties>
</file>