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ontserrat Light" charset="1" panose="00000400000000000000"/>
      <p:regular r:id="rId14"/>
    </p:embeddedFont>
    <p:embeddedFont>
      <p:font typeface="Montserrat Light Bold" charset="1" panose="000008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Montserrat Light Bold Italics" charset="1" panose="00000800000000000000"/>
      <p:regular r:id="rId17"/>
    </p:embeddedFont>
    <p:embeddedFont>
      <p:font typeface="DM Sans" charset="1" panose="00000000000000000000"/>
      <p:regular r:id="rId18"/>
    </p:embeddedFont>
    <p:embeddedFont>
      <p:font typeface="DM Sans Bold" charset="1" panose="00000000000000000000"/>
      <p:regular r:id="rId19"/>
    </p:embeddedFont>
    <p:embeddedFont>
      <p:font typeface="DM Sans Italics" charset="1" panose="00000000000000000000"/>
      <p:regular r:id="rId20"/>
    </p:embeddedFont>
    <p:embeddedFont>
      <p:font typeface="DM Sans Bold Italics" charset="1" panose="00000000000000000000"/>
      <p:regular r:id="rId21"/>
    </p:embeddedFont>
    <p:embeddedFont>
      <p:font typeface="Open Sans Extra Bold" charset="1" panose="020B0906030804020204"/>
      <p:regular r:id="rId22"/>
    </p:embeddedFont>
    <p:embeddedFont>
      <p:font typeface="Open Sans Extra Bold Italics" charset="1" panose="020B0906030804020204"/>
      <p:regular r:id="rId23"/>
    </p:embeddedFont>
    <p:embeddedFont>
      <p:font typeface="Open Sauce" charset="1" panose="00000500000000000000"/>
      <p:regular r:id="rId24"/>
    </p:embeddedFont>
    <p:embeddedFont>
      <p:font typeface="Open Sauce Bold" charset="1" panose="00000800000000000000"/>
      <p:regular r:id="rId25"/>
    </p:embeddedFont>
    <p:embeddedFont>
      <p:font typeface="Open Sauce Italics" charset="1" panose="00000500000000000000"/>
      <p:regular r:id="rId26"/>
    </p:embeddedFont>
    <p:embeddedFont>
      <p:font typeface="Open Sauce Bold Italics" charset="1" panose="00000800000000000000"/>
      <p:regular r:id="rId27"/>
    </p:embeddedFont>
    <p:embeddedFont>
      <p:font typeface="Open Sauce Light" charset="1" panose="00000400000000000000"/>
      <p:regular r:id="rId28"/>
    </p:embeddedFont>
    <p:embeddedFont>
      <p:font typeface="Open Sauce Light Italics" charset="1" panose="00000400000000000000"/>
      <p:regular r:id="rId29"/>
    </p:embeddedFont>
    <p:embeddedFont>
      <p:font typeface="Open Sauce Medium" charset="1" panose="00000600000000000000"/>
      <p:regular r:id="rId30"/>
    </p:embeddedFont>
    <p:embeddedFont>
      <p:font typeface="Open Sauce Medium Italics" charset="1" panose="00000600000000000000"/>
      <p:regular r:id="rId31"/>
    </p:embeddedFont>
    <p:embeddedFont>
      <p:font typeface="Open Sauce Semi-Bold" charset="1" panose="00000700000000000000"/>
      <p:regular r:id="rId32"/>
    </p:embeddedFont>
    <p:embeddedFont>
      <p:font typeface="Open Sauce Semi-Bold Italics" charset="1" panose="00000700000000000000"/>
      <p:regular r:id="rId33"/>
    </p:embeddedFont>
    <p:embeddedFont>
      <p:font typeface="Open Sauce Heavy" charset="1" panose="00000A00000000000000"/>
      <p:regular r:id="rId34"/>
    </p:embeddedFont>
    <p:embeddedFont>
      <p:font typeface="Open Sauce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45" Target="slides/slide10.xml" Type="http://schemas.openxmlformats.org/officeDocument/2006/relationships/slide"/><Relationship Id="rId46" Target="slides/slide11.xml" Type="http://schemas.openxmlformats.org/officeDocument/2006/relationships/slide"/><Relationship Id="rId47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.png" Type="http://schemas.openxmlformats.org/officeDocument/2006/relationships/image"/><Relationship Id="rId14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8.pn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8.pn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363663" y="2667523"/>
            <a:ext cx="10859299" cy="4743591"/>
            <a:chOff x="0" y="0"/>
            <a:chExt cx="2097107" cy="9160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97107" cy="916065"/>
            </a:xfrm>
            <a:custGeom>
              <a:avLst/>
              <a:gdLst/>
              <a:ahLst/>
              <a:cxnLst/>
              <a:rect r="r" b="b" t="t" l="l"/>
              <a:pathLst>
                <a:path h="916065" w="2097107">
                  <a:moveTo>
                    <a:pt x="0" y="0"/>
                  </a:moveTo>
                  <a:lnTo>
                    <a:pt x="2097107" y="0"/>
                  </a:lnTo>
                  <a:lnTo>
                    <a:pt x="2097107" y="916065"/>
                  </a:lnTo>
                  <a:lnTo>
                    <a:pt x="0" y="916065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028014" y="793833"/>
            <a:ext cx="596933" cy="613568"/>
          </a:xfrm>
          <a:custGeom>
            <a:avLst/>
            <a:gdLst/>
            <a:ahLst/>
            <a:cxnLst/>
            <a:rect r="r" b="b" t="t" l="l"/>
            <a:pathLst>
              <a:path h="613568" w="596933">
                <a:moveTo>
                  <a:pt x="0" y="0"/>
                </a:moveTo>
                <a:lnTo>
                  <a:pt x="596933" y="0"/>
                </a:lnTo>
                <a:lnTo>
                  <a:pt x="596933" y="613568"/>
                </a:lnTo>
                <a:lnTo>
                  <a:pt x="0" y="613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55391" y="2800536"/>
            <a:ext cx="10367570" cy="461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8"/>
              </a:lnSpc>
            </a:pPr>
            <a:r>
              <a:rPr lang="en-US" sz="6665" spc="653">
                <a:solidFill>
                  <a:srgbClr val="231F20"/>
                </a:solidFill>
                <a:latin typeface="Oswald Bold"/>
              </a:rPr>
              <a:t>МІЖНАРОДНИЙ ТУРИЗМ  ЯК ЕКОНОМІЧНИЙ ТА СОЦІОКУЛЬТУРНИЙ ФЕНОМЕН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18382" y="7525414"/>
            <a:ext cx="12809632" cy="44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0"/>
              </a:lnSpc>
            </a:pPr>
            <a:r>
              <a:rPr lang="en-US" sz="2644" spc="140">
                <a:solidFill>
                  <a:srgbClr val="231F20"/>
                </a:solidFill>
                <a:latin typeface="Montserrat Classic Bold"/>
              </a:rPr>
              <a:t>05.09.2023   ЛЕКЦІЯ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393660" y="1538248"/>
            <a:ext cx="2476757" cy="874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1735" spc="170">
                <a:solidFill>
                  <a:srgbClr val="231F20"/>
                </a:solidFill>
                <a:latin typeface="Montserrat Classic Bold"/>
              </a:rPr>
              <a:t>МІЖНАРОДНИЙ ТУРИЗМ </a:t>
            </a:r>
          </a:p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sz="1735" spc="170">
                <a:solidFill>
                  <a:srgbClr val="231F20"/>
                </a:solidFill>
                <a:latin typeface="Montserrat Classic Bold"/>
              </a:rPr>
              <a:t>ТЗ-8, ГРС-4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9206" y="1920649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35253">
            <a:off x="15331117" y="4817487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589541" y="5472067"/>
            <a:ext cx="1510891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542437" y="5240576"/>
            <a:ext cx="501082" cy="50108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779206" y="2339199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59451" y="5941547"/>
            <a:ext cx="3467055" cy="48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ДОХОДНА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267505" y="1920649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030737" y="5240576"/>
            <a:ext cx="501082" cy="50108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267505" y="2339199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02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758062" y="1920649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521294" y="5240576"/>
            <a:ext cx="501082" cy="501082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758062" y="2339199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03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3248619" y="1920649"/>
            <a:ext cx="2027545" cy="3080525"/>
          </a:xfrm>
          <a:custGeom>
            <a:avLst/>
            <a:gdLst/>
            <a:ahLst/>
            <a:cxnLst/>
            <a:rect r="r" b="b" t="t" l="l"/>
            <a:pathLst>
              <a:path h="3080525" w="202754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4011851" y="5240576"/>
            <a:ext cx="501082" cy="50108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3248619" y="2339199"/>
            <a:ext cx="2027545" cy="1121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95241" y="5909224"/>
            <a:ext cx="3677435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ЗОВНІШНЬОЕКОНОМІЧНУ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80279" y="5941547"/>
            <a:ext cx="3320950" cy="484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ВИРІВНЮЮЧА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70836" y="5942960"/>
            <a:ext cx="3651972" cy="2027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СТВОРЕННЯ НОВИЙ РОБОЧИХ МІСЦЬ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10799999">
            <a:off x="-2729621" y="-7074240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69367" y="-10264537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34219" y="1186462"/>
            <a:ext cx="10802950" cy="309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97"/>
              </a:lnSpc>
            </a:pPr>
            <a:r>
              <a:rPr lang="en-US" sz="9055" spc="887">
                <a:solidFill>
                  <a:srgbClr val="FFFFFF"/>
                </a:solidFill>
                <a:latin typeface="Oswald Bold"/>
              </a:rPr>
              <a:t>СОЦІОКУЛЬТУРНЕ ЗНАЧЕННЯ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45620" y="5124450"/>
            <a:ext cx="16134053" cy="371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В</a:t>
            </a:r>
            <a:r>
              <a:rPr lang="en-US" sz="2520">
                <a:solidFill>
                  <a:srgbClr val="FFFFFF"/>
                </a:solidFill>
                <a:latin typeface="Open Sauce"/>
              </a:rPr>
              <a:t>ажливою функцією туризму є кроскультурні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комунікації, в основі яких лежать значні відмінності між культурами різних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народів, історичних епох цивілізацій.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Залучення до туристської активності різних прошарків населення планети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збільшує та розширює кількість каналів кроскультурної комунікації, що, сприяє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взаєморозумінню народів, перетворенню ще «закритих» суспільств на більш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відкриті, на такі, що поступово і добровільно залучатимуться до світового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товариства, сприяючи тим самим інтеграції людства на засадах толерантності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>
                <a:solidFill>
                  <a:srgbClr val="FFFFFF"/>
                </a:solidFill>
                <a:latin typeface="Open Sauce"/>
              </a:rPr>
              <a:t>та гуманізму.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70706" y="-3368517"/>
            <a:ext cx="4959890" cy="495989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93550" y="2628089"/>
            <a:ext cx="11839403" cy="1183940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7886802" y="-7101924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5"/>
                </a:lnTo>
                <a:lnTo>
                  <a:pt x="0" y="12426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986589">
            <a:off x="5084777" y="6259532"/>
            <a:ext cx="9894000" cy="10152425"/>
          </a:xfrm>
          <a:custGeom>
            <a:avLst/>
            <a:gdLst/>
            <a:ahLst/>
            <a:cxnLst/>
            <a:rect r="r" b="b" t="t" l="l"/>
            <a:pathLst>
              <a:path h="10152425" w="9894000">
                <a:moveTo>
                  <a:pt x="0" y="0"/>
                </a:moveTo>
                <a:lnTo>
                  <a:pt x="9894000" y="0"/>
                </a:lnTo>
                <a:lnTo>
                  <a:pt x="9894000" y="10152425"/>
                </a:lnTo>
                <a:lnTo>
                  <a:pt x="0" y="101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43523" y="101181"/>
            <a:ext cx="11768879" cy="139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349"/>
              </a:lnSpc>
            </a:pPr>
            <a:r>
              <a:rPr lang="en-US" sz="8224" spc="806">
                <a:solidFill>
                  <a:srgbClr val="FFFFFF"/>
                </a:solidFill>
                <a:latin typeface="Oswald Bold"/>
              </a:rPr>
              <a:t>НЕГАТИВНИЙ ВПЛИВ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131247" y="5651983"/>
            <a:ext cx="5422036" cy="922409"/>
            <a:chOff x="0" y="0"/>
            <a:chExt cx="7229381" cy="1229879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0"/>
              <a:ext cx="7229381" cy="1229879"/>
              <a:chOff x="0" y="0"/>
              <a:chExt cx="13271500" cy="225777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16351" y="0"/>
                <a:ext cx="10571728" cy="2257821"/>
              </a:xfrm>
              <a:custGeom>
                <a:avLst/>
                <a:gdLst/>
                <a:ahLst/>
                <a:cxnLst/>
                <a:rect r="r" b="b" t="t" l="l"/>
                <a:pathLst>
                  <a:path h="2257821" w="10571728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9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9" y="493889"/>
                      <a:pt x="1952149" y="493889"/>
                    </a:cubicBezTo>
                    <a:cubicBezTo>
                      <a:pt x="2069049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49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5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3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8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9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9" y="493889"/>
                      <a:pt x="3285649" y="493889"/>
                    </a:cubicBezTo>
                    <a:cubicBezTo>
                      <a:pt x="3402549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5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3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9" y="493889"/>
                      <a:pt x="4619149" y="493889"/>
                    </a:cubicBezTo>
                    <a:cubicBezTo>
                      <a:pt x="4736049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5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7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3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5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0982" y="399122"/>
                      <a:pt x="5835749" y="493889"/>
                      <a:pt x="5952649" y="493889"/>
                    </a:cubicBezTo>
                    <a:cubicBezTo>
                      <a:pt x="6069549" y="493889"/>
                      <a:pt x="6164316" y="399122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5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3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299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5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moveTo>
                      <a:pt x="7286149" y="0"/>
                    </a:moveTo>
                    <a:cubicBezTo>
                      <a:pt x="7169248" y="0"/>
                      <a:pt x="7074482" y="94766"/>
                      <a:pt x="7074482" y="211667"/>
                    </a:cubicBezTo>
                    <a:lnTo>
                      <a:pt x="7074482" y="282222"/>
                    </a:lnTo>
                    <a:cubicBezTo>
                      <a:pt x="7074482" y="399122"/>
                      <a:pt x="7169248" y="493889"/>
                      <a:pt x="7286149" y="493889"/>
                    </a:cubicBezTo>
                    <a:cubicBezTo>
                      <a:pt x="7403050" y="493889"/>
                      <a:pt x="7497816" y="399122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94766"/>
                      <a:pt x="7403050" y="0"/>
                      <a:pt x="7286149" y="0"/>
                    </a:cubicBezTo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moveTo>
                      <a:pt x="8619649" y="0"/>
                    </a:moveTo>
                    <a:cubicBezTo>
                      <a:pt x="8502748" y="0"/>
                      <a:pt x="8407982" y="94766"/>
                      <a:pt x="8407982" y="211667"/>
                    </a:cubicBezTo>
                    <a:lnTo>
                      <a:pt x="8407982" y="282222"/>
                    </a:lnTo>
                    <a:cubicBezTo>
                      <a:pt x="8407982" y="399122"/>
                      <a:pt x="8502748" y="493889"/>
                      <a:pt x="8619649" y="493889"/>
                    </a:cubicBezTo>
                    <a:cubicBezTo>
                      <a:pt x="8736550" y="493889"/>
                      <a:pt x="8831316" y="399122"/>
                      <a:pt x="8831316" y="282222"/>
                    </a:cubicBezTo>
                    <a:lnTo>
                      <a:pt x="8831316" y="211667"/>
                    </a:lnTo>
                    <a:cubicBezTo>
                      <a:pt x="8831316" y="94766"/>
                      <a:pt x="8736550" y="0"/>
                      <a:pt x="8619649" y="0"/>
                    </a:cubicBezTo>
                    <a:moveTo>
                      <a:pt x="8400433" y="969998"/>
                    </a:moveTo>
                    <a:cubicBezTo>
                      <a:pt x="8401632" y="961884"/>
                      <a:pt x="8390203" y="958709"/>
                      <a:pt x="8387028" y="966258"/>
                    </a:cubicBezTo>
                    <a:lnTo>
                      <a:pt x="8233004" y="1325598"/>
                    </a:lnTo>
                    <a:cubicBezTo>
                      <a:pt x="8210748" y="1377518"/>
                      <a:pt x="8159672" y="1411161"/>
                      <a:pt x="8103182" y="1411111"/>
                    </a:cubicBezTo>
                    <a:lnTo>
                      <a:pt x="8038130" y="1411111"/>
                    </a:lnTo>
                    <a:cubicBezTo>
                      <a:pt x="8026266" y="1411122"/>
                      <a:pt x="8015191" y="1405168"/>
                      <a:pt x="8008655" y="1395265"/>
                    </a:cubicBezTo>
                    <a:cubicBezTo>
                      <a:pt x="8002120" y="1385363"/>
                      <a:pt x="8001000" y="1372839"/>
                      <a:pt x="8005675" y="1361934"/>
                    </a:cubicBezTo>
                    <a:lnTo>
                      <a:pt x="8196316" y="917222"/>
                    </a:lnTo>
                    <a:lnTo>
                      <a:pt x="8266448" y="741821"/>
                    </a:lnTo>
                    <a:cubicBezTo>
                      <a:pt x="8309318" y="634683"/>
                      <a:pt x="8413094" y="564437"/>
                      <a:pt x="8528491" y="564444"/>
                    </a:cubicBezTo>
                    <a:lnTo>
                      <a:pt x="8710807" y="564444"/>
                    </a:lnTo>
                    <a:cubicBezTo>
                      <a:pt x="8826204" y="564437"/>
                      <a:pt x="8929980" y="634683"/>
                      <a:pt x="8972850" y="741821"/>
                    </a:cubicBezTo>
                    <a:lnTo>
                      <a:pt x="9042982" y="917222"/>
                    </a:lnTo>
                    <a:lnTo>
                      <a:pt x="9233553" y="1361934"/>
                    </a:lnTo>
                    <a:cubicBezTo>
                      <a:pt x="9238228" y="1372839"/>
                      <a:pt x="9237107" y="1385363"/>
                      <a:pt x="9230572" y="1395265"/>
                    </a:cubicBezTo>
                    <a:cubicBezTo>
                      <a:pt x="9224037" y="1405168"/>
                      <a:pt x="9212962" y="1411122"/>
                      <a:pt x="9201097" y="1411111"/>
                    </a:cubicBezTo>
                    <a:lnTo>
                      <a:pt x="9136045" y="1411111"/>
                    </a:lnTo>
                    <a:cubicBezTo>
                      <a:pt x="9079607" y="1411105"/>
                      <a:pt x="9028601" y="1377471"/>
                      <a:pt x="9006364" y="1325598"/>
                    </a:cubicBezTo>
                    <a:lnTo>
                      <a:pt x="8852341" y="966258"/>
                    </a:lnTo>
                    <a:cubicBezTo>
                      <a:pt x="8849095" y="958709"/>
                      <a:pt x="8837736" y="961884"/>
                      <a:pt x="8838865" y="969998"/>
                    </a:cubicBezTo>
                    <a:lnTo>
                      <a:pt x="8901871" y="1411111"/>
                    </a:lnTo>
                    <a:lnTo>
                      <a:pt x="8969252" y="2219607"/>
                    </a:lnTo>
                    <a:cubicBezTo>
                      <a:pt x="8970060" y="2229429"/>
                      <a:pt x="8966722" y="2239141"/>
                      <a:pt x="8960048" y="2246392"/>
                    </a:cubicBezTo>
                    <a:cubicBezTo>
                      <a:pt x="8953374" y="2253643"/>
                      <a:pt x="8943970" y="2257771"/>
                      <a:pt x="8934115" y="2257778"/>
                    </a:cubicBezTo>
                    <a:lnTo>
                      <a:pt x="8880281" y="2257778"/>
                    </a:lnTo>
                    <a:cubicBezTo>
                      <a:pt x="8811299" y="2257786"/>
                      <a:pt x="8752422" y="2207921"/>
                      <a:pt x="8741075" y="2139879"/>
                    </a:cubicBezTo>
                    <a:lnTo>
                      <a:pt x="8626704" y="1452880"/>
                    </a:lnTo>
                    <a:cubicBezTo>
                      <a:pt x="8625364" y="1444978"/>
                      <a:pt x="8614075" y="1444978"/>
                      <a:pt x="8612735" y="1452880"/>
                    </a:cubicBezTo>
                    <a:lnTo>
                      <a:pt x="8498294" y="2139879"/>
                    </a:lnTo>
                    <a:cubicBezTo>
                      <a:pt x="8486942" y="2207948"/>
                      <a:pt x="8428025" y="2257821"/>
                      <a:pt x="8359017" y="2257778"/>
                    </a:cubicBezTo>
                    <a:lnTo>
                      <a:pt x="8305183" y="2257778"/>
                    </a:lnTo>
                    <a:cubicBezTo>
                      <a:pt x="8295328" y="2257771"/>
                      <a:pt x="8285924" y="2253643"/>
                      <a:pt x="8279250" y="2246392"/>
                    </a:cubicBezTo>
                    <a:cubicBezTo>
                      <a:pt x="8272576" y="2239141"/>
                      <a:pt x="8269238" y="2229429"/>
                      <a:pt x="8270046" y="2219607"/>
                    </a:cubicBezTo>
                    <a:lnTo>
                      <a:pt x="8337427" y="1411111"/>
                    </a:lnTo>
                    <a:lnTo>
                      <a:pt x="8400433" y="969998"/>
                    </a:lnTo>
                    <a:moveTo>
                      <a:pt x="9953149" y="0"/>
                    </a:moveTo>
                    <a:cubicBezTo>
                      <a:pt x="9836248" y="0"/>
                      <a:pt x="9741482" y="94766"/>
                      <a:pt x="9741482" y="211667"/>
                    </a:cubicBezTo>
                    <a:lnTo>
                      <a:pt x="9741482" y="282222"/>
                    </a:lnTo>
                    <a:cubicBezTo>
                      <a:pt x="9741482" y="399122"/>
                      <a:pt x="9836248" y="493889"/>
                      <a:pt x="9953149" y="493889"/>
                    </a:cubicBezTo>
                    <a:cubicBezTo>
                      <a:pt x="10070050" y="493889"/>
                      <a:pt x="10164816" y="399122"/>
                      <a:pt x="10164816" y="282222"/>
                    </a:cubicBezTo>
                    <a:lnTo>
                      <a:pt x="10164816" y="211667"/>
                    </a:lnTo>
                    <a:cubicBezTo>
                      <a:pt x="10164816" y="94766"/>
                      <a:pt x="10070050" y="0"/>
                      <a:pt x="9953149" y="0"/>
                    </a:cubicBezTo>
                    <a:moveTo>
                      <a:pt x="9733933" y="969998"/>
                    </a:moveTo>
                    <a:cubicBezTo>
                      <a:pt x="9735132" y="961884"/>
                      <a:pt x="9723703" y="958709"/>
                      <a:pt x="9720528" y="966258"/>
                    </a:cubicBezTo>
                    <a:lnTo>
                      <a:pt x="9566504" y="1325598"/>
                    </a:lnTo>
                    <a:cubicBezTo>
                      <a:pt x="9544248" y="1377518"/>
                      <a:pt x="9493172" y="1411161"/>
                      <a:pt x="9436682" y="1411111"/>
                    </a:cubicBezTo>
                    <a:lnTo>
                      <a:pt x="9371630" y="1411111"/>
                    </a:lnTo>
                    <a:cubicBezTo>
                      <a:pt x="9359766" y="1411122"/>
                      <a:pt x="9348691" y="1405168"/>
                      <a:pt x="9342155" y="1395265"/>
                    </a:cubicBezTo>
                    <a:cubicBezTo>
                      <a:pt x="9335620" y="1385363"/>
                      <a:pt x="9334500" y="1372839"/>
                      <a:pt x="9339175" y="1361934"/>
                    </a:cubicBezTo>
                    <a:lnTo>
                      <a:pt x="9529816" y="917222"/>
                    </a:lnTo>
                    <a:lnTo>
                      <a:pt x="9599948" y="741821"/>
                    </a:lnTo>
                    <a:cubicBezTo>
                      <a:pt x="9642818" y="634683"/>
                      <a:pt x="9746594" y="564437"/>
                      <a:pt x="9861991" y="564444"/>
                    </a:cubicBezTo>
                    <a:lnTo>
                      <a:pt x="10044307" y="564444"/>
                    </a:lnTo>
                    <a:cubicBezTo>
                      <a:pt x="10159704" y="564437"/>
                      <a:pt x="10263480" y="634683"/>
                      <a:pt x="10306350" y="741821"/>
                    </a:cubicBezTo>
                    <a:lnTo>
                      <a:pt x="10376482" y="917222"/>
                    </a:lnTo>
                    <a:lnTo>
                      <a:pt x="10567053" y="1361934"/>
                    </a:lnTo>
                    <a:cubicBezTo>
                      <a:pt x="10571728" y="1372839"/>
                      <a:pt x="10570607" y="1385363"/>
                      <a:pt x="10564072" y="1395265"/>
                    </a:cubicBezTo>
                    <a:cubicBezTo>
                      <a:pt x="10557537" y="1405168"/>
                      <a:pt x="10546462" y="1411122"/>
                      <a:pt x="10534597" y="1411111"/>
                    </a:cubicBezTo>
                    <a:lnTo>
                      <a:pt x="10469545" y="1411111"/>
                    </a:lnTo>
                    <a:cubicBezTo>
                      <a:pt x="10413107" y="1411105"/>
                      <a:pt x="10362101" y="1377471"/>
                      <a:pt x="10339864" y="1325598"/>
                    </a:cubicBezTo>
                    <a:lnTo>
                      <a:pt x="10185841" y="966258"/>
                    </a:lnTo>
                    <a:cubicBezTo>
                      <a:pt x="10182595" y="958709"/>
                      <a:pt x="10171236" y="961884"/>
                      <a:pt x="10172365" y="969998"/>
                    </a:cubicBezTo>
                    <a:lnTo>
                      <a:pt x="10235371" y="1411111"/>
                    </a:lnTo>
                    <a:lnTo>
                      <a:pt x="10302752" y="2219607"/>
                    </a:lnTo>
                    <a:cubicBezTo>
                      <a:pt x="10303560" y="2229429"/>
                      <a:pt x="10300222" y="2239141"/>
                      <a:pt x="10293548" y="2246392"/>
                    </a:cubicBezTo>
                    <a:cubicBezTo>
                      <a:pt x="10286874" y="2253643"/>
                      <a:pt x="10277470" y="2257771"/>
                      <a:pt x="10267615" y="2257778"/>
                    </a:cubicBezTo>
                    <a:lnTo>
                      <a:pt x="10213781" y="2257778"/>
                    </a:lnTo>
                    <a:cubicBezTo>
                      <a:pt x="10144799" y="2257786"/>
                      <a:pt x="10085922" y="2207921"/>
                      <a:pt x="10074575" y="2139879"/>
                    </a:cubicBezTo>
                    <a:lnTo>
                      <a:pt x="9960204" y="1452880"/>
                    </a:lnTo>
                    <a:cubicBezTo>
                      <a:pt x="9958864" y="1444978"/>
                      <a:pt x="9947575" y="1444978"/>
                      <a:pt x="9946235" y="1452880"/>
                    </a:cubicBezTo>
                    <a:lnTo>
                      <a:pt x="9831794" y="2139879"/>
                    </a:lnTo>
                    <a:cubicBezTo>
                      <a:pt x="9820442" y="2207948"/>
                      <a:pt x="9761525" y="2257821"/>
                      <a:pt x="9692517" y="2257778"/>
                    </a:cubicBezTo>
                    <a:lnTo>
                      <a:pt x="9638683" y="2257778"/>
                    </a:lnTo>
                    <a:cubicBezTo>
                      <a:pt x="9628828" y="2257771"/>
                      <a:pt x="9619424" y="2253643"/>
                      <a:pt x="9612750" y="2246392"/>
                    </a:cubicBezTo>
                    <a:cubicBezTo>
                      <a:pt x="9606076" y="2239141"/>
                      <a:pt x="9602738" y="2229429"/>
                      <a:pt x="9603546" y="2219607"/>
                    </a:cubicBezTo>
                    <a:lnTo>
                      <a:pt x="9670927" y="1411111"/>
                    </a:lnTo>
                    <a:lnTo>
                      <a:pt x="9733933" y="969998"/>
                    </a:lnTo>
                  </a:path>
                </a:pathLst>
              </a:custGeom>
              <a:solidFill>
                <a:srgbClr val="131211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10684351" y="0"/>
                <a:ext cx="2570727" cy="2257821"/>
              </a:xfrm>
              <a:custGeom>
                <a:avLst/>
                <a:gdLst/>
                <a:ahLst/>
                <a:cxnLst/>
                <a:rect r="r" b="b" t="t" l="l"/>
                <a:pathLst>
                  <a:path h="2257821" w="2570727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8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8" y="493889"/>
                      <a:pt x="1952149" y="493889"/>
                    </a:cubicBezTo>
                    <a:cubicBezTo>
                      <a:pt x="2069050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50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3" y="958709"/>
                      <a:pt x="1719528" y="966258"/>
                    </a:cubicBezTo>
                    <a:lnTo>
                      <a:pt x="1565504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1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3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3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3" y="1325598"/>
                    </a:cubicBezTo>
                    <a:lnTo>
                      <a:pt x="2184841" y="966258"/>
                    </a:lnTo>
                    <a:cubicBezTo>
                      <a:pt x="2181595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2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799" y="2257786"/>
                      <a:pt x="2084922" y="2207921"/>
                      <a:pt x="2073575" y="2139879"/>
                    </a:cubicBezTo>
                    <a:lnTo>
                      <a:pt x="1959204" y="1452880"/>
                    </a:lnTo>
                    <a:cubicBezTo>
                      <a:pt x="1957864" y="1444978"/>
                      <a:pt x="1946575" y="1444978"/>
                      <a:pt x="1945235" y="1452880"/>
                    </a:cubicBezTo>
                    <a:lnTo>
                      <a:pt x="1830794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6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</a:path>
                </a:pathLst>
              </a:custGeom>
              <a:solidFill>
                <a:srgbClr val="B3B5A9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-65003" y="2109243"/>
            <a:ext cx="11072574" cy="4696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Між захисниками та виробниками туристичних послуг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склалися взаємини, які загалом можна поділити на три типи.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1) Відносна незалежність — прихильники різних позицій, поважаючи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протилежну думку, зберігають ізоляцію і максимально обмежують контакти.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Такі взаємини не характерні для масового туризму.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2) Симбіоз (взаємна підтримка) — виявляється як розумне та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контрольоване використання природних ресурсів. Природні зони, археологічні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зони й історичні пам’ятники оберігаються й підтримуються.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3) Конфлікт — з приводу руйнування навколишнього середовища.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Руйнівна активність туристів проявляється або в повному винищенні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туристичних ресурсів, або в постійному негативному впливі на соціокультурну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систему, наслідком якого можуть бути зміна ціннісних систем, моральних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2F4F5"/>
                </a:solidFill>
                <a:latin typeface="Open Sauce"/>
              </a:rPr>
              <a:t>законів, загального стилю життя і рівня безпеки.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3986589">
            <a:off x="5237177" y="6411932"/>
            <a:ext cx="9894000" cy="10152425"/>
          </a:xfrm>
          <a:custGeom>
            <a:avLst/>
            <a:gdLst/>
            <a:ahLst/>
            <a:cxnLst/>
            <a:rect r="r" b="b" t="t" l="l"/>
            <a:pathLst>
              <a:path h="10152425" w="9894000">
                <a:moveTo>
                  <a:pt x="0" y="0"/>
                </a:moveTo>
                <a:lnTo>
                  <a:pt x="9894000" y="0"/>
                </a:lnTo>
                <a:lnTo>
                  <a:pt x="9894000" y="10152425"/>
                </a:lnTo>
                <a:lnTo>
                  <a:pt x="0" y="101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ПЛАН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402230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5222538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50954" y="6433730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19806" y="4050610"/>
            <a:ext cx="7706275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МІЖНАРОДНИЙ ТУРИЗМ ЯК ЧИННИК ЕКОНОМІЧНОГО РОЗВИТКУ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19806" y="5193963"/>
            <a:ext cx="688206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СОЦІОКУЛЬТУРНЕ ЗНАЧЕННЯ МІЖНАРОДНОГО ТУРИЗМУ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59853" y="6319705"/>
            <a:ext cx="742617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ПРОЯВИ НЕГАТИВНОГО ВПЛИВУ МІЖНАРОДНОГО ТУРИЗМУ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19806" y="3335690"/>
            <a:ext cx="7069694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СУТНІСТЬ МІЖНАРОДНОГО ТУРИЗМУ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62994" y="337474"/>
            <a:ext cx="4296549" cy="9570246"/>
            <a:chOff x="0" y="0"/>
            <a:chExt cx="1131601" cy="2520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1601" cy="2520559"/>
            </a:xfrm>
            <a:custGeom>
              <a:avLst/>
              <a:gdLst/>
              <a:ahLst/>
              <a:cxnLst/>
              <a:rect r="r" b="b" t="t" l="l"/>
              <a:pathLst>
                <a:path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142191" y="3396305"/>
            <a:ext cx="9610044" cy="2272740"/>
            <a:chOff x="0" y="0"/>
            <a:chExt cx="3682024" cy="87078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82024" cy="870785"/>
            </a:xfrm>
            <a:custGeom>
              <a:avLst/>
              <a:gdLst/>
              <a:ahLst/>
              <a:cxnLst/>
              <a:rect r="r" b="b" t="t" l="l"/>
              <a:pathLst>
                <a:path h="870785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870785"/>
                  </a:lnTo>
                  <a:lnTo>
                    <a:pt x="0" y="870785"/>
                  </a:lnTo>
                  <a:lnTo>
                    <a:pt x="0" y="0"/>
                  </a:lnTo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474235" y="3673321"/>
            <a:ext cx="1156649" cy="1173721"/>
          </a:xfrm>
          <a:custGeom>
            <a:avLst/>
            <a:gdLst/>
            <a:ahLst/>
            <a:cxnLst/>
            <a:rect r="r" b="b" t="t" l="l"/>
            <a:pathLst>
              <a:path h="1173721" w="1156649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142191" y="5861727"/>
            <a:ext cx="9610044" cy="1948998"/>
            <a:chOff x="0" y="0"/>
            <a:chExt cx="3682024" cy="7467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82024" cy="746746"/>
            </a:xfrm>
            <a:custGeom>
              <a:avLst/>
              <a:gdLst/>
              <a:ahLst/>
              <a:cxnLst/>
              <a:rect r="r" b="b" t="t" l="l"/>
              <a:pathLst>
                <a:path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lnTo>
                    <a:pt x="0" y="0"/>
                  </a:lnTo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371799" y="6162574"/>
            <a:ext cx="1159455" cy="1178744"/>
          </a:xfrm>
          <a:custGeom>
            <a:avLst/>
            <a:gdLst/>
            <a:ahLst/>
            <a:cxnLst/>
            <a:rect r="r" b="b" t="t" l="l"/>
            <a:pathLst>
              <a:path h="1178744" w="1159455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08899" y="6005886"/>
            <a:ext cx="7843336" cy="192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як галузь господарства, пов’язану з обслуговуванням людей, що</a:t>
            </a:r>
          </a:p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тимчасово перебувають поза межами постійного місця проживання;</a:t>
            </a:r>
          </a:p>
          <a:p>
            <a:pPr algn="l" marL="0" indent="0" lvl="0">
              <a:lnSpc>
                <a:spcPts val="3050"/>
              </a:lnSpc>
              <a:spcBef>
                <a:spcPct val="0"/>
              </a:spcBef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753868" y="566904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5515" y="983855"/>
            <a:ext cx="9533270" cy="1624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4782" spc="468">
                <a:solidFill>
                  <a:srgbClr val="231F20"/>
                </a:solidFill>
                <a:latin typeface="Oswald Bold"/>
              </a:rPr>
              <a:t>ПОНЯТТЯ “МІЖНАРОДНИЙ ТУРИЗМ”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08899" y="3624745"/>
            <a:ext cx="7986258" cy="192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як особливу форму пересування людей за визначеним маршрутом з</a:t>
            </a:r>
          </a:p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метою відвідання конкретного об’єкта або задоволення своїх інтересів</a:t>
            </a:r>
          </a:p>
          <a:p>
            <a:pPr algn="l" marL="0" indent="0" lvl="0">
              <a:lnSpc>
                <a:spcPts val="3050"/>
              </a:lnSpc>
              <a:spcBef>
                <a:spcPct val="0"/>
              </a:spcBef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і повернення на постійне місце проживання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285113" y="8014260"/>
            <a:ext cx="9610044" cy="2272740"/>
            <a:chOff x="0" y="0"/>
            <a:chExt cx="3682024" cy="8707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82024" cy="870785"/>
            </a:xfrm>
            <a:custGeom>
              <a:avLst/>
              <a:gdLst/>
              <a:ahLst/>
              <a:cxnLst/>
              <a:rect r="r" b="b" t="t" l="l"/>
              <a:pathLst>
                <a:path h="870785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870785"/>
                  </a:lnTo>
                  <a:lnTo>
                    <a:pt x="0" y="870785"/>
                  </a:lnTo>
                  <a:lnTo>
                    <a:pt x="0" y="0"/>
                  </a:lnTo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474235" y="8671440"/>
            <a:ext cx="1156649" cy="1173721"/>
          </a:xfrm>
          <a:custGeom>
            <a:avLst/>
            <a:gdLst/>
            <a:ahLst/>
            <a:cxnLst/>
            <a:rect r="r" b="b" t="t" l="l"/>
            <a:pathLst>
              <a:path h="1173721" w="1156649">
                <a:moveTo>
                  <a:pt x="0" y="0"/>
                </a:moveTo>
                <a:lnTo>
                  <a:pt x="1156649" y="0"/>
                </a:lnTo>
                <a:lnTo>
                  <a:pt x="1156649" y="1173720"/>
                </a:lnTo>
                <a:lnTo>
                  <a:pt x="0" y="117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908899" y="8164168"/>
            <a:ext cx="7986258" cy="231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як сегмент ринку, в якому сходяться підприємства таких галузей</a:t>
            </a:r>
          </a:p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господарства, як транспорт, харчування, готельне господарство,</a:t>
            </a:r>
          </a:p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культура, торгівля тощо;</a:t>
            </a:r>
          </a:p>
          <a:p>
            <a:pPr algn="l" marL="0" indent="0" lvl="0">
              <a:lnSpc>
                <a:spcPts val="30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7472" y="6672678"/>
            <a:ext cx="7673056" cy="7673056"/>
          </a:xfrm>
          <a:custGeom>
            <a:avLst/>
            <a:gdLst/>
            <a:ahLst/>
            <a:cxnLst/>
            <a:rect r="r" b="b" t="t" l="l"/>
            <a:pathLst>
              <a:path h="7673056" w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24816" y="5501099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63659" y="6071953"/>
            <a:ext cx="960682" cy="1052540"/>
          </a:xfrm>
          <a:custGeom>
            <a:avLst/>
            <a:gdLst/>
            <a:ahLst/>
            <a:cxnLst/>
            <a:rect r="r" b="b" t="t" l="l"/>
            <a:pathLst>
              <a:path h="1052540" w="960682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39534" y="7377531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0099" y="7377531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94936" y="7891202"/>
            <a:ext cx="1268693" cy="1211025"/>
          </a:xfrm>
          <a:custGeom>
            <a:avLst/>
            <a:gdLst/>
            <a:ahLst/>
            <a:cxnLst/>
            <a:rect r="r" b="b" t="t" l="l"/>
            <a:pathLst>
              <a:path h="1211025" w="1268693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106315" y="7936159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74426" y="3206190"/>
            <a:ext cx="3474003" cy="2179798"/>
            <a:chOff x="0" y="0"/>
            <a:chExt cx="914964" cy="5741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4964" cy="574103"/>
            </a:xfrm>
            <a:custGeom>
              <a:avLst/>
              <a:gdLst/>
              <a:ahLst/>
              <a:cxnLst/>
              <a:rect r="r" b="b" t="t" l="l"/>
              <a:pathLst>
                <a:path h="57410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574103"/>
                  </a:lnTo>
                  <a:lnTo>
                    <a:pt x="0" y="574103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Манільська декларація з світового туризму (1980)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179318" y="1277407"/>
            <a:ext cx="11552977" cy="116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МІЖНАРОДНЕ ВИЗНАЧЕННЯ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218805" y="3206190"/>
            <a:ext cx="3474003" cy="1665448"/>
            <a:chOff x="0" y="0"/>
            <a:chExt cx="914964" cy="4386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14964" cy="438636"/>
            </a:xfrm>
            <a:custGeom>
              <a:avLst/>
              <a:gdLst/>
              <a:ahLst/>
              <a:cxnLst/>
              <a:rect r="r" b="b" t="t" l="l"/>
              <a:pathLst>
                <a:path h="438636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438636"/>
                  </a:lnTo>
                  <a:lnTo>
                    <a:pt x="0" y="438636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14"/>
                </a:lnSpc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Гаазька</a:t>
              </a:r>
            </a:p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декларація  (1989)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284209" y="3206190"/>
            <a:ext cx="3474003" cy="2694148"/>
            <a:chOff x="0" y="0"/>
            <a:chExt cx="914964" cy="7095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14964" cy="709570"/>
            </a:xfrm>
            <a:custGeom>
              <a:avLst/>
              <a:gdLst/>
              <a:ahLst/>
              <a:cxnLst/>
              <a:rect r="r" b="b" t="t" l="l"/>
              <a:pathLst>
                <a:path h="709570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709570"/>
                  </a:lnTo>
                  <a:lnTo>
                    <a:pt x="0" y="709570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14"/>
                </a:lnSpc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Міжнародна академія туризму (Монте-Карло,</a:t>
              </a:r>
            </a:p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Монако)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93475" y="3510391"/>
            <a:ext cx="9034431" cy="2808103"/>
            <a:chOff x="0" y="0"/>
            <a:chExt cx="1744696" cy="5422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10691" y="6504266"/>
            <a:ext cx="4473739" cy="636748"/>
            <a:chOff x="0" y="0"/>
            <a:chExt cx="1178269" cy="1677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78269" cy="167703"/>
            </a:xfrm>
            <a:custGeom>
              <a:avLst/>
              <a:gdLst/>
              <a:ahLst/>
              <a:cxnLst/>
              <a:rect r="r" b="b" t="t" l="l"/>
              <a:pathLst>
                <a:path h="167703" w="1178269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Italics"/>
                </a:rPr>
                <a:t>Vision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179166" y="6572062"/>
            <a:ext cx="9034431" cy="2808103"/>
            <a:chOff x="0" y="0"/>
            <a:chExt cx="1744696" cy="5422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745476" y="2822293"/>
            <a:ext cx="3950906" cy="3749769"/>
          </a:xfrm>
          <a:custGeom>
            <a:avLst/>
            <a:gdLst/>
            <a:ahLst/>
            <a:cxnLst/>
            <a:rect r="r" b="b" t="t" l="l"/>
            <a:pathLst>
              <a:path h="3749769" w="3950906">
                <a:moveTo>
                  <a:pt x="0" y="0"/>
                </a:moveTo>
                <a:lnTo>
                  <a:pt x="3950906" y="0"/>
                </a:lnTo>
                <a:lnTo>
                  <a:pt x="3950906" y="3749769"/>
                </a:lnTo>
                <a:lnTo>
                  <a:pt x="0" y="3749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410691" y="6644235"/>
            <a:ext cx="4383118" cy="2735931"/>
          </a:xfrm>
          <a:custGeom>
            <a:avLst/>
            <a:gdLst/>
            <a:ahLst/>
            <a:cxnLst/>
            <a:rect r="r" b="b" t="t" l="l"/>
            <a:pathLst>
              <a:path h="2735931" w="4383118">
                <a:moveTo>
                  <a:pt x="0" y="0"/>
                </a:moveTo>
                <a:lnTo>
                  <a:pt x="4383118" y="0"/>
                </a:lnTo>
                <a:lnTo>
                  <a:pt x="4383118" y="2735931"/>
                </a:lnTo>
                <a:lnTo>
                  <a:pt x="0" y="27359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368" r="0" b="-3368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893475" y="3704683"/>
            <a:ext cx="8900334" cy="252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міжнародний туризм являє собою діяльність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осіб, які подорожують і здійснюють перебування в місцях, що розташовані за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межами їх звичайного середовища, протягом періоду, що не перевищує одного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року поспіль, з метою відпочинку, з діловими та іншими цілями.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53106" y="7121964"/>
            <a:ext cx="8860492" cy="180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231F20"/>
                </a:solidFill>
                <a:latin typeface="Open Sauce Bold"/>
              </a:rPr>
              <a:t>Статистична комісія ООН для цілей статистики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231F20"/>
                </a:solidFill>
                <a:latin typeface="Open Sauce Bold"/>
              </a:rPr>
              <a:t>туризму (Концепція визначення і класифікації для статистики туризму), а також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231F20"/>
                </a:solidFill>
                <a:latin typeface="Open Sauce Bold"/>
              </a:rPr>
              <a:t>Рекомендації по статистиці туризму Всесвітньої туристської організації 1993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79318" y="1277407"/>
            <a:ext cx="11552977" cy="1165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F2F4F5"/>
                </a:solidFill>
                <a:latin typeface="Oswald"/>
              </a:rPr>
              <a:t>МІЖНАРОДНЕ ВИЗНАЧЕННЯ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57645" y="4662724"/>
            <a:ext cx="3985863" cy="4087473"/>
            <a:chOff x="0" y="0"/>
            <a:chExt cx="1240112" cy="1271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0112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40112">
                  <a:moveTo>
                    <a:pt x="0" y="0"/>
                  </a:moveTo>
                  <a:lnTo>
                    <a:pt x="1240112" y="0"/>
                  </a:lnTo>
                  <a:lnTo>
                    <a:pt x="1240112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257863">
            <a:off x="-571305" y="6150994"/>
            <a:ext cx="21273218" cy="9128145"/>
          </a:xfrm>
          <a:custGeom>
            <a:avLst/>
            <a:gdLst/>
            <a:ahLst/>
            <a:cxnLst/>
            <a:rect r="r" b="b" t="t" l="l"/>
            <a:pathLst>
              <a:path h="9128145" w="21273218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85510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759167" y="4662724"/>
            <a:ext cx="3985863" cy="4087473"/>
            <a:chOff x="0" y="0"/>
            <a:chExt cx="1240112" cy="12717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0112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40112">
                  <a:moveTo>
                    <a:pt x="0" y="0"/>
                  </a:moveTo>
                  <a:lnTo>
                    <a:pt x="1240112" y="0"/>
                  </a:lnTo>
                  <a:lnTo>
                    <a:pt x="1240112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080191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828807" y="4662724"/>
            <a:ext cx="4113179" cy="4087473"/>
            <a:chOff x="0" y="0"/>
            <a:chExt cx="1279723" cy="12717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79723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274468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38112" y="4713882"/>
            <a:ext cx="4113179" cy="4087473"/>
            <a:chOff x="0" y="0"/>
            <a:chExt cx="1279723" cy="127172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79723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49884" y="3689298"/>
            <a:ext cx="2049168" cy="2049168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860813" y="3709680"/>
            <a:ext cx="2049168" cy="204916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663857" y="3361631"/>
            <a:ext cx="2049168" cy="2049168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668617" y="4088506"/>
            <a:ext cx="1211702" cy="1322294"/>
          </a:xfrm>
          <a:custGeom>
            <a:avLst/>
            <a:gdLst/>
            <a:ahLst/>
            <a:cxnLst/>
            <a:rect r="r" b="b" t="t" l="l"/>
            <a:pathLst>
              <a:path h="1322294" w="1211702">
                <a:moveTo>
                  <a:pt x="0" y="0"/>
                </a:moveTo>
                <a:lnTo>
                  <a:pt x="1211702" y="0"/>
                </a:lnTo>
                <a:lnTo>
                  <a:pt x="1211702" y="1322294"/>
                </a:lnTo>
                <a:lnTo>
                  <a:pt x="0" y="1322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305055" y="3965806"/>
            <a:ext cx="1160684" cy="1393835"/>
          </a:xfrm>
          <a:custGeom>
            <a:avLst/>
            <a:gdLst/>
            <a:ahLst/>
            <a:cxnLst/>
            <a:rect r="r" b="b" t="t" l="l"/>
            <a:pathLst>
              <a:path h="1393835" w="1160684">
                <a:moveTo>
                  <a:pt x="0" y="0"/>
                </a:moveTo>
                <a:lnTo>
                  <a:pt x="1160684" y="0"/>
                </a:lnTo>
                <a:lnTo>
                  <a:pt x="1160684" y="1393835"/>
                </a:lnTo>
                <a:lnTo>
                  <a:pt x="0" y="1393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095318" y="3638140"/>
            <a:ext cx="1353071" cy="1353071"/>
          </a:xfrm>
          <a:custGeom>
            <a:avLst/>
            <a:gdLst/>
            <a:ahLst/>
            <a:cxnLst/>
            <a:rect r="r" b="b" t="t" l="l"/>
            <a:pathLst>
              <a:path h="1353071" w="1353071">
                <a:moveTo>
                  <a:pt x="0" y="0"/>
                </a:moveTo>
                <a:lnTo>
                  <a:pt x="1353071" y="0"/>
                </a:lnTo>
                <a:lnTo>
                  <a:pt x="1353071" y="1353071"/>
                </a:lnTo>
                <a:lnTo>
                  <a:pt x="0" y="1353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2343797" y="1241139"/>
            <a:ext cx="13617940" cy="754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09"/>
              </a:lnSpc>
              <a:spcBef>
                <a:spcPct val="0"/>
              </a:spcBef>
            </a:pPr>
            <a:r>
              <a:rPr lang="en-US" sz="4500" spc="441">
                <a:solidFill>
                  <a:srgbClr val="231F20"/>
                </a:solidFill>
                <a:latin typeface="Oswald Bold"/>
              </a:rPr>
              <a:t>КЛАСИФІКАЦІЯ МІЖНАРОДНОГО ТУРИЗМУ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56350" y="5949775"/>
            <a:ext cx="2974893" cy="212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В’ЇЗНИЙ ТУРИЗМ ТА ВИЇЗНИЙ ТУРИЗМ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588765" y="6145052"/>
            <a:ext cx="2974893" cy="212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АКТИВНИЙ ТУРИЗМ І ПАСИВНИЙ ТУРИЗМ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284407" y="5899459"/>
            <a:ext cx="2974893" cy="158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ТУРИСТИЧНИЙ ІМПОРТ ТА ЕКСПОРТ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325993" y="3638140"/>
            <a:ext cx="2049168" cy="2049168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0770235" y="3749665"/>
            <a:ext cx="1160684" cy="1393835"/>
          </a:xfrm>
          <a:custGeom>
            <a:avLst/>
            <a:gdLst/>
            <a:ahLst/>
            <a:cxnLst/>
            <a:rect r="r" b="b" t="t" l="l"/>
            <a:pathLst>
              <a:path h="1393835" w="1160684">
                <a:moveTo>
                  <a:pt x="0" y="0"/>
                </a:moveTo>
                <a:lnTo>
                  <a:pt x="1160684" y="0"/>
                </a:lnTo>
                <a:lnTo>
                  <a:pt x="1160684" y="1393835"/>
                </a:lnTo>
                <a:lnTo>
                  <a:pt x="0" y="1393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9659425" y="6601708"/>
            <a:ext cx="3382304" cy="105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КОРОТКОЧАСНИЙ І ДОВГОТРИВАЛИЙ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7863">
            <a:off x="-571305" y="6150994"/>
            <a:ext cx="21273218" cy="9128145"/>
          </a:xfrm>
          <a:custGeom>
            <a:avLst/>
            <a:gdLst/>
            <a:ahLst/>
            <a:cxnLst/>
            <a:rect r="r" b="b" t="t" l="l"/>
            <a:pathLst>
              <a:path h="9128145" w="21273218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85510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900353" y="4678112"/>
            <a:ext cx="4113179" cy="4087473"/>
            <a:chOff x="0" y="0"/>
            <a:chExt cx="1279723" cy="1271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79723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80191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095033" y="4678112"/>
            <a:ext cx="4113179" cy="4087473"/>
            <a:chOff x="0" y="0"/>
            <a:chExt cx="1279723" cy="12717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79723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274468" y="8765585"/>
            <a:ext cx="4128022" cy="437161"/>
          </a:xfrm>
          <a:custGeom>
            <a:avLst/>
            <a:gdLst/>
            <a:ahLst/>
            <a:cxnLst/>
            <a:rect r="r" b="b" t="t" l="l"/>
            <a:pathLst>
              <a:path h="437161" w="4128022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289311" y="4678112"/>
            <a:ext cx="4113179" cy="4087473"/>
            <a:chOff x="0" y="0"/>
            <a:chExt cx="1279723" cy="12717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79723" cy="1271725"/>
            </a:xfrm>
            <a:custGeom>
              <a:avLst/>
              <a:gdLst/>
              <a:ahLst/>
              <a:cxnLst/>
              <a:rect r="r" b="b" t="t" l="l"/>
              <a:pathLst>
                <a:path h="1271725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lnTo>
                    <a:pt x="0" y="0"/>
                  </a:ln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321316" y="3653528"/>
            <a:ext cx="2049168" cy="204916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119617" y="3653528"/>
            <a:ext cx="2049168" cy="2049168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933709" y="3653528"/>
            <a:ext cx="2049168" cy="204916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3732628" y="4016965"/>
            <a:ext cx="1211702" cy="1322294"/>
          </a:xfrm>
          <a:custGeom>
            <a:avLst/>
            <a:gdLst/>
            <a:ahLst/>
            <a:cxnLst/>
            <a:rect r="r" b="b" t="t" l="l"/>
            <a:pathLst>
              <a:path h="1322294" w="1211702">
                <a:moveTo>
                  <a:pt x="0" y="0"/>
                </a:moveTo>
                <a:lnTo>
                  <a:pt x="1211702" y="0"/>
                </a:lnTo>
                <a:lnTo>
                  <a:pt x="1211702" y="1322294"/>
                </a:lnTo>
                <a:lnTo>
                  <a:pt x="0" y="1322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563658" y="4016965"/>
            <a:ext cx="1160684" cy="1393835"/>
          </a:xfrm>
          <a:custGeom>
            <a:avLst/>
            <a:gdLst/>
            <a:ahLst/>
            <a:cxnLst/>
            <a:rect r="r" b="b" t="t" l="l"/>
            <a:pathLst>
              <a:path h="1393835" w="1160684">
                <a:moveTo>
                  <a:pt x="0" y="0"/>
                </a:moveTo>
                <a:lnTo>
                  <a:pt x="1160684" y="0"/>
                </a:lnTo>
                <a:lnTo>
                  <a:pt x="1160684" y="1393835"/>
                </a:lnTo>
                <a:lnTo>
                  <a:pt x="0" y="1393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272985" y="3986188"/>
            <a:ext cx="1353071" cy="1353071"/>
          </a:xfrm>
          <a:custGeom>
            <a:avLst/>
            <a:gdLst/>
            <a:ahLst/>
            <a:cxnLst/>
            <a:rect r="r" b="b" t="t" l="l"/>
            <a:pathLst>
              <a:path h="1353071" w="1353071">
                <a:moveTo>
                  <a:pt x="0" y="0"/>
                </a:moveTo>
                <a:lnTo>
                  <a:pt x="1353071" y="0"/>
                </a:lnTo>
                <a:lnTo>
                  <a:pt x="1353071" y="1353071"/>
                </a:lnTo>
                <a:lnTo>
                  <a:pt x="0" y="1353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7665320" y="6216475"/>
            <a:ext cx="2974893" cy="158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ДИТЯЧИЙ, МОЛОДІЖИЙ ТА ЗРІЛИЙ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475037" y="6432859"/>
            <a:ext cx="2974893" cy="105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ПОСТІЙНИЙ ТА СЕЗОННИЙ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43797" y="1241139"/>
            <a:ext cx="13617940" cy="1535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09"/>
              </a:lnSpc>
              <a:spcBef>
                <a:spcPct val="0"/>
              </a:spcBef>
            </a:pPr>
            <a:r>
              <a:rPr lang="en-US" sz="4500" spc="441">
                <a:solidFill>
                  <a:srgbClr val="231F20"/>
                </a:solidFill>
                <a:latin typeface="Oswald Bold"/>
              </a:rPr>
              <a:t>КЛАСИФІКАЦІЯ ФОРМ МІДНАРОДНОГО ТУРИЗМУ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851033" y="5949775"/>
            <a:ext cx="2974893" cy="212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РЕКРЕАЦІЙНИЙ, ПІЗНАВАЛЬНИЙ, НАУКОВИЙ ТА ДІЛОВИЙ  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361367" y="4424204"/>
            <a:ext cx="2464800" cy="2455172"/>
            <a:chOff x="0" y="0"/>
            <a:chExt cx="6502400" cy="647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37327" t="0" r="-37327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202269" y="3237055"/>
            <a:ext cx="5981844" cy="2374297"/>
            <a:chOff x="0" y="0"/>
            <a:chExt cx="2047782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47782" cy="812800"/>
            </a:xfrm>
            <a:custGeom>
              <a:avLst/>
              <a:gdLst/>
              <a:ahLst/>
              <a:cxnLst/>
              <a:rect r="r" b="b" t="t" l="l"/>
              <a:pathLst>
                <a:path h="812800" w="2047782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812145" y="6881889"/>
            <a:ext cx="2464800" cy="2455172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34907" t="0" r="-34907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611386" y="5735177"/>
            <a:ext cx="5981844" cy="2374297"/>
            <a:chOff x="0" y="0"/>
            <a:chExt cx="204778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7782" cy="812800"/>
            </a:xfrm>
            <a:custGeom>
              <a:avLst/>
              <a:gdLst/>
              <a:ahLst/>
              <a:cxnLst/>
              <a:rect r="r" b="b" t="t" l="l"/>
              <a:pathLst>
                <a:path h="812800" w="2047782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887923">
            <a:off x="-2683214" y="7543802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87923">
            <a:off x="12076940" y="-3354783"/>
            <a:ext cx="7032580" cy="7216267"/>
          </a:xfrm>
          <a:custGeom>
            <a:avLst/>
            <a:gdLst/>
            <a:ahLst/>
            <a:cxnLst/>
            <a:rect r="r" b="b" t="t" l="l"/>
            <a:pathLst>
              <a:path h="7216267" w="7032580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333169" y="8069439"/>
            <a:ext cx="2094695" cy="2377721"/>
            <a:chOff x="0" y="0"/>
            <a:chExt cx="551689" cy="62623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1689" cy="626231"/>
            </a:xfrm>
            <a:custGeom>
              <a:avLst/>
              <a:gdLst/>
              <a:ahLst/>
              <a:cxnLst/>
              <a:rect r="r" b="b" t="t" l="l"/>
              <a:pathLst>
                <a:path h="626231" w="551689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224419" y="-1349021"/>
            <a:ext cx="2094695" cy="2377721"/>
            <a:chOff x="0" y="0"/>
            <a:chExt cx="551689" cy="6262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1689" cy="626231"/>
            </a:xfrm>
            <a:custGeom>
              <a:avLst/>
              <a:gdLst/>
              <a:ahLst/>
              <a:cxnLst/>
              <a:rect r="r" b="b" t="t" l="l"/>
              <a:pathLst>
                <a:path h="626231" w="551689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lnTo>
                    <a:pt x="0" y="0"/>
                  </a:lnTo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305401" y="3546153"/>
            <a:ext cx="6195407" cy="11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8">
                <a:solidFill>
                  <a:srgbClr val="100F0D"/>
                </a:solidFill>
                <a:latin typeface="Montserrat Light"/>
              </a:rPr>
              <a:t>відвідувачі-туристи, які здійснюють не менш ніж одну ночівлю в </a:t>
            </a:r>
            <a:r>
              <a:rPr lang="en-US" sz="1628">
                <a:solidFill>
                  <a:srgbClr val="100F0D"/>
                </a:solidFill>
                <a:latin typeface="Montserrat Light"/>
              </a:rPr>
              <a:t>колективних або індивідуальних засобах розміщення відвідуваної країні з будь-якою метою, крім заняття оплачуваною діяльністю.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079850" y="6020927"/>
            <a:ext cx="5325010" cy="11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8">
                <a:solidFill>
                  <a:srgbClr val="100F0D"/>
                </a:solidFill>
                <a:latin typeface="Montserrat Light"/>
              </a:rPr>
              <a:t>відвідувачі-екскурсанти, які не здійснюють ночівлі в країні </a:t>
            </a:r>
            <a:r>
              <a:rPr lang="en-US" sz="1628">
                <a:solidFill>
                  <a:srgbClr val="100F0D"/>
                </a:solidFill>
                <a:latin typeface="Montserrat Light"/>
              </a:rPr>
              <a:t>перебування. До них відносять: пасажирів круїзних суден, які ночують на борту</a:t>
            </a:r>
          </a:p>
          <a:p>
            <a:pPr>
              <a:lnSpc>
                <a:spcPts val="2280"/>
              </a:lnSpc>
            </a:pPr>
            <a:r>
              <a:rPr lang="en-US" sz="1628">
                <a:solidFill>
                  <a:srgbClr val="100F0D"/>
                </a:solidFill>
                <a:latin typeface="Montserrat Light"/>
              </a:rPr>
              <a:t>незалежно від тривалості зупинки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61367" y="1207516"/>
            <a:ext cx="953701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ВІДВІДУВАЧІ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0093" y="4434807"/>
            <a:ext cx="2932415" cy="2351362"/>
            <a:chOff x="0" y="0"/>
            <a:chExt cx="1075555" cy="8624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5555" cy="862436"/>
            </a:xfrm>
            <a:custGeom>
              <a:avLst/>
              <a:gdLst/>
              <a:ahLst/>
              <a:cxnLst/>
              <a:rect r="r" b="b" t="t" l="l"/>
              <a:pathLst>
                <a:path h="862436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070732" y="5281918"/>
            <a:ext cx="2932415" cy="2351362"/>
            <a:chOff x="0" y="0"/>
            <a:chExt cx="1075555" cy="8624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75555" cy="862436"/>
            </a:xfrm>
            <a:custGeom>
              <a:avLst/>
              <a:gdLst/>
              <a:ahLst/>
              <a:cxnLst/>
              <a:rect r="r" b="b" t="t" l="l"/>
              <a:pathLst>
                <a:path h="862436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046312" y="3696538"/>
            <a:ext cx="2932415" cy="2351362"/>
            <a:chOff x="0" y="0"/>
            <a:chExt cx="1075555" cy="8624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5555" cy="862436"/>
            </a:xfrm>
            <a:custGeom>
              <a:avLst/>
              <a:gdLst/>
              <a:ahLst/>
              <a:cxnLst/>
              <a:rect r="r" b="b" t="t" l="l"/>
              <a:pathLst>
                <a:path h="862436" w="107555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885381">
            <a:off x="12158125" y="7633280"/>
            <a:ext cx="1776375" cy="501826"/>
          </a:xfrm>
          <a:custGeom>
            <a:avLst/>
            <a:gdLst/>
            <a:ahLst/>
            <a:cxnLst/>
            <a:rect r="r" b="b" t="t" l="l"/>
            <a:pathLst>
              <a:path h="501826" w="1776375">
                <a:moveTo>
                  <a:pt x="0" y="0"/>
                </a:moveTo>
                <a:lnTo>
                  <a:pt x="1776374" y="0"/>
                </a:lnTo>
                <a:lnTo>
                  <a:pt x="1776374" y="501826"/>
                </a:lnTo>
                <a:lnTo>
                  <a:pt x="0" y="501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9279" y="1393060"/>
            <a:ext cx="11973868" cy="102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39"/>
              </a:lnSpc>
              <a:spcBef>
                <a:spcPct val="0"/>
              </a:spcBef>
            </a:pPr>
            <a:r>
              <a:rPr lang="en-US" sz="6042" spc="592">
                <a:solidFill>
                  <a:srgbClr val="231F20"/>
                </a:solidFill>
                <a:latin typeface="Oswald Bold"/>
              </a:rPr>
              <a:t>МІЖНАРОДНИЙ ТУРИЗМ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70203" y="4612870"/>
            <a:ext cx="2534389" cy="2022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60623" indent="-180311" lvl="1">
              <a:lnSpc>
                <a:spcPts val="2338"/>
              </a:lnSpc>
              <a:buFont typeface="Arial"/>
              <a:buChar char="•"/>
            </a:pPr>
            <a:r>
              <a:rPr lang="en-US" sz="1670">
                <a:solidFill>
                  <a:srgbClr val="100F0D"/>
                </a:solidFill>
                <a:latin typeface="Montserrat Light"/>
              </a:rPr>
              <a:t>частка туризму в структурі національного доходу; </a:t>
            </a:r>
          </a:p>
          <a:p>
            <a:pPr algn="ctr" marL="360623" indent="-180311" lvl="1">
              <a:lnSpc>
                <a:spcPts val="2338"/>
              </a:lnSpc>
              <a:buFont typeface="Arial"/>
              <a:buChar char="•"/>
            </a:pPr>
            <a:r>
              <a:rPr lang="en-US" sz="1670">
                <a:solidFill>
                  <a:srgbClr val="100F0D"/>
                </a:solidFill>
                <a:latin typeface="Montserrat Light"/>
              </a:rPr>
              <a:t>частку доходів від туризму в експорті країни;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-8970905">
            <a:off x="7337391" y="7248542"/>
            <a:ext cx="1776375" cy="501826"/>
          </a:xfrm>
          <a:custGeom>
            <a:avLst/>
            <a:gdLst/>
            <a:ahLst/>
            <a:cxnLst/>
            <a:rect r="r" b="b" t="t" l="l"/>
            <a:pathLst>
              <a:path h="501826" w="1776375">
                <a:moveTo>
                  <a:pt x="1776375" y="0"/>
                </a:moveTo>
                <a:lnTo>
                  <a:pt x="0" y="0"/>
                </a:lnTo>
                <a:lnTo>
                  <a:pt x="0" y="501826"/>
                </a:lnTo>
                <a:lnTo>
                  <a:pt x="1776375" y="501826"/>
                </a:lnTo>
                <a:lnTo>
                  <a:pt x="17763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99732" y="2509139"/>
            <a:ext cx="10657839" cy="150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60"/>
              </a:lnSpc>
            </a:pPr>
            <a:r>
              <a:rPr lang="en-US" sz="2186">
                <a:solidFill>
                  <a:srgbClr val="100F0D"/>
                </a:solidFill>
                <a:latin typeface="Montserrat Light"/>
              </a:rPr>
              <a:t> — це багатогранне явище, що поєднує економічні,</a:t>
            </a:r>
          </a:p>
          <a:p>
            <a:pPr>
              <a:lnSpc>
                <a:spcPts val="3060"/>
              </a:lnSpc>
            </a:pPr>
            <a:r>
              <a:rPr lang="en-US" sz="2186">
                <a:solidFill>
                  <a:srgbClr val="100F0D"/>
                </a:solidFill>
                <a:latin typeface="Montserrat Light"/>
              </a:rPr>
              <a:t>соціальні, культурні та екологічні аспекти, має невичерпний потенціал для</a:t>
            </a:r>
          </a:p>
          <a:p>
            <a:pPr>
              <a:lnSpc>
                <a:spcPts val="3060"/>
              </a:lnSpc>
            </a:pPr>
            <a:r>
              <a:rPr lang="en-US" sz="2186">
                <a:solidFill>
                  <a:srgbClr val="100F0D"/>
                </a:solidFill>
                <a:latin typeface="Montserrat Light"/>
              </a:rPr>
              <a:t>постійного прогресу, пов’язане з багатьма галузями економіки, що зумовлює</a:t>
            </a:r>
          </a:p>
          <a:p>
            <a:pPr>
              <a:lnSpc>
                <a:spcPts val="3060"/>
              </a:lnSpc>
            </a:pPr>
            <a:r>
              <a:rPr lang="en-US" sz="2186">
                <a:solidFill>
                  <a:srgbClr val="100F0D"/>
                </a:solidFill>
                <a:latin typeface="Montserrat Light"/>
              </a:rPr>
              <a:t>його провідне місце у соціально-економічному житті країн і народів.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887923">
            <a:off x="-5925789" y="4719839"/>
            <a:ext cx="14275375" cy="14648239"/>
          </a:xfrm>
          <a:custGeom>
            <a:avLst/>
            <a:gdLst/>
            <a:ahLst/>
            <a:cxnLst/>
            <a:rect r="r" b="b" t="t" l="l"/>
            <a:pathLst>
              <a:path h="14648239" w="14275375">
                <a:moveTo>
                  <a:pt x="0" y="0"/>
                </a:moveTo>
                <a:lnTo>
                  <a:pt x="14275375" y="0"/>
                </a:lnTo>
                <a:lnTo>
                  <a:pt x="14275375" y="14648239"/>
                </a:lnTo>
                <a:lnTo>
                  <a:pt x="0" y="1464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341578" y="5708964"/>
            <a:ext cx="2709988" cy="1924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8"/>
              </a:lnSpc>
              <a:spcBef>
                <a:spcPct val="0"/>
              </a:spcBef>
            </a:pPr>
            <a:r>
              <a:rPr lang="en-US" sz="2352">
                <a:solidFill>
                  <a:srgbClr val="000000"/>
                </a:solidFill>
                <a:latin typeface="Open Sauce"/>
              </a:rPr>
              <a:t>частку витрат на туризм в імпорті країни;  </a:t>
            </a:r>
          </a:p>
          <a:p>
            <a:pPr algn="ctr">
              <a:lnSpc>
                <a:spcPts val="3058"/>
              </a:lnSpc>
              <a:spcBef>
                <a:spcPct val="0"/>
              </a:spcBef>
            </a:pPr>
            <a:r>
              <a:rPr lang="en-US" sz="2352">
                <a:solidFill>
                  <a:srgbClr val="000000"/>
                </a:solidFill>
                <a:latin typeface="Open Sauce"/>
              </a:rPr>
              <a:t>кількість робочих місць в туризмі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46312" y="4143239"/>
            <a:ext cx="2932415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uce"/>
              </a:rPr>
              <a:t>вплив туристської індустрії на регіональний розвиток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DAFtgR2taXU</dc:identifier>
  <dcterms:modified xsi:type="dcterms:W3CDTF">2011-08-01T06:04:30Z</dcterms:modified>
  <cp:revision>1</cp:revision>
  <dc:title>МІжнародний туризм_Лекція_1</dc:title>
</cp:coreProperties>
</file>