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Baskerville Display PT" panose="020B0604020202020204" charset="-52"/>
      <p:regular r:id="rId16"/>
    </p:embeddedFont>
    <p:embeddedFont>
      <p:font typeface="Calibri" panose="020F0502020204030204" pitchFamily="34" charset="0"/>
      <p:regular r:id="rId17"/>
      <p:bold r:id="rId18"/>
      <p:italic r:id="rId19"/>
      <p:boldItalic r:id="rId20"/>
    </p:embeddedFont>
    <p:embeddedFont>
      <p:font typeface="Inter" panose="020B0604020202020204" charset="0"/>
      <p:regular r:id="rId21"/>
    </p:embeddedFont>
    <p:embeddedFont>
      <p:font typeface="Tiftuf" panose="020B0604020202020204" charset="-79"/>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80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5275385" cy="4114800"/>
          </a:xfrm>
          <a:custGeom>
            <a:avLst/>
            <a:gdLst/>
            <a:ahLst/>
            <a:cxnLst/>
            <a:rect l="l" t="t" r="r" b="b"/>
            <a:pathLst>
              <a:path w="5275385" h="4114800">
                <a:moveTo>
                  <a:pt x="0" y="0"/>
                </a:moveTo>
                <a:lnTo>
                  <a:pt x="5275385" y="0"/>
                </a:lnTo>
                <a:lnTo>
                  <a:pt x="527538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uk-UA"/>
          </a:p>
        </p:txBody>
      </p:sp>
      <p:sp>
        <p:nvSpPr>
          <p:cNvPr id="3" name="Freeform 3"/>
          <p:cNvSpPr/>
          <p:nvPr/>
        </p:nvSpPr>
        <p:spPr>
          <a:xfrm>
            <a:off x="0" y="77343"/>
            <a:ext cx="18150502" cy="10209657"/>
          </a:xfrm>
          <a:custGeom>
            <a:avLst/>
            <a:gdLst/>
            <a:ahLst/>
            <a:cxnLst/>
            <a:rect l="l" t="t" r="r" b="b"/>
            <a:pathLst>
              <a:path w="18150502" h="10209657">
                <a:moveTo>
                  <a:pt x="0" y="0"/>
                </a:moveTo>
                <a:lnTo>
                  <a:pt x="18150502" y="0"/>
                </a:lnTo>
                <a:lnTo>
                  <a:pt x="18150502" y="10209657"/>
                </a:lnTo>
                <a:lnTo>
                  <a:pt x="0" y="10209657"/>
                </a:lnTo>
                <a:lnTo>
                  <a:pt x="0" y="0"/>
                </a:lnTo>
                <a:close/>
              </a:path>
            </a:pathLst>
          </a:custGeom>
          <a:blipFill>
            <a:blip r:embed="rId4"/>
            <a:stretch>
              <a:fillRect/>
            </a:stretch>
          </a:blipFill>
        </p:spPr>
        <p:txBody>
          <a:bodyPr/>
          <a:lstStyle/>
          <a:p>
            <a:endParaRPr lang="uk-UA"/>
          </a:p>
        </p:txBody>
      </p:sp>
      <p:sp>
        <p:nvSpPr>
          <p:cNvPr id="4" name="TextBox 4"/>
          <p:cNvSpPr txBox="1"/>
          <p:nvPr/>
        </p:nvSpPr>
        <p:spPr>
          <a:xfrm>
            <a:off x="1789165" y="1211303"/>
            <a:ext cx="14572171" cy="3616244"/>
          </a:xfrm>
          <a:prstGeom prst="rect">
            <a:avLst/>
          </a:prstGeom>
        </p:spPr>
        <p:txBody>
          <a:bodyPr lIns="0" tIns="0" rIns="0" bIns="0" rtlCol="0" anchor="t">
            <a:spAutoFit/>
          </a:bodyPr>
          <a:lstStyle/>
          <a:p>
            <a:pPr algn="ctr">
              <a:lnSpc>
                <a:spcPts val="9629"/>
              </a:lnSpc>
            </a:pPr>
            <a:r>
              <a:rPr lang="en-US" sz="6878" spc="1375">
                <a:solidFill>
                  <a:srgbClr val="504C44"/>
                </a:solidFill>
                <a:latin typeface="Baskerville Display PT"/>
              </a:rPr>
              <a:t>РОЗВИТОК МІЖНАРОДНОГО ТУРИЗМУ</a:t>
            </a:r>
          </a:p>
        </p:txBody>
      </p:sp>
      <p:sp>
        <p:nvSpPr>
          <p:cNvPr id="5" name="TextBox 5"/>
          <p:cNvSpPr txBox="1"/>
          <p:nvPr/>
        </p:nvSpPr>
        <p:spPr>
          <a:xfrm>
            <a:off x="5809148" y="8547738"/>
            <a:ext cx="6593314" cy="835362"/>
          </a:xfrm>
          <a:prstGeom prst="rect">
            <a:avLst/>
          </a:prstGeom>
        </p:spPr>
        <p:txBody>
          <a:bodyPr lIns="0" tIns="0" rIns="0" bIns="0" rtlCol="0" anchor="t">
            <a:spAutoFit/>
          </a:bodyPr>
          <a:lstStyle/>
          <a:p>
            <a:pPr algn="ctr">
              <a:lnSpc>
                <a:spcPts val="3306"/>
              </a:lnSpc>
            </a:pPr>
            <a:r>
              <a:rPr lang="en-US" sz="2361" spc="472">
                <a:solidFill>
                  <a:srgbClr val="504C44"/>
                </a:solidFill>
                <a:latin typeface="Inter"/>
              </a:rPr>
              <a:t>ЛЕКЦІЯ №2 </a:t>
            </a:r>
          </a:p>
          <a:p>
            <a:pPr algn="ctr">
              <a:lnSpc>
                <a:spcPts val="3306"/>
              </a:lnSpc>
            </a:pPr>
            <a:r>
              <a:rPr lang="en-US" sz="2361" spc="472">
                <a:solidFill>
                  <a:srgbClr val="504C44"/>
                </a:solidFill>
                <a:latin typeface="Inter"/>
              </a:rPr>
              <a:t>11.09.2023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TextBox 2"/>
          <p:cNvSpPr txBox="1"/>
          <p:nvPr/>
        </p:nvSpPr>
        <p:spPr>
          <a:xfrm>
            <a:off x="2982366" y="3606286"/>
            <a:ext cx="14662850" cy="1384300"/>
          </a:xfrm>
          <a:prstGeom prst="rect">
            <a:avLst/>
          </a:prstGeom>
        </p:spPr>
        <p:txBody>
          <a:bodyPr lIns="0" tIns="0" rIns="0" bIns="0" rtlCol="0" anchor="t">
            <a:spAutoFit/>
          </a:bodyPr>
          <a:lstStyle/>
          <a:p>
            <a:pPr>
              <a:lnSpc>
                <a:spcPts val="5599"/>
              </a:lnSpc>
            </a:pPr>
            <a:r>
              <a:rPr lang="en-US" sz="3999">
                <a:solidFill>
                  <a:srgbClr val="504C44"/>
                </a:solidFill>
                <a:latin typeface="Inter"/>
              </a:rPr>
              <a:t> Стародавній період (IV тисячоліття до н.е. – 476 р. н.е.)</a:t>
            </a:r>
          </a:p>
          <a:p>
            <a:pPr>
              <a:lnSpc>
                <a:spcPts val="5599"/>
              </a:lnSpc>
            </a:pPr>
            <a:endParaRPr lang="en-US" sz="3999">
              <a:solidFill>
                <a:srgbClr val="504C44"/>
              </a:solidFill>
              <a:latin typeface="Inter"/>
            </a:endParaRPr>
          </a:p>
        </p:txBody>
      </p:sp>
      <p:sp>
        <p:nvSpPr>
          <p:cNvPr id="3" name="TextBox 3"/>
          <p:cNvSpPr txBox="1"/>
          <p:nvPr/>
        </p:nvSpPr>
        <p:spPr>
          <a:xfrm>
            <a:off x="1646482" y="3502130"/>
            <a:ext cx="1135110" cy="919512"/>
          </a:xfrm>
          <a:prstGeom prst="rect">
            <a:avLst/>
          </a:prstGeom>
        </p:spPr>
        <p:txBody>
          <a:bodyPr lIns="0" tIns="0" rIns="0" bIns="0" rtlCol="0" anchor="t">
            <a:spAutoFit/>
          </a:bodyPr>
          <a:lstStyle/>
          <a:p>
            <a:pPr algn="ctr">
              <a:lnSpc>
                <a:spcPts val="7593"/>
              </a:lnSpc>
            </a:pPr>
            <a:r>
              <a:rPr lang="en-US" sz="5423">
                <a:solidFill>
                  <a:srgbClr val="504C44">
                    <a:alpha val="19608"/>
                  </a:srgbClr>
                </a:solidFill>
                <a:latin typeface="Inter"/>
              </a:rPr>
              <a:t>01</a:t>
            </a:r>
          </a:p>
        </p:txBody>
      </p:sp>
      <p:sp>
        <p:nvSpPr>
          <p:cNvPr id="4" name="TextBox 4"/>
          <p:cNvSpPr txBox="1"/>
          <p:nvPr/>
        </p:nvSpPr>
        <p:spPr>
          <a:xfrm>
            <a:off x="2982366" y="4914386"/>
            <a:ext cx="10716052" cy="1057275"/>
          </a:xfrm>
          <a:prstGeom prst="rect">
            <a:avLst/>
          </a:prstGeom>
        </p:spPr>
        <p:txBody>
          <a:bodyPr lIns="0" tIns="0" rIns="0" bIns="0" rtlCol="0" anchor="t">
            <a:spAutoFit/>
          </a:bodyPr>
          <a:lstStyle/>
          <a:p>
            <a:pPr>
              <a:lnSpc>
                <a:spcPts val="5599"/>
              </a:lnSpc>
            </a:pPr>
            <a:r>
              <a:rPr lang="en-US" sz="3999">
                <a:solidFill>
                  <a:srgbClr val="504C44"/>
                </a:solidFill>
                <a:latin typeface="Inter"/>
              </a:rPr>
              <a:t> Середньовіччя (V-XV ст.)</a:t>
            </a:r>
          </a:p>
          <a:p>
            <a:pPr>
              <a:lnSpc>
                <a:spcPts val="2800"/>
              </a:lnSpc>
            </a:pPr>
            <a:endParaRPr lang="en-US" sz="3999">
              <a:solidFill>
                <a:srgbClr val="504C44"/>
              </a:solidFill>
              <a:latin typeface="Inter"/>
            </a:endParaRPr>
          </a:p>
        </p:txBody>
      </p:sp>
      <p:sp>
        <p:nvSpPr>
          <p:cNvPr id="5" name="TextBox 5"/>
          <p:cNvSpPr txBox="1"/>
          <p:nvPr/>
        </p:nvSpPr>
        <p:spPr>
          <a:xfrm>
            <a:off x="1646482" y="4712062"/>
            <a:ext cx="1135110" cy="919512"/>
          </a:xfrm>
          <a:prstGeom prst="rect">
            <a:avLst/>
          </a:prstGeom>
        </p:spPr>
        <p:txBody>
          <a:bodyPr lIns="0" tIns="0" rIns="0" bIns="0" rtlCol="0" anchor="t">
            <a:spAutoFit/>
          </a:bodyPr>
          <a:lstStyle/>
          <a:p>
            <a:pPr algn="ctr">
              <a:lnSpc>
                <a:spcPts val="7593"/>
              </a:lnSpc>
            </a:pPr>
            <a:r>
              <a:rPr lang="en-US" sz="5423">
                <a:solidFill>
                  <a:srgbClr val="504C44">
                    <a:alpha val="19608"/>
                  </a:srgbClr>
                </a:solidFill>
                <a:latin typeface="Inter"/>
              </a:rPr>
              <a:t>02</a:t>
            </a:r>
          </a:p>
        </p:txBody>
      </p:sp>
      <p:sp>
        <p:nvSpPr>
          <p:cNvPr id="6" name="TextBox 6"/>
          <p:cNvSpPr txBox="1"/>
          <p:nvPr/>
        </p:nvSpPr>
        <p:spPr>
          <a:xfrm>
            <a:off x="2982366" y="6029069"/>
            <a:ext cx="11301706" cy="1057275"/>
          </a:xfrm>
          <a:prstGeom prst="rect">
            <a:avLst/>
          </a:prstGeom>
        </p:spPr>
        <p:txBody>
          <a:bodyPr lIns="0" tIns="0" rIns="0" bIns="0" rtlCol="0" anchor="t">
            <a:spAutoFit/>
          </a:bodyPr>
          <a:lstStyle/>
          <a:p>
            <a:pPr>
              <a:lnSpc>
                <a:spcPts val="5599"/>
              </a:lnSpc>
            </a:pPr>
            <a:r>
              <a:rPr lang="en-US" sz="3999">
                <a:solidFill>
                  <a:srgbClr val="504C44"/>
                </a:solidFill>
                <a:latin typeface="Inter"/>
              </a:rPr>
              <a:t> Новий час (кн. XV – початок ХХ ст.) </a:t>
            </a:r>
          </a:p>
          <a:p>
            <a:pPr>
              <a:lnSpc>
                <a:spcPts val="2800"/>
              </a:lnSpc>
            </a:pPr>
            <a:endParaRPr lang="en-US" sz="3999">
              <a:solidFill>
                <a:srgbClr val="504C44"/>
              </a:solidFill>
              <a:latin typeface="Inter"/>
            </a:endParaRPr>
          </a:p>
        </p:txBody>
      </p:sp>
      <p:sp>
        <p:nvSpPr>
          <p:cNvPr id="7" name="TextBox 7"/>
          <p:cNvSpPr txBox="1"/>
          <p:nvPr/>
        </p:nvSpPr>
        <p:spPr>
          <a:xfrm>
            <a:off x="1646482" y="5924912"/>
            <a:ext cx="1135110" cy="919512"/>
          </a:xfrm>
          <a:prstGeom prst="rect">
            <a:avLst/>
          </a:prstGeom>
        </p:spPr>
        <p:txBody>
          <a:bodyPr lIns="0" tIns="0" rIns="0" bIns="0" rtlCol="0" anchor="t">
            <a:spAutoFit/>
          </a:bodyPr>
          <a:lstStyle/>
          <a:p>
            <a:pPr algn="ctr">
              <a:lnSpc>
                <a:spcPts val="7593"/>
              </a:lnSpc>
            </a:pPr>
            <a:r>
              <a:rPr lang="en-US" sz="5423">
                <a:solidFill>
                  <a:srgbClr val="504C44">
                    <a:alpha val="19608"/>
                  </a:srgbClr>
                </a:solidFill>
                <a:latin typeface="Inter"/>
              </a:rPr>
              <a:t>03</a:t>
            </a:r>
          </a:p>
        </p:txBody>
      </p:sp>
      <p:sp>
        <p:nvSpPr>
          <p:cNvPr id="8" name="TextBox 8"/>
          <p:cNvSpPr txBox="1"/>
          <p:nvPr/>
        </p:nvSpPr>
        <p:spPr>
          <a:xfrm>
            <a:off x="2982366" y="7241919"/>
            <a:ext cx="11607264" cy="1057275"/>
          </a:xfrm>
          <a:prstGeom prst="rect">
            <a:avLst/>
          </a:prstGeom>
        </p:spPr>
        <p:txBody>
          <a:bodyPr lIns="0" tIns="0" rIns="0" bIns="0" rtlCol="0" anchor="t">
            <a:spAutoFit/>
          </a:bodyPr>
          <a:lstStyle/>
          <a:p>
            <a:pPr>
              <a:lnSpc>
                <a:spcPts val="5599"/>
              </a:lnSpc>
            </a:pPr>
            <a:r>
              <a:rPr lang="en-US" sz="3999">
                <a:solidFill>
                  <a:srgbClr val="504C44"/>
                </a:solidFill>
                <a:latin typeface="Inter"/>
              </a:rPr>
              <a:t> Сучасний (початок ХХ ст. - - по т.ч.)</a:t>
            </a:r>
          </a:p>
          <a:p>
            <a:pPr>
              <a:lnSpc>
                <a:spcPts val="2800"/>
              </a:lnSpc>
            </a:pPr>
            <a:endParaRPr lang="en-US" sz="3999">
              <a:solidFill>
                <a:srgbClr val="504C44"/>
              </a:solidFill>
              <a:latin typeface="Inter"/>
            </a:endParaRPr>
          </a:p>
        </p:txBody>
      </p:sp>
      <p:sp>
        <p:nvSpPr>
          <p:cNvPr id="9" name="TextBox 9"/>
          <p:cNvSpPr txBox="1"/>
          <p:nvPr/>
        </p:nvSpPr>
        <p:spPr>
          <a:xfrm>
            <a:off x="1646482" y="7137762"/>
            <a:ext cx="1135110" cy="919512"/>
          </a:xfrm>
          <a:prstGeom prst="rect">
            <a:avLst/>
          </a:prstGeom>
        </p:spPr>
        <p:txBody>
          <a:bodyPr lIns="0" tIns="0" rIns="0" bIns="0" rtlCol="0" anchor="t">
            <a:spAutoFit/>
          </a:bodyPr>
          <a:lstStyle/>
          <a:p>
            <a:pPr algn="ctr">
              <a:lnSpc>
                <a:spcPts val="7593"/>
              </a:lnSpc>
            </a:pPr>
            <a:r>
              <a:rPr lang="en-US" sz="5423">
                <a:solidFill>
                  <a:srgbClr val="504C44">
                    <a:alpha val="19608"/>
                  </a:srgbClr>
                </a:solidFill>
                <a:latin typeface="Inter"/>
              </a:rPr>
              <a:t>04</a:t>
            </a:r>
          </a:p>
        </p:txBody>
      </p:sp>
      <p:sp>
        <p:nvSpPr>
          <p:cNvPr id="10" name="TextBox 10"/>
          <p:cNvSpPr txBox="1"/>
          <p:nvPr/>
        </p:nvSpPr>
        <p:spPr>
          <a:xfrm>
            <a:off x="1570392" y="2365480"/>
            <a:ext cx="9244012" cy="669925"/>
          </a:xfrm>
          <a:prstGeom prst="rect">
            <a:avLst/>
          </a:prstGeom>
        </p:spPr>
        <p:txBody>
          <a:bodyPr lIns="0" tIns="0" rIns="0" bIns="0" rtlCol="0" anchor="t">
            <a:spAutoFit/>
          </a:bodyPr>
          <a:lstStyle/>
          <a:p>
            <a:pPr algn="ctr">
              <a:lnSpc>
                <a:spcPts val="5599"/>
              </a:lnSpc>
            </a:pPr>
            <a:r>
              <a:rPr lang="en-US" sz="3999" spc="799">
                <a:solidFill>
                  <a:srgbClr val="504C44"/>
                </a:solidFill>
                <a:latin typeface="Baskerville Display PT"/>
              </a:rPr>
              <a:t>ІСТОРИЧНІ ПЕРІОДИ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1028700" y="723502"/>
            <a:ext cx="5614714" cy="4419998"/>
            <a:chOff x="0" y="0"/>
            <a:chExt cx="7486285" cy="5893331"/>
          </a:xfrm>
        </p:grpSpPr>
        <p:pic>
          <p:nvPicPr>
            <p:cNvPr id="3" name="Picture 3"/>
            <p:cNvPicPr>
              <a:picLocks noChangeAspect="1"/>
            </p:cNvPicPr>
            <p:nvPr/>
          </p:nvPicPr>
          <p:blipFill>
            <a:blip r:embed="rId2"/>
            <a:srcRect t="8323" b="8323"/>
            <a:stretch>
              <a:fillRect/>
            </a:stretch>
          </p:blipFill>
          <p:spPr>
            <a:xfrm>
              <a:off x="0" y="0"/>
              <a:ext cx="7486285" cy="5893331"/>
            </a:xfrm>
            <a:prstGeom prst="rect">
              <a:avLst/>
            </a:prstGeom>
          </p:spPr>
        </p:pic>
      </p:grpSp>
      <p:grpSp>
        <p:nvGrpSpPr>
          <p:cNvPr id="4" name="Group 4"/>
          <p:cNvGrpSpPr/>
          <p:nvPr/>
        </p:nvGrpSpPr>
        <p:grpSpPr>
          <a:xfrm>
            <a:off x="8348019" y="4386625"/>
            <a:ext cx="8265641" cy="5295490"/>
            <a:chOff x="0" y="0"/>
            <a:chExt cx="11020854" cy="7060653"/>
          </a:xfrm>
        </p:grpSpPr>
        <p:pic>
          <p:nvPicPr>
            <p:cNvPr id="5" name="Picture 5"/>
            <p:cNvPicPr>
              <a:picLocks noChangeAspect="1"/>
            </p:cNvPicPr>
            <p:nvPr/>
          </p:nvPicPr>
          <p:blipFill>
            <a:blip r:embed="rId3"/>
            <a:srcRect l="985" r="985"/>
            <a:stretch>
              <a:fillRect/>
            </a:stretch>
          </p:blipFill>
          <p:spPr>
            <a:xfrm>
              <a:off x="0" y="0"/>
              <a:ext cx="11020854" cy="7060653"/>
            </a:xfrm>
            <a:prstGeom prst="rect">
              <a:avLst/>
            </a:prstGeom>
          </p:spPr>
        </p:pic>
      </p:grpSp>
      <p:sp>
        <p:nvSpPr>
          <p:cNvPr id="6" name="TextBox 6"/>
          <p:cNvSpPr txBox="1"/>
          <p:nvPr/>
        </p:nvSpPr>
        <p:spPr>
          <a:xfrm>
            <a:off x="1271158" y="5444010"/>
            <a:ext cx="5938940" cy="3168650"/>
          </a:xfrm>
          <a:prstGeom prst="rect">
            <a:avLst/>
          </a:prstGeom>
        </p:spPr>
        <p:txBody>
          <a:bodyPr lIns="0" tIns="0" rIns="0" bIns="0" rtlCol="0" anchor="t">
            <a:spAutoFit/>
          </a:bodyPr>
          <a:lstStyle/>
          <a:p>
            <a:pPr>
              <a:lnSpc>
                <a:spcPts val="2800"/>
              </a:lnSpc>
            </a:pPr>
            <a:r>
              <a:rPr lang="en-US" sz="2000">
                <a:solidFill>
                  <a:srgbClr val="504C44"/>
                </a:solidFill>
                <a:latin typeface="Inter"/>
              </a:rPr>
              <a:t>Шумери були досвідченими суднобудівниками річкових та морських суден. На них вони ходили в дальні плавання з пізнавальними цілями. Подорожі шумерів служили засобом розширення їх уявлень про навколишній світ. Із своїх подорожей вони привозили таблички, на яких були вказані відстані та час шляху до інших міст, на основі чого складалась карта світу. </a:t>
            </a:r>
          </a:p>
        </p:txBody>
      </p:sp>
      <p:sp>
        <p:nvSpPr>
          <p:cNvPr id="7" name="TextBox 7"/>
          <p:cNvSpPr txBox="1"/>
          <p:nvPr/>
        </p:nvSpPr>
        <p:spPr>
          <a:xfrm>
            <a:off x="8698417" y="981075"/>
            <a:ext cx="7564845" cy="3168650"/>
          </a:xfrm>
          <a:prstGeom prst="rect">
            <a:avLst/>
          </a:prstGeom>
        </p:spPr>
        <p:txBody>
          <a:bodyPr lIns="0" tIns="0" rIns="0" bIns="0" rtlCol="0" anchor="t">
            <a:spAutoFit/>
          </a:bodyPr>
          <a:lstStyle/>
          <a:p>
            <a:pPr>
              <a:lnSpc>
                <a:spcPts val="2800"/>
              </a:lnSpc>
            </a:pPr>
            <a:r>
              <a:rPr lang="en-US" sz="2000" dirty="0" err="1">
                <a:solidFill>
                  <a:srgbClr val="504C44"/>
                </a:solidFill>
                <a:latin typeface="Inter"/>
              </a:rPr>
              <a:t>Фінікійці</a:t>
            </a:r>
            <a:r>
              <a:rPr lang="en-US" sz="2000" dirty="0">
                <a:solidFill>
                  <a:srgbClr val="504C44"/>
                </a:solidFill>
                <a:latin typeface="Inter"/>
              </a:rPr>
              <a:t>  </a:t>
            </a:r>
            <a:r>
              <a:rPr lang="en-US" sz="2000" dirty="0" err="1">
                <a:solidFill>
                  <a:srgbClr val="504C44"/>
                </a:solidFill>
                <a:latin typeface="Inter"/>
              </a:rPr>
              <a:t>були</a:t>
            </a:r>
            <a:r>
              <a:rPr lang="en-US" sz="2000" dirty="0">
                <a:solidFill>
                  <a:srgbClr val="504C44"/>
                </a:solidFill>
                <a:latin typeface="Inter"/>
              </a:rPr>
              <a:t> </a:t>
            </a:r>
            <a:r>
              <a:rPr lang="en-US" sz="2000" dirty="0" err="1">
                <a:solidFill>
                  <a:srgbClr val="504C44"/>
                </a:solidFill>
                <a:latin typeface="Inter"/>
              </a:rPr>
              <a:t>відважними</a:t>
            </a:r>
            <a:r>
              <a:rPr lang="en-US" sz="2000" dirty="0">
                <a:solidFill>
                  <a:srgbClr val="504C44"/>
                </a:solidFill>
                <a:latin typeface="Inter"/>
              </a:rPr>
              <a:t> </a:t>
            </a:r>
            <a:r>
              <a:rPr lang="en-US" sz="2000" dirty="0" err="1">
                <a:solidFill>
                  <a:srgbClr val="504C44"/>
                </a:solidFill>
                <a:latin typeface="Inter"/>
              </a:rPr>
              <a:t>мореплавцями</a:t>
            </a:r>
            <a:r>
              <a:rPr lang="en-US" sz="2000" dirty="0">
                <a:solidFill>
                  <a:srgbClr val="504C44"/>
                </a:solidFill>
                <a:latin typeface="Inter"/>
              </a:rPr>
              <a:t> і </a:t>
            </a:r>
            <a:r>
              <a:rPr lang="en-US" sz="2000" dirty="0" err="1">
                <a:solidFill>
                  <a:srgbClr val="504C44"/>
                </a:solidFill>
                <a:latin typeface="Inter"/>
              </a:rPr>
              <a:t>їх</a:t>
            </a:r>
            <a:r>
              <a:rPr lang="en-US" sz="2000" dirty="0">
                <a:solidFill>
                  <a:srgbClr val="504C44"/>
                </a:solidFill>
                <a:latin typeface="Inter"/>
              </a:rPr>
              <a:t> </a:t>
            </a:r>
            <a:r>
              <a:rPr lang="en-US" sz="2000" dirty="0" err="1">
                <a:solidFill>
                  <a:srgbClr val="504C44"/>
                </a:solidFill>
                <a:latin typeface="Inter"/>
              </a:rPr>
              <a:t>плавання</a:t>
            </a:r>
            <a:r>
              <a:rPr lang="en-US" sz="2000" dirty="0">
                <a:solidFill>
                  <a:srgbClr val="504C44"/>
                </a:solidFill>
                <a:latin typeface="Inter"/>
              </a:rPr>
              <a:t> </a:t>
            </a:r>
            <a:r>
              <a:rPr lang="en-US" sz="2000" dirty="0" err="1">
                <a:solidFill>
                  <a:srgbClr val="504C44"/>
                </a:solidFill>
                <a:latin typeface="Inter"/>
              </a:rPr>
              <a:t>не</a:t>
            </a:r>
            <a:r>
              <a:rPr lang="en-US" sz="2000" dirty="0">
                <a:solidFill>
                  <a:srgbClr val="504C44"/>
                </a:solidFill>
                <a:latin typeface="Inter"/>
              </a:rPr>
              <a:t> </a:t>
            </a:r>
            <a:r>
              <a:rPr lang="en-US" sz="2000" dirty="0" err="1">
                <a:solidFill>
                  <a:srgbClr val="504C44"/>
                </a:solidFill>
                <a:latin typeface="Inter"/>
              </a:rPr>
              <a:t>обмежувалися</a:t>
            </a:r>
            <a:r>
              <a:rPr lang="en-US" sz="2000" dirty="0">
                <a:solidFill>
                  <a:srgbClr val="504C44"/>
                </a:solidFill>
                <a:latin typeface="Inter"/>
              </a:rPr>
              <a:t> </a:t>
            </a:r>
            <a:r>
              <a:rPr lang="en-US" sz="2000" dirty="0" err="1">
                <a:solidFill>
                  <a:srgbClr val="504C44"/>
                </a:solidFill>
                <a:latin typeface="Inter"/>
              </a:rPr>
              <a:t>тільки</a:t>
            </a:r>
            <a:r>
              <a:rPr lang="en-US" sz="2000" dirty="0">
                <a:solidFill>
                  <a:srgbClr val="504C44"/>
                </a:solidFill>
                <a:latin typeface="Inter"/>
              </a:rPr>
              <a:t> </a:t>
            </a:r>
            <a:r>
              <a:rPr lang="en-US" sz="2000" dirty="0" err="1">
                <a:solidFill>
                  <a:srgbClr val="504C44"/>
                </a:solidFill>
                <a:latin typeface="Inter"/>
              </a:rPr>
              <a:t>Середземним</a:t>
            </a:r>
            <a:r>
              <a:rPr lang="en-US" sz="2000" dirty="0">
                <a:solidFill>
                  <a:srgbClr val="504C44"/>
                </a:solidFill>
                <a:latin typeface="Inter"/>
              </a:rPr>
              <a:t> </a:t>
            </a:r>
            <a:r>
              <a:rPr lang="en-US" sz="2000" dirty="0" err="1">
                <a:solidFill>
                  <a:srgbClr val="504C44"/>
                </a:solidFill>
                <a:latin typeface="Inter"/>
              </a:rPr>
              <a:t>морем</a:t>
            </a:r>
            <a:r>
              <a:rPr lang="en-US" sz="2000" dirty="0">
                <a:solidFill>
                  <a:srgbClr val="504C44"/>
                </a:solidFill>
                <a:latin typeface="Inter"/>
              </a:rPr>
              <a:t>. </a:t>
            </a:r>
            <a:r>
              <a:rPr lang="en-US" sz="2000" dirty="0" err="1">
                <a:solidFill>
                  <a:srgbClr val="504C44"/>
                </a:solidFill>
                <a:latin typeface="Inter"/>
              </a:rPr>
              <a:t>Фінікійці</a:t>
            </a:r>
            <a:r>
              <a:rPr lang="en-US" sz="2000" dirty="0">
                <a:solidFill>
                  <a:srgbClr val="504C44"/>
                </a:solidFill>
                <a:latin typeface="Inter"/>
              </a:rPr>
              <a:t> </a:t>
            </a:r>
            <a:r>
              <a:rPr lang="en-US" sz="2000" dirty="0" err="1">
                <a:solidFill>
                  <a:srgbClr val="504C44"/>
                </a:solidFill>
                <a:latin typeface="Inter"/>
              </a:rPr>
              <a:t>першими</a:t>
            </a:r>
            <a:r>
              <a:rPr lang="en-US" sz="2000" dirty="0">
                <a:solidFill>
                  <a:srgbClr val="504C44"/>
                </a:solidFill>
                <a:latin typeface="Inter"/>
              </a:rPr>
              <a:t> </a:t>
            </a:r>
            <a:r>
              <a:rPr lang="en-US" sz="2000" dirty="0" err="1">
                <a:solidFill>
                  <a:srgbClr val="504C44"/>
                </a:solidFill>
                <a:latin typeface="Inter"/>
              </a:rPr>
              <a:t>вийшли</a:t>
            </a:r>
            <a:r>
              <a:rPr lang="en-US" sz="2000" dirty="0">
                <a:solidFill>
                  <a:srgbClr val="504C44"/>
                </a:solidFill>
                <a:latin typeface="Inter"/>
              </a:rPr>
              <a:t> з </a:t>
            </a:r>
            <a:r>
              <a:rPr lang="en-US" sz="2000" dirty="0" err="1">
                <a:solidFill>
                  <a:srgbClr val="504C44"/>
                </a:solidFill>
                <a:latin typeface="Inter"/>
              </a:rPr>
              <a:t>островів</a:t>
            </a:r>
            <a:r>
              <a:rPr lang="en-US" sz="2000" dirty="0">
                <a:solidFill>
                  <a:srgbClr val="504C44"/>
                </a:solidFill>
                <a:latin typeface="Inter"/>
              </a:rPr>
              <a:t>), </a:t>
            </a:r>
            <a:r>
              <a:rPr lang="en-US" sz="2000" dirty="0" err="1">
                <a:solidFill>
                  <a:srgbClr val="504C44"/>
                </a:solidFill>
                <a:latin typeface="Inter"/>
              </a:rPr>
              <a:t>здійснили</a:t>
            </a:r>
            <a:r>
              <a:rPr lang="en-US" sz="2000" dirty="0">
                <a:solidFill>
                  <a:srgbClr val="504C44"/>
                </a:solidFill>
                <a:latin typeface="Inter"/>
              </a:rPr>
              <a:t> </a:t>
            </a:r>
            <a:r>
              <a:rPr lang="en-US" sz="2000" dirty="0" err="1">
                <a:solidFill>
                  <a:srgbClr val="504C44"/>
                </a:solidFill>
                <a:latin typeface="Inter"/>
              </a:rPr>
              <a:t>подорож</a:t>
            </a:r>
            <a:r>
              <a:rPr lang="en-US" sz="2000" dirty="0">
                <a:solidFill>
                  <a:srgbClr val="504C44"/>
                </a:solidFill>
                <a:latin typeface="Inter"/>
              </a:rPr>
              <a:t> </a:t>
            </a:r>
            <a:r>
              <a:rPr lang="en-US" sz="2000" dirty="0" err="1">
                <a:solidFill>
                  <a:srgbClr val="504C44"/>
                </a:solidFill>
                <a:latin typeface="Inter"/>
              </a:rPr>
              <a:t>навколо</a:t>
            </a:r>
            <a:r>
              <a:rPr lang="en-US" sz="2000" dirty="0">
                <a:solidFill>
                  <a:srgbClr val="504C44"/>
                </a:solidFill>
                <a:latin typeface="Inter"/>
              </a:rPr>
              <a:t> </a:t>
            </a:r>
            <a:r>
              <a:rPr lang="en-US" sz="2000" dirty="0" err="1">
                <a:solidFill>
                  <a:srgbClr val="504C44"/>
                </a:solidFill>
                <a:latin typeface="Inter"/>
              </a:rPr>
              <a:t>Лівії</a:t>
            </a:r>
            <a:r>
              <a:rPr lang="en-US" sz="2000" dirty="0">
                <a:solidFill>
                  <a:srgbClr val="504C44"/>
                </a:solidFill>
                <a:latin typeface="Inter"/>
              </a:rPr>
              <a:t> (</a:t>
            </a:r>
            <a:r>
              <a:rPr lang="en-US" sz="2000" dirty="0" err="1">
                <a:solidFill>
                  <a:srgbClr val="504C44"/>
                </a:solidFill>
                <a:latin typeface="Inter"/>
              </a:rPr>
              <a:t>тоді</a:t>
            </a:r>
            <a:r>
              <a:rPr lang="en-US" sz="2000" dirty="0">
                <a:solidFill>
                  <a:srgbClr val="504C44"/>
                </a:solidFill>
                <a:latin typeface="Inter"/>
              </a:rPr>
              <a:t> </a:t>
            </a:r>
            <a:r>
              <a:rPr lang="en-US" sz="2000" dirty="0" err="1">
                <a:solidFill>
                  <a:srgbClr val="504C44"/>
                </a:solidFill>
                <a:latin typeface="Inter"/>
              </a:rPr>
              <a:t>так</a:t>
            </a:r>
            <a:r>
              <a:rPr lang="en-US" sz="2000" dirty="0">
                <a:solidFill>
                  <a:srgbClr val="504C44"/>
                </a:solidFill>
                <a:latin typeface="Inter"/>
              </a:rPr>
              <a:t> </a:t>
            </a:r>
            <a:r>
              <a:rPr lang="en-US" sz="2000" dirty="0" err="1">
                <a:solidFill>
                  <a:srgbClr val="504C44"/>
                </a:solidFill>
                <a:latin typeface="Inter"/>
              </a:rPr>
              <a:t>називали</a:t>
            </a:r>
            <a:r>
              <a:rPr lang="en-US" sz="2000" dirty="0">
                <a:solidFill>
                  <a:srgbClr val="504C44"/>
                </a:solidFill>
                <a:latin typeface="Inter"/>
              </a:rPr>
              <a:t> </a:t>
            </a:r>
            <a:r>
              <a:rPr lang="en-US" sz="2000" dirty="0" err="1">
                <a:solidFill>
                  <a:srgbClr val="504C44"/>
                </a:solidFill>
                <a:latin typeface="Inter"/>
              </a:rPr>
              <a:t>Африку</a:t>
            </a:r>
            <a:r>
              <a:rPr lang="en-US" sz="2000" dirty="0">
                <a:solidFill>
                  <a:srgbClr val="504C44"/>
                </a:solidFill>
                <a:latin typeface="Inter"/>
              </a:rPr>
              <a:t>), </a:t>
            </a:r>
            <a:r>
              <a:rPr lang="en-US" sz="2000" dirty="0" err="1">
                <a:solidFill>
                  <a:srgbClr val="504C44"/>
                </a:solidFill>
                <a:latin typeface="Inter"/>
              </a:rPr>
              <a:t>досліджували</a:t>
            </a:r>
            <a:r>
              <a:rPr lang="en-US" sz="2000" dirty="0">
                <a:solidFill>
                  <a:srgbClr val="504C44"/>
                </a:solidFill>
                <a:latin typeface="Inter"/>
              </a:rPr>
              <a:t> </a:t>
            </a:r>
            <a:r>
              <a:rPr lang="en-US" sz="2000" dirty="0" err="1">
                <a:solidFill>
                  <a:srgbClr val="504C44"/>
                </a:solidFill>
                <a:latin typeface="Inter"/>
              </a:rPr>
              <a:t>її</a:t>
            </a:r>
            <a:r>
              <a:rPr lang="en-US" sz="2000" dirty="0">
                <a:solidFill>
                  <a:srgbClr val="504C44"/>
                </a:solidFill>
                <a:latin typeface="Inter"/>
              </a:rPr>
              <a:t> </a:t>
            </a:r>
            <a:r>
              <a:rPr lang="en-US" sz="2000" dirty="0" err="1">
                <a:solidFill>
                  <a:srgbClr val="504C44"/>
                </a:solidFill>
                <a:latin typeface="Inter"/>
              </a:rPr>
              <a:t>південний</a:t>
            </a:r>
            <a:r>
              <a:rPr lang="en-US" sz="2000" dirty="0">
                <a:solidFill>
                  <a:srgbClr val="504C44"/>
                </a:solidFill>
                <a:latin typeface="Inter"/>
              </a:rPr>
              <a:t> </a:t>
            </a:r>
            <a:r>
              <a:rPr lang="en-US" sz="2000" dirty="0" err="1">
                <a:solidFill>
                  <a:srgbClr val="504C44"/>
                </a:solidFill>
                <a:latin typeface="Inter"/>
              </a:rPr>
              <a:t>берег</a:t>
            </a:r>
            <a:r>
              <a:rPr lang="en-US" sz="2000" dirty="0">
                <a:solidFill>
                  <a:srgbClr val="504C44"/>
                </a:solidFill>
                <a:latin typeface="Inter"/>
              </a:rPr>
              <a:t> </a:t>
            </a:r>
            <a:r>
              <a:rPr lang="en-US" sz="2000" dirty="0" err="1">
                <a:solidFill>
                  <a:srgbClr val="504C44"/>
                </a:solidFill>
                <a:latin typeface="Inter"/>
              </a:rPr>
              <a:t>та</a:t>
            </a:r>
            <a:r>
              <a:rPr lang="en-US" sz="2000" dirty="0">
                <a:solidFill>
                  <a:srgbClr val="504C44"/>
                </a:solidFill>
                <a:latin typeface="Inter"/>
              </a:rPr>
              <a:t> у </a:t>
            </a:r>
            <a:r>
              <a:rPr lang="en-US" sz="2000" dirty="0" err="1">
                <a:solidFill>
                  <a:srgbClr val="504C44"/>
                </a:solidFill>
                <a:latin typeface="Inter"/>
              </a:rPr>
              <a:t>Туніській</a:t>
            </a:r>
            <a:r>
              <a:rPr lang="en-US" sz="2000" dirty="0">
                <a:solidFill>
                  <a:srgbClr val="504C44"/>
                </a:solidFill>
                <a:latin typeface="Inter"/>
              </a:rPr>
              <a:t> </a:t>
            </a:r>
            <a:r>
              <a:rPr lang="en-US" sz="2000" dirty="0" err="1">
                <a:solidFill>
                  <a:srgbClr val="504C44"/>
                </a:solidFill>
                <a:latin typeface="Inter"/>
              </a:rPr>
              <a:t>затоці</a:t>
            </a:r>
            <a:r>
              <a:rPr lang="en-US" sz="2000" dirty="0">
                <a:solidFill>
                  <a:srgbClr val="504C44"/>
                </a:solidFill>
                <a:latin typeface="Inter"/>
              </a:rPr>
              <a:t> </a:t>
            </a:r>
            <a:r>
              <a:rPr lang="en-US" sz="2000" dirty="0" err="1">
                <a:solidFill>
                  <a:srgbClr val="504C44"/>
                </a:solidFill>
                <a:latin typeface="Inter"/>
              </a:rPr>
              <a:t>заснували</a:t>
            </a:r>
            <a:r>
              <a:rPr lang="en-US" sz="2000" dirty="0">
                <a:solidFill>
                  <a:srgbClr val="504C44"/>
                </a:solidFill>
                <a:latin typeface="Inter"/>
              </a:rPr>
              <a:t> </a:t>
            </a:r>
            <a:r>
              <a:rPr lang="en-US" sz="2000" dirty="0" err="1">
                <a:solidFill>
                  <a:srgbClr val="504C44"/>
                </a:solidFill>
                <a:latin typeface="Inter"/>
              </a:rPr>
              <a:t>Картхадашт</a:t>
            </a:r>
            <a:r>
              <a:rPr lang="en-US" sz="2000" dirty="0">
                <a:solidFill>
                  <a:srgbClr val="504C44"/>
                </a:solidFill>
                <a:latin typeface="Inter"/>
              </a:rPr>
              <a:t> (</a:t>
            </a:r>
            <a:r>
              <a:rPr lang="en-US" sz="2000" dirty="0" err="1">
                <a:solidFill>
                  <a:srgbClr val="504C44"/>
                </a:solidFill>
                <a:latin typeface="Inter"/>
              </a:rPr>
              <a:t>Атлантичний</a:t>
            </a:r>
            <a:r>
              <a:rPr lang="en-US" sz="2000" dirty="0">
                <a:solidFill>
                  <a:srgbClr val="504C44"/>
                </a:solidFill>
                <a:latin typeface="Inter"/>
              </a:rPr>
              <a:t> </a:t>
            </a:r>
            <a:r>
              <a:rPr lang="en-US" sz="2000" dirty="0" err="1">
                <a:solidFill>
                  <a:srgbClr val="504C44"/>
                </a:solidFill>
                <a:latin typeface="Inter"/>
              </a:rPr>
              <a:t>океан</a:t>
            </a:r>
            <a:r>
              <a:rPr lang="en-US" sz="2000" dirty="0">
                <a:solidFill>
                  <a:srgbClr val="504C44"/>
                </a:solidFill>
                <a:latin typeface="Inter"/>
              </a:rPr>
              <a:t> </a:t>
            </a:r>
            <a:r>
              <a:rPr lang="en-US" sz="2000" dirty="0" err="1">
                <a:solidFill>
                  <a:srgbClr val="504C44"/>
                </a:solidFill>
                <a:latin typeface="Inter"/>
              </a:rPr>
              <a:t>череп</a:t>
            </a:r>
            <a:r>
              <a:rPr lang="en-US" sz="2000" dirty="0">
                <a:solidFill>
                  <a:srgbClr val="504C44"/>
                </a:solidFill>
                <a:latin typeface="Inter"/>
              </a:rPr>
              <a:t> </a:t>
            </a:r>
            <a:r>
              <a:rPr lang="en-US" sz="2000" dirty="0" err="1">
                <a:solidFill>
                  <a:srgbClr val="504C44"/>
                </a:solidFill>
                <a:latin typeface="Inter"/>
              </a:rPr>
              <a:t>протоку</a:t>
            </a:r>
            <a:r>
              <a:rPr lang="en-US" sz="2000" dirty="0">
                <a:solidFill>
                  <a:srgbClr val="504C44"/>
                </a:solidFill>
                <a:latin typeface="Inter"/>
              </a:rPr>
              <a:t>, </a:t>
            </a:r>
            <a:r>
              <a:rPr lang="en-US" sz="2000" dirty="0" err="1">
                <a:solidFill>
                  <a:srgbClr val="504C44"/>
                </a:solidFill>
                <a:latin typeface="Inter"/>
              </a:rPr>
              <a:t>яку</a:t>
            </a:r>
            <a:r>
              <a:rPr lang="en-US" sz="2000" dirty="0">
                <a:solidFill>
                  <a:srgbClr val="504C44"/>
                </a:solidFill>
                <a:latin typeface="Inter"/>
              </a:rPr>
              <a:t> </a:t>
            </a:r>
            <a:r>
              <a:rPr lang="en-US" sz="2000" dirty="0" err="1">
                <a:solidFill>
                  <a:srgbClr val="504C44"/>
                </a:solidFill>
                <a:latin typeface="Inter"/>
              </a:rPr>
              <a:t>відкрили</a:t>
            </a:r>
            <a:r>
              <a:rPr lang="en-US" sz="2000" dirty="0">
                <a:solidFill>
                  <a:srgbClr val="504C44"/>
                </a:solidFill>
                <a:latin typeface="Inter"/>
              </a:rPr>
              <a:t> і </a:t>
            </a:r>
            <a:r>
              <a:rPr lang="en-US" sz="2000" dirty="0" err="1">
                <a:solidFill>
                  <a:srgbClr val="504C44"/>
                </a:solidFill>
                <a:latin typeface="Inter"/>
              </a:rPr>
              <a:t>дали</a:t>
            </a:r>
            <a:r>
              <a:rPr lang="en-US" sz="2000" dirty="0">
                <a:solidFill>
                  <a:srgbClr val="504C44"/>
                </a:solidFill>
                <a:latin typeface="Inter"/>
              </a:rPr>
              <a:t> </a:t>
            </a:r>
            <a:r>
              <a:rPr lang="en-US" sz="2000" dirty="0" err="1">
                <a:solidFill>
                  <a:srgbClr val="504C44"/>
                </a:solidFill>
                <a:latin typeface="Inter"/>
              </a:rPr>
              <a:t>назву</a:t>
            </a:r>
            <a:r>
              <a:rPr lang="en-US" sz="2000" dirty="0">
                <a:solidFill>
                  <a:srgbClr val="504C44"/>
                </a:solidFill>
                <a:latin typeface="Inter"/>
              </a:rPr>
              <a:t> – </a:t>
            </a:r>
            <a:r>
              <a:rPr lang="en-US" sz="2000" dirty="0" err="1">
                <a:solidFill>
                  <a:srgbClr val="504C44"/>
                </a:solidFill>
                <a:latin typeface="Inter"/>
              </a:rPr>
              <a:t>Гераклові</a:t>
            </a:r>
            <a:r>
              <a:rPr lang="en-US" sz="2000" dirty="0">
                <a:solidFill>
                  <a:srgbClr val="504C44"/>
                </a:solidFill>
                <a:latin typeface="Inter"/>
              </a:rPr>
              <a:t> </a:t>
            </a:r>
            <a:r>
              <a:rPr lang="en-US" sz="2000" dirty="0" err="1">
                <a:solidFill>
                  <a:srgbClr val="504C44"/>
                </a:solidFill>
                <a:latin typeface="Inter"/>
              </a:rPr>
              <a:t>Стовпи</a:t>
            </a:r>
            <a:r>
              <a:rPr lang="en-US" sz="2000" dirty="0">
                <a:solidFill>
                  <a:srgbClr val="504C44"/>
                </a:solidFill>
                <a:latin typeface="Inter"/>
              </a:rPr>
              <a:t> (</a:t>
            </a:r>
            <a:r>
              <a:rPr lang="en-US" sz="2000" dirty="0" err="1">
                <a:solidFill>
                  <a:srgbClr val="504C44"/>
                </a:solidFill>
                <a:latin typeface="Inter"/>
              </a:rPr>
              <a:t>Гібралтарська</a:t>
            </a:r>
            <a:r>
              <a:rPr lang="en-US" sz="2000" dirty="0">
                <a:solidFill>
                  <a:srgbClr val="504C44"/>
                </a:solidFill>
                <a:latin typeface="Inter"/>
              </a:rPr>
              <a:t> </a:t>
            </a:r>
            <a:r>
              <a:rPr lang="en-US" sz="2000" dirty="0" err="1">
                <a:solidFill>
                  <a:srgbClr val="504C44"/>
                </a:solidFill>
                <a:latin typeface="Inter"/>
              </a:rPr>
              <a:t>протока</a:t>
            </a:r>
            <a:r>
              <a:rPr lang="en-US" sz="2000" dirty="0">
                <a:solidFill>
                  <a:srgbClr val="504C44"/>
                </a:solidFill>
                <a:latin typeface="Inter"/>
              </a:rPr>
              <a:t>). </a:t>
            </a:r>
            <a:r>
              <a:rPr lang="en-US" sz="2000" dirty="0" err="1">
                <a:solidFill>
                  <a:srgbClr val="504C44"/>
                </a:solidFill>
                <a:latin typeface="Inter"/>
              </a:rPr>
              <a:t>Саме</a:t>
            </a:r>
            <a:r>
              <a:rPr lang="en-US" sz="2000" dirty="0">
                <a:solidFill>
                  <a:srgbClr val="504C44"/>
                </a:solidFill>
                <a:latin typeface="Inter"/>
              </a:rPr>
              <a:t> </a:t>
            </a:r>
            <a:r>
              <a:rPr lang="en-US" sz="2000" dirty="0" err="1">
                <a:solidFill>
                  <a:srgbClr val="504C44"/>
                </a:solidFill>
                <a:latin typeface="Inter"/>
              </a:rPr>
              <a:t>вони</a:t>
            </a:r>
            <a:r>
              <a:rPr lang="en-US" sz="2000" dirty="0">
                <a:solidFill>
                  <a:srgbClr val="504C44"/>
                </a:solidFill>
                <a:latin typeface="Inter"/>
              </a:rPr>
              <a:t> </a:t>
            </a:r>
            <a:r>
              <a:rPr lang="en-US" sz="2000" dirty="0" err="1">
                <a:solidFill>
                  <a:srgbClr val="504C44"/>
                </a:solidFill>
                <a:latin typeface="Inter"/>
              </a:rPr>
              <a:t>проклали</a:t>
            </a:r>
            <a:r>
              <a:rPr lang="en-US" sz="2000" dirty="0">
                <a:solidFill>
                  <a:srgbClr val="504C44"/>
                </a:solidFill>
                <a:latin typeface="Inter"/>
              </a:rPr>
              <a:t> </a:t>
            </a:r>
            <a:r>
              <a:rPr lang="en-US" sz="2000" dirty="0" err="1">
                <a:solidFill>
                  <a:srgbClr val="504C44"/>
                </a:solidFill>
                <a:latin typeface="Inter"/>
              </a:rPr>
              <a:t>морський</a:t>
            </a:r>
            <a:r>
              <a:rPr lang="en-US" sz="2000" dirty="0">
                <a:solidFill>
                  <a:srgbClr val="504C44"/>
                </a:solidFill>
                <a:latin typeface="Inter"/>
              </a:rPr>
              <a:t> </a:t>
            </a:r>
            <a:r>
              <a:rPr lang="en-US" sz="2000" dirty="0" err="1">
                <a:solidFill>
                  <a:srgbClr val="504C44"/>
                </a:solidFill>
                <a:latin typeface="Inter"/>
              </a:rPr>
              <a:t>шлях</a:t>
            </a:r>
            <a:r>
              <a:rPr lang="en-US" sz="2000" dirty="0">
                <a:solidFill>
                  <a:srgbClr val="504C44"/>
                </a:solidFill>
                <a:latin typeface="Inter"/>
              </a:rPr>
              <a:t> </a:t>
            </a:r>
            <a:r>
              <a:rPr lang="en-US" sz="2000" dirty="0" err="1">
                <a:solidFill>
                  <a:srgbClr val="504C44"/>
                </a:solidFill>
                <a:latin typeface="Inter"/>
              </a:rPr>
              <a:t>до</a:t>
            </a:r>
            <a:r>
              <a:rPr lang="en-US" sz="2000" dirty="0">
                <a:solidFill>
                  <a:srgbClr val="504C44"/>
                </a:solidFill>
                <a:latin typeface="Inter"/>
              </a:rPr>
              <a:t> </a:t>
            </a:r>
            <a:r>
              <a:rPr lang="en-US" sz="2000" dirty="0" err="1">
                <a:solidFill>
                  <a:srgbClr val="504C44"/>
                </a:solidFill>
                <a:latin typeface="Inter"/>
              </a:rPr>
              <a:t>Касситеридів</a:t>
            </a:r>
            <a:r>
              <a:rPr lang="en-US" sz="2000" dirty="0">
                <a:solidFill>
                  <a:srgbClr val="504C44"/>
                </a:solidFill>
                <a:latin typeface="Inter"/>
              </a:rPr>
              <a:t> </a:t>
            </a:r>
            <a:r>
              <a:rPr lang="en-US" sz="2000" dirty="0" err="1">
                <a:solidFill>
                  <a:srgbClr val="504C44"/>
                </a:solidFill>
                <a:latin typeface="Inter"/>
              </a:rPr>
              <a:t>або</a:t>
            </a:r>
            <a:r>
              <a:rPr lang="en-US" sz="2000" dirty="0">
                <a:solidFill>
                  <a:srgbClr val="504C44"/>
                </a:solidFill>
                <a:latin typeface="Inter"/>
              </a:rPr>
              <a:t> </a:t>
            </a:r>
            <a:r>
              <a:rPr lang="en-US" sz="2000" dirty="0" err="1">
                <a:solidFill>
                  <a:srgbClr val="504C44"/>
                </a:solidFill>
                <a:latin typeface="Inter"/>
              </a:rPr>
              <a:t>Олов'яних</a:t>
            </a:r>
            <a:r>
              <a:rPr lang="en-US" sz="2000" dirty="0">
                <a:solidFill>
                  <a:srgbClr val="504C44"/>
                </a:solidFill>
                <a:latin typeface="Inter"/>
              </a:rPr>
              <a:t> </a:t>
            </a:r>
            <a:r>
              <a:rPr lang="en-US" sz="2000" dirty="0" err="1">
                <a:solidFill>
                  <a:srgbClr val="504C44"/>
                </a:solidFill>
                <a:latin typeface="Inter"/>
              </a:rPr>
              <a:t>островів</a:t>
            </a:r>
            <a:r>
              <a:rPr lang="en-US" sz="2000" dirty="0">
                <a:solidFill>
                  <a:srgbClr val="504C44"/>
                </a:solidFill>
                <a:latin typeface="Inter"/>
              </a:rPr>
              <a:t> (</a:t>
            </a:r>
            <a:r>
              <a:rPr lang="en-US" sz="2000" dirty="0" err="1">
                <a:solidFill>
                  <a:srgbClr val="504C44"/>
                </a:solidFill>
                <a:latin typeface="Inter"/>
              </a:rPr>
              <a:t>Британських</a:t>
            </a:r>
            <a:r>
              <a:rPr lang="en-US" sz="2000" dirty="0">
                <a:solidFill>
                  <a:srgbClr val="504C44"/>
                </a:solidFill>
                <a:latin typeface="Inter"/>
              </a:rPr>
              <a:t> </a:t>
            </a:r>
            <a:r>
              <a:rPr lang="en-US" sz="2000" dirty="0" err="1">
                <a:solidFill>
                  <a:srgbClr val="504C44"/>
                </a:solidFill>
                <a:latin typeface="Inter"/>
              </a:rPr>
              <a:t>Карфаген</a:t>
            </a:r>
            <a:r>
              <a:rPr lang="en-US" sz="2000" dirty="0">
                <a:solidFill>
                  <a:srgbClr val="504C44"/>
                </a:solidFill>
                <a:latin typeface="Inter"/>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502634" y="283371"/>
            <a:ext cx="8065049" cy="5849849"/>
          </a:xfrm>
          <a:custGeom>
            <a:avLst/>
            <a:gdLst/>
            <a:ahLst/>
            <a:cxnLst/>
            <a:rect l="l" t="t" r="r" b="b"/>
            <a:pathLst>
              <a:path w="8065049" h="5849849">
                <a:moveTo>
                  <a:pt x="0" y="0"/>
                </a:moveTo>
                <a:lnTo>
                  <a:pt x="8065049" y="0"/>
                </a:lnTo>
                <a:lnTo>
                  <a:pt x="8065049" y="5849849"/>
                </a:lnTo>
                <a:lnTo>
                  <a:pt x="0" y="5849849"/>
                </a:lnTo>
                <a:lnTo>
                  <a:pt x="0" y="0"/>
                </a:lnTo>
                <a:close/>
              </a:path>
            </a:pathLst>
          </a:custGeom>
          <a:blipFill>
            <a:blip r:embed="rId2"/>
            <a:stretch>
              <a:fillRect/>
            </a:stretch>
          </a:blipFill>
        </p:spPr>
        <p:txBody>
          <a:bodyPr/>
          <a:lstStyle/>
          <a:p>
            <a:endParaRPr lang="uk-UA"/>
          </a:p>
        </p:txBody>
      </p:sp>
      <p:sp>
        <p:nvSpPr>
          <p:cNvPr id="3" name="Freeform 3"/>
          <p:cNvSpPr/>
          <p:nvPr/>
        </p:nvSpPr>
        <p:spPr>
          <a:xfrm>
            <a:off x="9549007" y="4194232"/>
            <a:ext cx="7949332" cy="5768944"/>
          </a:xfrm>
          <a:custGeom>
            <a:avLst/>
            <a:gdLst/>
            <a:ahLst/>
            <a:cxnLst/>
            <a:rect l="l" t="t" r="r" b="b"/>
            <a:pathLst>
              <a:path w="7949332" h="5768944">
                <a:moveTo>
                  <a:pt x="0" y="0"/>
                </a:moveTo>
                <a:lnTo>
                  <a:pt x="7949332" y="0"/>
                </a:lnTo>
                <a:lnTo>
                  <a:pt x="7949332" y="5768944"/>
                </a:lnTo>
                <a:lnTo>
                  <a:pt x="0" y="5768944"/>
                </a:lnTo>
                <a:lnTo>
                  <a:pt x="0" y="0"/>
                </a:lnTo>
                <a:close/>
              </a:path>
            </a:pathLst>
          </a:custGeom>
          <a:blipFill>
            <a:blip r:embed="rId3"/>
            <a:stretch>
              <a:fillRect/>
            </a:stretch>
          </a:blipFill>
        </p:spPr>
        <p:txBody>
          <a:bodyPr/>
          <a:lstStyle/>
          <a:p>
            <a:endParaRPr lang="uk-UA"/>
          </a:p>
        </p:txBody>
      </p:sp>
      <p:sp>
        <p:nvSpPr>
          <p:cNvPr id="4" name="TextBox 4"/>
          <p:cNvSpPr txBox="1"/>
          <p:nvPr/>
        </p:nvSpPr>
        <p:spPr>
          <a:xfrm>
            <a:off x="502634" y="6650306"/>
            <a:ext cx="7691817" cy="3079457"/>
          </a:xfrm>
          <a:prstGeom prst="rect">
            <a:avLst/>
          </a:prstGeom>
        </p:spPr>
        <p:txBody>
          <a:bodyPr lIns="0" tIns="0" rIns="0" bIns="0" rtlCol="0" anchor="t">
            <a:spAutoFit/>
          </a:bodyPr>
          <a:lstStyle/>
          <a:p>
            <a:pPr>
              <a:lnSpc>
                <a:spcPts val="3075"/>
              </a:lnSpc>
            </a:pPr>
            <a:r>
              <a:rPr lang="en-US" sz="2197">
                <a:solidFill>
                  <a:srgbClr val="504C44"/>
                </a:solidFill>
                <a:latin typeface="Inter"/>
              </a:rPr>
              <a:t>Єгиптяни подорожували по Нілу, який був “стовповою дорогою” Стародавнього Єгипту. По ньому здійснювались торгівельні операції з єгипетськими номами, Нубією, яка знаходилась на півдні, та з середземноморськими країнами, які знаходились на схід та на захід від Єгипту. Освоювалися й морські простори на суднах, які будувались в портах Фінікії. Метою морських подорожей також була торгівля.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267417" y="355362"/>
            <a:ext cx="9554012" cy="6353418"/>
          </a:xfrm>
          <a:custGeom>
            <a:avLst/>
            <a:gdLst/>
            <a:ahLst/>
            <a:cxnLst/>
            <a:rect l="l" t="t" r="r" b="b"/>
            <a:pathLst>
              <a:path w="9554012" h="6353418">
                <a:moveTo>
                  <a:pt x="0" y="0"/>
                </a:moveTo>
                <a:lnTo>
                  <a:pt x="9554011" y="0"/>
                </a:lnTo>
                <a:lnTo>
                  <a:pt x="9554011" y="6353418"/>
                </a:lnTo>
                <a:lnTo>
                  <a:pt x="0" y="6353418"/>
                </a:lnTo>
                <a:lnTo>
                  <a:pt x="0" y="0"/>
                </a:lnTo>
                <a:close/>
              </a:path>
            </a:pathLst>
          </a:custGeom>
          <a:blipFill>
            <a:blip r:embed="rId2"/>
            <a:stretch>
              <a:fillRect/>
            </a:stretch>
          </a:blipFill>
        </p:spPr>
        <p:txBody>
          <a:bodyPr/>
          <a:lstStyle/>
          <a:p>
            <a:endParaRPr lang="uk-UA"/>
          </a:p>
        </p:txBody>
      </p:sp>
      <p:sp>
        <p:nvSpPr>
          <p:cNvPr id="3" name="Freeform 3"/>
          <p:cNvSpPr/>
          <p:nvPr/>
        </p:nvSpPr>
        <p:spPr>
          <a:xfrm>
            <a:off x="6150299" y="3532071"/>
            <a:ext cx="8534267" cy="6400700"/>
          </a:xfrm>
          <a:custGeom>
            <a:avLst/>
            <a:gdLst/>
            <a:ahLst/>
            <a:cxnLst/>
            <a:rect l="l" t="t" r="r" b="b"/>
            <a:pathLst>
              <a:path w="8534267" h="6400700">
                <a:moveTo>
                  <a:pt x="0" y="0"/>
                </a:moveTo>
                <a:lnTo>
                  <a:pt x="8534267" y="0"/>
                </a:lnTo>
                <a:lnTo>
                  <a:pt x="8534267" y="6400700"/>
                </a:lnTo>
                <a:lnTo>
                  <a:pt x="0" y="6400700"/>
                </a:lnTo>
                <a:lnTo>
                  <a:pt x="0" y="0"/>
                </a:lnTo>
                <a:close/>
              </a:path>
            </a:pathLst>
          </a:custGeom>
          <a:blipFill>
            <a:blip r:embed="rId3"/>
            <a:stretch>
              <a:fillRect/>
            </a:stretch>
          </a:blipFill>
        </p:spPr>
        <p:txBody>
          <a:bodyPr/>
          <a:lstStyle/>
          <a:p>
            <a:endParaRPr lang="uk-UA"/>
          </a:p>
        </p:txBody>
      </p:sp>
      <p:sp>
        <p:nvSpPr>
          <p:cNvPr id="4" name="Freeform 4"/>
          <p:cNvSpPr/>
          <p:nvPr/>
        </p:nvSpPr>
        <p:spPr>
          <a:xfrm>
            <a:off x="10417433" y="527412"/>
            <a:ext cx="6689088" cy="5005283"/>
          </a:xfrm>
          <a:custGeom>
            <a:avLst/>
            <a:gdLst/>
            <a:ahLst/>
            <a:cxnLst/>
            <a:rect l="l" t="t" r="r" b="b"/>
            <a:pathLst>
              <a:path w="6689088" h="5005283">
                <a:moveTo>
                  <a:pt x="0" y="0"/>
                </a:moveTo>
                <a:lnTo>
                  <a:pt x="6689088" y="0"/>
                </a:lnTo>
                <a:lnTo>
                  <a:pt x="6689088" y="5005283"/>
                </a:lnTo>
                <a:lnTo>
                  <a:pt x="0" y="5005283"/>
                </a:lnTo>
                <a:lnTo>
                  <a:pt x="0" y="0"/>
                </a:lnTo>
                <a:close/>
              </a:path>
            </a:pathLst>
          </a:custGeom>
          <a:blipFill>
            <a:blip r:embed="rId4"/>
            <a:stretch>
              <a:fillRect/>
            </a:stretch>
          </a:blipFill>
        </p:spPr>
        <p:txBody>
          <a:bodyPr/>
          <a:lstStyle/>
          <a:p>
            <a:endParaRPr lang="uk-UA"/>
          </a:p>
        </p:txBody>
      </p:sp>
      <p:sp>
        <p:nvSpPr>
          <p:cNvPr id="5" name="TextBox 5"/>
          <p:cNvSpPr txBox="1"/>
          <p:nvPr/>
        </p:nvSpPr>
        <p:spPr>
          <a:xfrm>
            <a:off x="0" y="7654356"/>
            <a:ext cx="6000364" cy="669925"/>
          </a:xfrm>
          <a:prstGeom prst="rect">
            <a:avLst/>
          </a:prstGeom>
        </p:spPr>
        <p:txBody>
          <a:bodyPr lIns="0" tIns="0" rIns="0" bIns="0" rtlCol="0" anchor="t">
            <a:spAutoFit/>
          </a:bodyPr>
          <a:lstStyle/>
          <a:p>
            <a:pPr algn="ctr">
              <a:lnSpc>
                <a:spcPts val="5599"/>
              </a:lnSpc>
            </a:pPr>
            <a:r>
              <a:rPr lang="en-US" sz="3999" spc="799" dirty="0">
                <a:solidFill>
                  <a:srgbClr val="504C44"/>
                </a:solidFill>
                <a:latin typeface="Baskerville Display PT"/>
              </a:rPr>
              <a:t>АППІЄВІ ДОРОГИ</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1896972" y="4043636"/>
            <a:ext cx="14494056" cy="2989088"/>
          </a:xfrm>
          <a:custGeom>
            <a:avLst/>
            <a:gdLst/>
            <a:ahLst/>
            <a:cxnLst/>
            <a:rect l="l" t="t" r="r" b="b"/>
            <a:pathLst>
              <a:path w="14494056" h="2989088">
                <a:moveTo>
                  <a:pt x="0" y="0"/>
                </a:moveTo>
                <a:lnTo>
                  <a:pt x="14494056" y="0"/>
                </a:lnTo>
                <a:lnTo>
                  <a:pt x="14494056" y="2989088"/>
                </a:lnTo>
                <a:lnTo>
                  <a:pt x="0" y="2989088"/>
                </a:lnTo>
                <a:lnTo>
                  <a:pt x="0" y="0"/>
                </a:lnTo>
                <a:close/>
              </a:path>
            </a:pathLst>
          </a:custGeom>
          <a:blipFill>
            <a:blip r:embed="rId2"/>
            <a:stretch>
              <a:fillRect l="-429" t="-3436" r="-429"/>
            </a:stretch>
          </a:blipFill>
        </p:spPr>
        <p:txBody>
          <a:bodyPr/>
          <a:lstStyle/>
          <a:p>
            <a:endParaRPr lang="uk-UA"/>
          </a:p>
        </p:txBody>
      </p:sp>
      <p:sp>
        <p:nvSpPr>
          <p:cNvPr id="3" name="TextBox 3"/>
          <p:cNvSpPr txBox="1"/>
          <p:nvPr/>
        </p:nvSpPr>
        <p:spPr>
          <a:xfrm>
            <a:off x="91681" y="668515"/>
            <a:ext cx="17167619" cy="2635886"/>
          </a:xfrm>
          <a:prstGeom prst="rect">
            <a:avLst/>
          </a:prstGeom>
        </p:spPr>
        <p:txBody>
          <a:bodyPr lIns="0" tIns="0" rIns="0" bIns="0" rtlCol="0" anchor="t">
            <a:spAutoFit/>
          </a:bodyPr>
          <a:lstStyle/>
          <a:p>
            <a:pPr algn="ctr">
              <a:lnSpc>
                <a:spcPts val="10639"/>
              </a:lnSpc>
            </a:pPr>
            <a:r>
              <a:rPr lang="en-US" sz="7599" spc="1519">
                <a:solidFill>
                  <a:srgbClr val="504C44"/>
                </a:solidFill>
                <a:latin typeface="Baskerville Display PT"/>
              </a:rPr>
              <a:t>МОДЕЛІ ДЕРЖАВНОГО РЕГУЛЮВАННЯ</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TextBox 2"/>
          <p:cNvSpPr txBox="1"/>
          <p:nvPr/>
        </p:nvSpPr>
        <p:spPr>
          <a:xfrm>
            <a:off x="2982366" y="3634861"/>
            <a:ext cx="10683628" cy="495301"/>
          </a:xfrm>
          <a:prstGeom prst="rect">
            <a:avLst/>
          </a:prstGeom>
        </p:spPr>
        <p:txBody>
          <a:bodyPr lIns="0" tIns="0" rIns="0" bIns="0" rtlCol="0" anchor="t">
            <a:spAutoFit/>
          </a:bodyPr>
          <a:lstStyle/>
          <a:p>
            <a:pPr>
              <a:lnSpc>
                <a:spcPts val="4199"/>
              </a:lnSpc>
            </a:pPr>
            <a:r>
              <a:rPr lang="en-US" sz="2999">
                <a:solidFill>
                  <a:srgbClr val="504C44"/>
                </a:solidFill>
                <a:latin typeface="Inter"/>
              </a:rPr>
              <a:t>Еволюція становлення туризму </a:t>
            </a:r>
          </a:p>
        </p:txBody>
      </p:sp>
      <p:sp>
        <p:nvSpPr>
          <p:cNvPr id="3" name="TextBox 3"/>
          <p:cNvSpPr txBox="1"/>
          <p:nvPr/>
        </p:nvSpPr>
        <p:spPr>
          <a:xfrm>
            <a:off x="1646482" y="3502130"/>
            <a:ext cx="1135110" cy="919512"/>
          </a:xfrm>
          <a:prstGeom prst="rect">
            <a:avLst/>
          </a:prstGeom>
        </p:spPr>
        <p:txBody>
          <a:bodyPr lIns="0" tIns="0" rIns="0" bIns="0" rtlCol="0" anchor="t">
            <a:spAutoFit/>
          </a:bodyPr>
          <a:lstStyle/>
          <a:p>
            <a:pPr algn="ctr">
              <a:lnSpc>
                <a:spcPts val="7593"/>
              </a:lnSpc>
            </a:pPr>
            <a:r>
              <a:rPr lang="en-US" sz="5423">
                <a:solidFill>
                  <a:srgbClr val="504C44">
                    <a:alpha val="19608"/>
                  </a:srgbClr>
                </a:solidFill>
                <a:latin typeface="Inter"/>
              </a:rPr>
              <a:t>01</a:t>
            </a:r>
          </a:p>
        </p:txBody>
      </p:sp>
      <p:sp>
        <p:nvSpPr>
          <p:cNvPr id="4" name="TextBox 4"/>
          <p:cNvSpPr txBox="1"/>
          <p:nvPr/>
        </p:nvSpPr>
        <p:spPr>
          <a:xfrm>
            <a:off x="2982366" y="4844794"/>
            <a:ext cx="12447550" cy="495301"/>
          </a:xfrm>
          <a:prstGeom prst="rect">
            <a:avLst/>
          </a:prstGeom>
        </p:spPr>
        <p:txBody>
          <a:bodyPr lIns="0" tIns="0" rIns="0" bIns="0" rtlCol="0" anchor="t">
            <a:spAutoFit/>
          </a:bodyPr>
          <a:lstStyle/>
          <a:p>
            <a:pPr>
              <a:lnSpc>
                <a:spcPts val="4199"/>
              </a:lnSpc>
            </a:pPr>
            <a:r>
              <a:rPr lang="en-US" sz="2999">
                <a:solidFill>
                  <a:srgbClr val="504C44"/>
                </a:solidFill>
                <a:latin typeface="Inter"/>
              </a:rPr>
              <a:t>Історичний шлях розвитку міжнародного туризму</a:t>
            </a:r>
          </a:p>
        </p:txBody>
      </p:sp>
      <p:sp>
        <p:nvSpPr>
          <p:cNvPr id="5" name="TextBox 5"/>
          <p:cNvSpPr txBox="1"/>
          <p:nvPr/>
        </p:nvSpPr>
        <p:spPr>
          <a:xfrm>
            <a:off x="1646482" y="4712062"/>
            <a:ext cx="1135110" cy="919512"/>
          </a:xfrm>
          <a:prstGeom prst="rect">
            <a:avLst/>
          </a:prstGeom>
        </p:spPr>
        <p:txBody>
          <a:bodyPr lIns="0" tIns="0" rIns="0" bIns="0" rtlCol="0" anchor="t">
            <a:spAutoFit/>
          </a:bodyPr>
          <a:lstStyle/>
          <a:p>
            <a:pPr algn="ctr">
              <a:lnSpc>
                <a:spcPts val="7593"/>
              </a:lnSpc>
            </a:pPr>
            <a:r>
              <a:rPr lang="en-US" sz="5423">
                <a:solidFill>
                  <a:srgbClr val="504C44">
                    <a:alpha val="19608"/>
                  </a:srgbClr>
                </a:solidFill>
                <a:latin typeface="Inter"/>
              </a:rPr>
              <a:t>02</a:t>
            </a:r>
          </a:p>
        </p:txBody>
      </p:sp>
      <p:sp>
        <p:nvSpPr>
          <p:cNvPr id="6" name="TextBox 6"/>
          <p:cNvSpPr txBox="1"/>
          <p:nvPr/>
        </p:nvSpPr>
        <p:spPr>
          <a:xfrm>
            <a:off x="2982366" y="6044944"/>
            <a:ext cx="13488610" cy="1047750"/>
          </a:xfrm>
          <a:prstGeom prst="rect">
            <a:avLst/>
          </a:prstGeom>
        </p:spPr>
        <p:txBody>
          <a:bodyPr lIns="0" tIns="0" rIns="0" bIns="0" rtlCol="0" anchor="t">
            <a:spAutoFit/>
          </a:bodyPr>
          <a:lstStyle/>
          <a:p>
            <a:pPr>
              <a:lnSpc>
                <a:spcPts val="4200"/>
              </a:lnSpc>
            </a:pPr>
            <a:r>
              <a:rPr lang="en-US" sz="3000">
                <a:solidFill>
                  <a:srgbClr val="504C44"/>
                </a:solidFill>
                <a:latin typeface="Inter"/>
              </a:rPr>
              <a:t>Форми організації та моделі державного регулювання  туристичної сфери у країнах світу</a:t>
            </a:r>
          </a:p>
        </p:txBody>
      </p:sp>
      <p:sp>
        <p:nvSpPr>
          <p:cNvPr id="7" name="TextBox 7"/>
          <p:cNvSpPr txBox="1"/>
          <p:nvPr/>
        </p:nvSpPr>
        <p:spPr>
          <a:xfrm>
            <a:off x="1646482" y="5924912"/>
            <a:ext cx="1135110" cy="919512"/>
          </a:xfrm>
          <a:prstGeom prst="rect">
            <a:avLst/>
          </a:prstGeom>
        </p:spPr>
        <p:txBody>
          <a:bodyPr lIns="0" tIns="0" rIns="0" bIns="0" rtlCol="0" anchor="t">
            <a:spAutoFit/>
          </a:bodyPr>
          <a:lstStyle/>
          <a:p>
            <a:pPr algn="ctr">
              <a:lnSpc>
                <a:spcPts val="7593"/>
              </a:lnSpc>
            </a:pPr>
            <a:r>
              <a:rPr lang="en-US" sz="5423">
                <a:solidFill>
                  <a:srgbClr val="504C44">
                    <a:alpha val="19608"/>
                  </a:srgbClr>
                </a:solidFill>
                <a:latin typeface="Inter"/>
              </a:rPr>
              <a:t>03</a:t>
            </a:r>
          </a:p>
        </p:txBody>
      </p:sp>
      <p:sp>
        <p:nvSpPr>
          <p:cNvPr id="8" name="TextBox 8"/>
          <p:cNvSpPr txBox="1"/>
          <p:nvPr/>
        </p:nvSpPr>
        <p:spPr>
          <a:xfrm>
            <a:off x="4421981" y="2163050"/>
            <a:ext cx="9244012" cy="669925"/>
          </a:xfrm>
          <a:prstGeom prst="rect">
            <a:avLst/>
          </a:prstGeom>
        </p:spPr>
        <p:txBody>
          <a:bodyPr lIns="0" tIns="0" rIns="0" bIns="0" rtlCol="0" anchor="t">
            <a:spAutoFit/>
          </a:bodyPr>
          <a:lstStyle/>
          <a:p>
            <a:pPr algn="ctr">
              <a:lnSpc>
                <a:spcPts val="5599"/>
              </a:lnSpc>
            </a:pPr>
            <a:r>
              <a:rPr lang="en-US" sz="3999" spc="799">
                <a:solidFill>
                  <a:srgbClr val="504C44"/>
                </a:solidFill>
                <a:latin typeface="Baskerville Display PT"/>
              </a:rPr>
              <a:t>ПЛАН</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2218416" y="1028700"/>
            <a:ext cx="5231936" cy="7683664"/>
          </a:xfrm>
          <a:custGeom>
            <a:avLst/>
            <a:gdLst/>
            <a:ahLst/>
            <a:cxnLst/>
            <a:rect l="l" t="t" r="r" b="b"/>
            <a:pathLst>
              <a:path w="5231936" h="7683664">
                <a:moveTo>
                  <a:pt x="0" y="0"/>
                </a:moveTo>
                <a:lnTo>
                  <a:pt x="5231936" y="0"/>
                </a:lnTo>
                <a:lnTo>
                  <a:pt x="5231936" y="7683664"/>
                </a:lnTo>
                <a:lnTo>
                  <a:pt x="0" y="7683664"/>
                </a:lnTo>
                <a:lnTo>
                  <a:pt x="0" y="0"/>
                </a:lnTo>
                <a:close/>
              </a:path>
            </a:pathLst>
          </a:custGeom>
          <a:blipFill>
            <a:blip r:embed="rId2"/>
            <a:stretch>
              <a:fillRect l="-7756" t="-282" b="-282"/>
            </a:stretch>
          </a:blipFill>
        </p:spPr>
        <p:txBody>
          <a:bodyPr/>
          <a:lstStyle/>
          <a:p>
            <a:endParaRPr lang="uk-UA"/>
          </a:p>
        </p:txBody>
      </p:sp>
      <p:sp>
        <p:nvSpPr>
          <p:cNvPr id="3" name="Freeform 3"/>
          <p:cNvSpPr/>
          <p:nvPr/>
        </p:nvSpPr>
        <p:spPr>
          <a:xfrm>
            <a:off x="8223867" y="2547768"/>
            <a:ext cx="9671768" cy="5191464"/>
          </a:xfrm>
          <a:custGeom>
            <a:avLst/>
            <a:gdLst/>
            <a:ahLst/>
            <a:cxnLst/>
            <a:rect l="l" t="t" r="r" b="b"/>
            <a:pathLst>
              <a:path w="9671768" h="5191464">
                <a:moveTo>
                  <a:pt x="0" y="0"/>
                </a:moveTo>
                <a:lnTo>
                  <a:pt x="9671768" y="0"/>
                </a:lnTo>
                <a:lnTo>
                  <a:pt x="9671768" y="5191464"/>
                </a:lnTo>
                <a:lnTo>
                  <a:pt x="0" y="5191464"/>
                </a:lnTo>
                <a:lnTo>
                  <a:pt x="0" y="0"/>
                </a:lnTo>
                <a:close/>
              </a:path>
            </a:pathLst>
          </a:custGeom>
          <a:blipFill>
            <a:blip r:embed="rId3"/>
            <a:stretch>
              <a:fillRect/>
            </a:stretch>
          </a:blipFill>
        </p:spPr>
        <p:txBody>
          <a:bodyPr/>
          <a:lstStyle/>
          <a:p>
            <a:endParaRPr lang="uk-UA"/>
          </a:p>
        </p:txBody>
      </p:sp>
      <p:sp>
        <p:nvSpPr>
          <p:cNvPr id="4" name="TextBox 4"/>
          <p:cNvSpPr txBox="1"/>
          <p:nvPr/>
        </p:nvSpPr>
        <p:spPr>
          <a:xfrm>
            <a:off x="1449988" y="8912225"/>
            <a:ext cx="6000364" cy="1374775"/>
          </a:xfrm>
          <a:prstGeom prst="rect">
            <a:avLst/>
          </a:prstGeom>
        </p:spPr>
        <p:txBody>
          <a:bodyPr lIns="0" tIns="0" rIns="0" bIns="0" rtlCol="0" anchor="t">
            <a:spAutoFit/>
          </a:bodyPr>
          <a:lstStyle/>
          <a:p>
            <a:pPr algn="ctr">
              <a:lnSpc>
                <a:spcPts val="5599"/>
              </a:lnSpc>
            </a:pPr>
            <a:r>
              <a:rPr lang="en-US" sz="3999" spc="799">
                <a:solidFill>
                  <a:srgbClr val="504C44"/>
                </a:solidFill>
                <a:latin typeface="Baskerville Display PT"/>
              </a:rPr>
              <a:t>ТОМАС КУК (1808-1892 РР)</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566748" y="1343211"/>
            <a:ext cx="9287112" cy="7346073"/>
            <a:chOff x="0" y="0"/>
            <a:chExt cx="12382816" cy="9794764"/>
          </a:xfrm>
        </p:grpSpPr>
        <p:pic>
          <p:nvPicPr>
            <p:cNvPr id="3" name="Picture 3"/>
            <p:cNvPicPr>
              <a:picLocks noChangeAspect="1"/>
            </p:cNvPicPr>
            <p:nvPr/>
          </p:nvPicPr>
          <p:blipFill>
            <a:blip r:embed="rId2"/>
            <a:srcRect t="130" b="130"/>
            <a:stretch>
              <a:fillRect/>
            </a:stretch>
          </p:blipFill>
          <p:spPr>
            <a:xfrm>
              <a:off x="0" y="0"/>
              <a:ext cx="12382816" cy="9794764"/>
            </a:xfrm>
            <a:prstGeom prst="rect">
              <a:avLst/>
            </a:prstGeom>
          </p:spPr>
        </p:pic>
      </p:grpSp>
      <p:sp>
        <p:nvSpPr>
          <p:cNvPr id="4" name="Freeform 4"/>
          <p:cNvSpPr/>
          <p:nvPr/>
        </p:nvSpPr>
        <p:spPr>
          <a:xfrm>
            <a:off x="11436131" y="1028700"/>
            <a:ext cx="5823169" cy="5823169"/>
          </a:xfrm>
          <a:custGeom>
            <a:avLst/>
            <a:gdLst/>
            <a:ahLst/>
            <a:cxnLst/>
            <a:rect l="l" t="t" r="r" b="b"/>
            <a:pathLst>
              <a:path w="5823169" h="5823169">
                <a:moveTo>
                  <a:pt x="0" y="0"/>
                </a:moveTo>
                <a:lnTo>
                  <a:pt x="5823169" y="0"/>
                </a:lnTo>
                <a:lnTo>
                  <a:pt x="5823169" y="5823169"/>
                </a:lnTo>
                <a:lnTo>
                  <a:pt x="0" y="5823169"/>
                </a:lnTo>
                <a:lnTo>
                  <a:pt x="0" y="0"/>
                </a:lnTo>
                <a:close/>
              </a:path>
            </a:pathLst>
          </a:custGeom>
          <a:blipFill>
            <a:blip r:embed="rId3"/>
            <a:stretch>
              <a:fillRect/>
            </a:stretch>
          </a:blipFill>
        </p:spPr>
        <p:txBody>
          <a:bodyPr/>
          <a:lstStyle/>
          <a:p>
            <a:endParaRPr lang="uk-UA"/>
          </a:p>
        </p:txBody>
      </p:sp>
      <p:sp>
        <p:nvSpPr>
          <p:cNvPr id="5" name="TextBox 5"/>
          <p:cNvSpPr txBox="1"/>
          <p:nvPr/>
        </p:nvSpPr>
        <p:spPr>
          <a:xfrm>
            <a:off x="10259533" y="7134593"/>
            <a:ext cx="7576201" cy="2547408"/>
          </a:xfrm>
          <a:prstGeom prst="rect">
            <a:avLst/>
          </a:prstGeom>
        </p:spPr>
        <p:txBody>
          <a:bodyPr lIns="0" tIns="0" rIns="0" bIns="0" rtlCol="0" anchor="t">
            <a:spAutoFit/>
          </a:bodyPr>
          <a:lstStyle/>
          <a:p>
            <a:pPr algn="r">
              <a:lnSpc>
                <a:spcPts val="2916"/>
              </a:lnSpc>
            </a:pPr>
            <a:r>
              <a:rPr lang="en-US" sz="2083">
                <a:solidFill>
                  <a:srgbClr val="504C44"/>
                </a:solidFill>
                <a:latin typeface="Tiftuf"/>
              </a:rPr>
              <a:t>«Куди би ми не прибули – в Європу, Азію чи Африку – всюди ми створювали сенсацію і, насмілюся додати, несли з собою голод і спустошення. Ніхто з нас до цього ніде не бував, всі ми приїхали з глухої провінції; в цій подорожі у нас була захоплива принада новизни, і ми дали волю всім своїм природнім інстинктам», </a:t>
            </a:r>
          </a:p>
          <a:p>
            <a:pPr algn="r">
              <a:lnSpc>
                <a:spcPts val="2916"/>
              </a:lnSpc>
            </a:pPr>
            <a:r>
              <a:rPr lang="en-US" sz="2083">
                <a:solidFill>
                  <a:srgbClr val="504C44"/>
                </a:solidFill>
                <a:latin typeface="Tiftuf"/>
              </a:rPr>
              <a:t> Марк Твен</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1731368" y="152427"/>
            <a:ext cx="14825263" cy="9982147"/>
          </a:xfrm>
          <a:custGeom>
            <a:avLst/>
            <a:gdLst/>
            <a:ahLst/>
            <a:cxnLst/>
            <a:rect l="l" t="t" r="r" b="b"/>
            <a:pathLst>
              <a:path w="14825263" h="9982147">
                <a:moveTo>
                  <a:pt x="0" y="0"/>
                </a:moveTo>
                <a:lnTo>
                  <a:pt x="14825264" y="0"/>
                </a:lnTo>
                <a:lnTo>
                  <a:pt x="14825264" y="9982146"/>
                </a:lnTo>
                <a:lnTo>
                  <a:pt x="0" y="9982146"/>
                </a:lnTo>
                <a:lnTo>
                  <a:pt x="0" y="0"/>
                </a:lnTo>
                <a:close/>
              </a:path>
            </a:pathLst>
          </a:custGeom>
          <a:blipFill>
            <a:blip r:embed="rId2"/>
            <a:stretch>
              <a:fillRect t="-2708" b="-311"/>
            </a:stretch>
          </a:blipFill>
        </p:spPr>
        <p:txBody>
          <a:bodyPr/>
          <a:lstStyle/>
          <a:p>
            <a:endParaRPr lang="uk-UA"/>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1281848" y="314400"/>
            <a:ext cx="15724304" cy="9658200"/>
          </a:xfrm>
          <a:custGeom>
            <a:avLst/>
            <a:gdLst/>
            <a:ahLst/>
            <a:cxnLst/>
            <a:rect l="l" t="t" r="r" b="b"/>
            <a:pathLst>
              <a:path w="15724304" h="9658200">
                <a:moveTo>
                  <a:pt x="0" y="0"/>
                </a:moveTo>
                <a:lnTo>
                  <a:pt x="15724304" y="0"/>
                </a:lnTo>
                <a:lnTo>
                  <a:pt x="15724304" y="9658200"/>
                </a:lnTo>
                <a:lnTo>
                  <a:pt x="0" y="9658200"/>
                </a:lnTo>
                <a:lnTo>
                  <a:pt x="0" y="0"/>
                </a:lnTo>
                <a:close/>
              </a:path>
            </a:pathLst>
          </a:custGeom>
          <a:blipFill>
            <a:blip r:embed="rId2"/>
            <a:stretch>
              <a:fillRect t="-7359" b="-849"/>
            </a:stretch>
          </a:blipFill>
        </p:spPr>
        <p:txBody>
          <a:bodyPr/>
          <a:lstStyle/>
          <a:p>
            <a:endParaRPr lang="uk-UA"/>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1028700" y="366057"/>
            <a:ext cx="15872122" cy="9554886"/>
          </a:xfrm>
          <a:custGeom>
            <a:avLst/>
            <a:gdLst/>
            <a:ahLst/>
            <a:cxnLst/>
            <a:rect l="l" t="t" r="r" b="b"/>
            <a:pathLst>
              <a:path w="15872122" h="9554886">
                <a:moveTo>
                  <a:pt x="0" y="0"/>
                </a:moveTo>
                <a:lnTo>
                  <a:pt x="15872122" y="0"/>
                </a:lnTo>
                <a:lnTo>
                  <a:pt x="15872122" y="9554886"/>
                </a:lnTo>
                <a:lnTo>
                  <a:pt x="0" y="9554886"/>
                </a:lnTo>
                <a:lnTo>
                  <a:pt x="0" y="0"/>
                </a:lnTo>
                <a:close/>
              </a:path>
            </a:pathLst>
          </a:custGeom>
          <a:blipFill>
            <a:blip r:embed="rId2"/>
            <a:stretch>
              <a:fillRect t="-15788" r="-2863" b="-891"/>
            </a:stretch>
          </a:blipFill>
        </p:spPr>
        <p:txBody>
          <a:bodyPr/>
          <a:lstStyle/>
          <a:p>
            <a:endParaRPr lang="uk-UA"/>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429331" y="0"/>
            <a:ext cx="5563480" cy="8823856"/>
          </a:xfrm>
          <a:custGeom>
            <a:avLst/>
            <a:gdLst/>
            <a:ahLst/>
            <a:cxnLst/>
            <a:rect l="l" t="t" r="r" b="b"/>
            <a:pathLst>
              <a:path w="5563480" h="8823856">
                <a:moveTo>
                  <a:pt x="0" y="0"/>
                </a:moveTo>
                <a:lnTo>
                  <a:pt x="5563480" y="0"/>
                </a:lnTo>
                <a:lnTo>
                  <a:pt x="5563480" y="8823856"/>
                </a:lnTo>
                <a:lnTo>
                  <a:pt x="0" y="8823856"/>
                </a:lnTo>
                <a:lnTo>
                  <a:pt x="0" y="0"/>
                </a:lnTo>
                <a:close/>
              </a:path>
            </a:pathLst>
          </a:custGeom>
          <a:blipFill>
            <a:blip r:embed="rId2"/>
            <a:stretch>
              <a:fillRect l="-9320" r="-9320" b="-18984"/>
            </a:stretch>
          </a:blipFill>
        </p:spPr>
        <p:txBody>
          <a:bodyPr/>
          <a:lstStyle/>
          <a:p>
            <a:endParaRPr lang="uk-UA"/>
          </a:p>
        </p:txBody>
      </p:sp>
      <p:sp>
        <p:nvSpPr>
          <p:cNvPr id="3" name="Freeform 3"/>
          <p:cNvSpPr/>
          <p:nvPr/>
        </p:nvSpPr>
        <p:spPr>
          <a:xfrm>
            <a:off x="11794532" y="222307"/>
            <a:ext cx="5621952" cy="8379241"/>
          </a:xfrm>
          <a:custGeom>
            <a:avLst/>
            <a:gdLst/>
            <a:ahLst/>
            <a:cxnLst/>
            <a:rect l="l" t="t" r="r" b="b"/>
            <a:pathLst>
              <a:path w="5621952" h="8379241">
                <a:moveTo>
                  <a:pt x="0" y="0"/>
                </a:moveTo>
                <a:lnTo>
                  <a:pt x="5621951" y="0"/>
                </a:lnTo>
                <a:lnTo>
                  <a:pt x="5621951" y="8379242"/>
                </a:lnTo>
                <a:lnTo>
                  <a:pt x="0" y="8379242"/>
                </a:lnTo>
                <a:lnTo>
                  <a:pt x="0" y="0"/>
                </a:lnTo>
                <a:close/>
              </a:path>
            </a:pathLst>
          </a:custGeom>
          <a:blipFill>
            <a:blip r:embed="rId3"/>
            <a:stretch>
              <a:fillRect l="-7682" r="-1722"/>
            </a:stretch>
          </a:blipFill>
        </p:spPr>
        <p:txBody>
          <a:bodyPr/>
          <a:lstStyle/>
          <a:p>
            <a:endParaRPr lang="uk-UA"/>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2289861" y="1028700"/>
            <a:ext cx="11397298" cy="8229600"/>
            <a:chOff x="0" y="0"/>
            <a:chExt cx="3001758" cy="2167467"/>
          </a:xfrm>
        </p:grpSpPr>
        <p:sp>
          <p:nvSpPr>
            <p:cNvPr id="3" name="Freeform 3"/>
            <p:cNvSpPr/>
            <p:nvPr/>
          </p:nvSpPr>
          <p:spPr>
            <a:xfrm>
              <a:off x="0" y="0"/>
              <a:ext cx="3001757" cy="2167467"/>
            </a:xfrm>
            <a:custGeom>
              <a:avLst/>
              <a:gdLst/>
              <a:ahLst/>
              <a:cxnLst/>
              <a:rect l="l" t="t" r="r" b="b"/>
              <a:pathLst>
                <a:path w="3001757" h="2167467">
                  <a:moveTo>
                    <a:pt x="0" y="0"/>
                  </a:moveTo>
                  <a:lnTo>
                    <a:pt x="3001757" y="0"/>
                  </a:lnTo>
                  <a:lnTo>
                    <a:pt x="3001757" y="2167467"/>
                  </a:lnTo>
                  <a:lnTo>
                    <a:pt x="0" y="2167467"/>
                  </a:lnTo>
                  <a:close/>
                </a:path>
              </a:pathLst>
            </a:custGeom>
            <a:solidFill>
              <a:srgbClr val="F1EDE9"/>
            </a:solidFill>
          </p:spPr>
          <p:txBody>
            <a:bodyPr/>
            <a:lstStyle/>
            <a:p>
              <a:endParaRPr lang="uk-UA"/>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2063687" y="3223716"/>
            <a:ext cx="4621958" cy="3839568"/>
            <a:chOff x="0" y="0"/>
            <a:chExt cx="6162611" cy="5119424"/>
          </a:xfrm>
        </p:grpSpPr>
        <p:pic>
          <p:nvPicPr>
            <p:cNvPr id="6" name="Picture 6"/>
            <p:cNvPicPr>
              <a:picLocks noChangeAspect="1"/>
            </p:cNvPicPr>
            <p:nvPr/>
          </p:nvPicPr>
          <p:blipFill>
            <a:blip r:embed="rId2"/>
            <a:srcRect t="1408" r="22057" b="1408"/>
            <a:stretch>
              <a:fillRect/>
            </a:stretch>
          </p:blipFill>
          <p:spPr>
            <a:xfrm>
              <a:off x="0" y="0"/>
              <a:ext cx="6162611" cy="5119424"/>
            </a:xfrm>
            <a:prstGeom prst="rect">
              <a:avLst/>
            </a:prstGeom>
          </p:spPr>
        </p:pic>
      </p:grpSp>
      <p:sp>
        <p:nvSpPr>
          <p:cNvPr id="7" name="TextBox 7"/>
          <p:cNvSpPr txBox="1"/>
          <p:nvPr/>
        </p:nvSpPr>
        <p:spPr>
          <a:xfrm>
            <a:off x="3251785" y="2992640"/>
            <a:ext cx="8124396" cy="669925"/>
          </a:xfrm>
          <a:prstGeom prst="rect">
            <a:avLst/>
          </a:prstGeom>
        </p:spPr>
        <p:txBody>
          <a:bodyPr lIns="0" tIns="0" rIns="0" bIns="0" rtlCol="0" anchor="t">
            <a:spAutoFit/>
          </a:bodyPr>
          <a:lstStyle/>
          <a:p>
            <a:pPr>
              <a:lnSpc>
                <a:spcPts val="5599"/>
              </a:lnSpc>
            </a:pPr>
            <a:r>
              <a:rPr lang="en-US" sz="3999" spc="799">
                <a:solidFill>
                  <a:srgbClr val="504C44"/>
                </a:solidFill>
                <a:latin typeface="Baskerville Display PT"/>
              </a:rPr>
              <a:t>МІЖНАРОДНИЙ ТУРИЗМ</a:t>
            </a:r>
          </a:p>
        </p:txBody>
      </p:sp>
      <p:sp>
        <p:nvSpPr>
          <p:cNvPr id="8" name="TextBox 8"/>
          <p:cNvSpPr txBox="1"/>
          <p:nvPr/>
        </p:nvSpPr>
        <p:spPr>
          <a:xfrm>
            <a:off x="2648174" y="3794245"/>
            <a:ext cx="9574630" cy="2993717"/>
          </a:xfrm>
          <a:prstGeom prst="rect">
            <a:avLst/>
          </a:prstGeom>
        </p:spPr>
        <p:txBody>
          <a:bodyPr lIns="0" tIns="0" rIns="0" bIns="0" rtlCol="0" anchor="t">
            <a:spAutoFit/>
          </a:bodyPr>
          <a:lstStyle/>
          <a:p>
            <a:pPr algn="ctr">
              <a:lnSpc>
                <a:spcPts val="3957"/>
              </a:lnSpc>
              <a:spcBef>
                <a:spcPct val="0"/>
              </a:spcBef>
            </a:pPr>
            <a:r>
              <a:rPr lang="en-US" sz="2826">
                <a:solidFill>
                  <a:srgbClr val="504C44"/>
                </a:solidFill>
                <a:latin typeface="Inter"/>
              </a:rPr>
              <a:t>-це реалізація комплексу туристичних послуг на території країни, в яких їх споживач є іноземним громадянином, причому отримання зазначених послуг є основним цільовим призначенням перебування споживача у цільовій країні, де він веде оплачувану діяльність.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TotalTime>
  <Words>399</Words>
  <Application>Microsoft Office PowerPoint</Application>
  <PresentationFormat>Довільний</PresentationFormat>
  <Paragraphs>29</Paragraphs>
  <Slides>14</Slides>
  <Notes>0</Notes>
  <HiddenSlides>0</HiddenSlides>
  <MMClips>0</MMClips>
  <ScaleCrop>false</ScaleCrop>
  <HeadingPairs>
    <vt:vector size="6" baseType="variant">
      <vt:variant>
        <vt:lpstr>Використані шрифти</vt:lpstr>
      </vt:variant>
      <vt:variant>
        <vt:i4>5</vt:i4>
      </vt:variant>
      <vt:variant>
        <vt:lpstr>Тема</vt:lpstr>
      </vt:variant>
      <vt:variant>
        <vt:i4>1</vt:i4>
      </vt:variant>
      <vt:variant>
        <vt:lpstr>Заголовки слайдів</vt:lpstr>
      </vt:variant>
      <vt:variant>
        <vt:i4>14</vt:i4>
      </vt:variant>
    </vt:vector>
  </HeadingPairs>
  <TitlesOfParts>
    <vt:vector size="20" baseType="lpstr">
      <vt:lpstr>Baskerville Display PT</vt:lpstr>
      <vt:lpstr>Arial</vt:lpstr>
      <vt:lpstr>Calibri</vt:lpstr>
      <vt:lpstr>Inter</vt:lpstr>
      <vt:lpstr>Tiftuf</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Лекція 2 Розвиток_міжнародного_туризму</dc:title>
  <cp:lastModifiedBy>Валентина Любченко</cp:lastModifiedBy>
  <cp:revision>2</cp:revision>
  <dcterms:created xsi:type="dcterms:W3CDTF">2006-08-16T00:00:00Z</dcterms:created>
  <dcterms:modified xsi:type="dcterms:W3CDTF">2023-09-11T11:57:59Z</dcterms:modified>
  <dc:identifier>DAFuDoPD-bw</dc:identifier>
</cp:coreProperties>
</file>