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4" r:id="rId1"/>
  </p:sldMasterIdLst>
  <p:sldIdLst>
    <p:sldId id="256" r:id="rId2"/>
    <p:sldId id="257" r:id="rId3"/>
    <p:sldId id="258" r:id="rId4"/>
    <p:sldId id="293" r:id="rId5"/>
    <p:sldId id="259" r:id="rId6"/>
    <p:sldId id="307" r:id="rId7"/>
    <p:sldId id="260" r:id="rId8"/>
    <p:sldId id="294" r:id="rId9"/>
    <p:sldId id="295" r:id="rId10"/>
    <p:sldId id="296" r:id="rId11"/>
    <p:sldId id="297" r:id="rId12"/>
    <p:sldId id="298" r:id="rId13"/>
    <p:sldId id="299" r:id="rId14"/>
    <p:sldId id="300" r:id="rId15"/>
    <p:sldId id="301" r:id="rId16"/>
    <p:sldId id="302" r:id="rId17"/>
    <p:sldId id="303" r:id="rId18"/>
    <p:sldId id="304" r:id="rId19"/>
    <p:sldId id="305" r:id="rId20"/>
    <p:sldId id="306" r:id="rId21"/>
    <p:sldId id="308" r:id="rId22"/>
    <p:sldId id="309" r:id="rId23"/>
    <p:sldId id="310" r:id="rId24"/>
    <p:sldId id="311" r:id="rId25"/>
    <p:sldId id="312" r:id="rId26"/>
    <p:sldId id="313" r:id="rId27"/>
    <p:sldId id="314" r:id="rId28"/>
    <p:sldId id="315" r:id="rId29"/>
    <p:sldId id="316" r:id="rId30"/>
    <p:sldId id="317" r:id="rId31"/>
    <p:sldId id="318" r:id="rId32"/>
    <p:sldId id="319" r:id="rId33"/>
    <p:sldId id="321" r:id="rId34"/>
    <p:sldId id="322" r:id="rId35"/>
    <p:sldId id="323" r:id="rId36"/>
    <p:sldId id="324" r:id="rId37"/>
    <p:sldId id="325" r:id="rId38"/>
    <p:sldId id="326" r:id="rId3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 showGuides="1">
      <p:cViewPr varScale="1">
        <p:scale>
          <a:sx n="54" d="100"/>
          <a:sy n="54" d="100"/>
        </p:scale>
        <p:origin x="604" y="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088CA-1F2D-43DC-AB29-A416E24B7EE0}" type="datetimeFigureOut">
              <a:rPr lang="ru-RU" smtClean="0"/>
              <a:t>25.09.2023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F3FC15EA-2DB3-4EB3-A6F1-EE166C22AE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75737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088CA-1F2D-43DC-AB29-A416E24B7EE0}" type="datetimeFigureOut">
              <a:rPr lang="ru-RU" smtClean="0"/>
              <a:t>25.09.2023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F3FC15EA-2DB3-4EB3-A6F1-EE166C22AE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8228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088CA-1F2D-43DC-AB29-A416E24B7EE0}" type="datetimeFigureOut">
              <a:rPr lang="ru-RU" smtClean="0"/>
              <a:t>25.09.2023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F3FC15EA-2DB3-4EB3-A6F1-EE166C22AE07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451664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088CA-1F2D-43DC-AB29-A416E24B7EE0}" type="datetimeFigureOut">
              <a:rPr lang="ru-RU" smtClean="0"/>
              <a:t>25.09.2023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F3FC15EA-2DB3-4EB3-A6F1-EE166C22AE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65774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088CA-1F2D-43DC-AB29-A416E24B7EE0}" type="datetimeFigureOut">
              <a:rPr lang="ru-RU" smtClean="0"/>
              <a:t>25.09.2023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F3FC15EA-2DB3-4EB3-A6F1-EE166C22AE07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4908435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088CA-1F2D-43DC-AB29-A416E24B7EE0}" type="datetimeFigureOut">
              <a:rPr lang="ru-RU" smtClean="0"/>
              <a:t>25.09.2023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F3FC15EA-2DB3-4EB3-A6F1-EE166C22AE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09788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088CA-1F2D-43DC-AB29-A416E24B7EE0}" type="datetimeFigureOut">
              <a:rPr lang="ru-RU" smtClean="0"/>
              <a:t>25.09.2023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C15EA-2DB3-4EB3-A6F1-EE166C22AE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01695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088CA-1F2D-43DC-AB29-A416E24B7EE0}" type="datetimeFigureOut">
              <a:rPr lang="ru-RU" smtClean="0"/>
              <a:t>25.09.2023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C15EA-2DB3-4EB3-A6F1-EE166C22AE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37546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088CA-1F2D-43DC-AB29-A416E24B7EE0}" type="datetimeFigureOut">
              <a:rPr lang="ru-RU" smtClean="0"/>
              <a:t>25.09.2023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C15EA-2DB3-4EB3-A6F1-EE166C22AE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72739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088CA-1F2D-43DC-AB29-A416E24B7EE0}" type="datetimeFigureOut">
              <a:rPr lang="ru-RU" smtClean="0"/>
              <a:t>25.09.2023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F3FC15EA-2DB3-4EB3-A6F1-EE166C22AE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38410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088CA-1F2D-43DC-AB29-A416E24B7EE0}" type="datetimeFigureOut">
              <a:rPr lang="ru-RU" smtClean="0"/>
              <a:t>25.09.2023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F3FC15EA-2DB3-4EB3-A6F1-EE166C22AE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45742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088CA-1F2D-43DC-AB29-A416E24B7EE0}" type="datetimeFigureOut">
              <a:rPr lang="ru-RU" smtClean="0"/>
              <a:t>25.09.2023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F3FC15EA-2DB3-4EB3-A6F1-EE166C22AE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35706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088CA-1F2D-43DC-AB29-A416E24B7EE0}" type="datetimeFigureOut">
              <a:rPr lang="ru-RU" smtClean="0"/>
              <a:t>25.09.2023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C15EA-2DB3-4EB3-A6F1-EE166C22AE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48667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088CA-1F2D-43DC-AB29-A416E24B7EE0}" type="datetimeFigureOut">
              <a:rPr lang="ru-RU" smtClean="0"/>
              <a:t>25.09.2023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C15EA-2DB3-4EB3-A6F1-EE166C22AE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73093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088CA-1F2D-43DC-AB29-A416E24B7EE0}" type="datetimeFigureOut">
              <a:rPr lang="ru-RU" smtClean="0"/>
              <a:t>25.09.2023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C15EA-2DB3-4EB3-A6F1-EE166C22AE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32408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088CA-1F2D-43DC-AB29-A416E24B7EE0}" type="datetimeFigureOut">
              <a:rPr lang="ru-RU" smtClean="0"/>
              <a:t>25.09.2023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F3FC15EA-2DB3-4EB3-A6F1-EE166C22AE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62371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D088CA-1F2D-43DC-AB29-A416E24B7EE0}" type="datetimeFigureOut">
              <a:rPr lang="ru-RU" smtClean="0"/>
              <a:t>25.09.2023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F3FC15EA-2DB3-4EB3-A6F1-EE166C22AE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99078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  <p:sldLayoutId id="2147483707" r:id="rId13"/>
    <p:sldLayoutId id="2147483708" r:id="rId14"/>
    <p:sldLayoutId id="2147483709" r:id="rId15"/>
    <p:sldLayoutId id="2147483710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767343" y="638299"/>
            <a:ext cx="8915399" cy="2262781"/>
          </a:xfrm>
        </p:spPr>
        <p:txBody>
          <a:bodyPr/>
          <a:lstStyle/>
          <a:p>
            <a:pPr algn="r"/>
            <a:r>
              <a:rPr lang="ru-RU" dirty="0" smtClean="0"/>
              <a:t>Тема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434442" y="3429000"/>
            <a:ext cx="9248300" cy="1801551"/>
          </a:xfrm>
        </p:spPr>
        <p:txBody>
          <a:bodyPr>
            <a:noAutofit/>
          </a:bodyPr>
          <a:lstStyle/>
          <a:p>
            <a:pPr algn="r"/>
            <a:r>
              <a:rPr lang="uk-UA" sz="5400" b="1" dirty="0" smtClean="0"/>
              <a:t> </a:t>
            </a:r>
            <a:r>
              <a:rPr lang="ru-RU" sz="3600" b="1" dirty="0" err="1"/>
              <a:t>Методи</a:t>
            </a:r>
            <a:r>
              <a:rPr lang="ru-RU" sz="3600" b="1" dirty="0"/>
              <a:t> </a:t>
            </a:r>
            <a:r>
              <a:rPr lang="ru-RU" sz="3600" b="1" dirty="0" err="1"/>
              <a:t>розрахунку</a:t>
            </a:r>
            <a:r>
              <a:rPr lang="ru-RU" sz="3600" b="1" dirty="0"/>
              <a:t> зон </a:t>
            </a:r>
            <a:r>
              <a:rPr lang="ru-RU" sz="3600" b="1" dirty="0" err="1"/>
              <a:t>ураження</a:t>
            </a:r>
            <a:r>
              <a:rPr lang="ru-RU" sz="3600" b="1" dirty="0"/>
              <a:t> </a:t>
            </a:r>
            <a:r>
              <a:rPr lang="ru-RU" sz="3600" b="1" dirty="0" err="1"/>
              <a:t>від</a:t>
            </a:r>
            <a:r>
              <a:rPr lang="ru-RU" sz="3600" b="1" dirty="0"/>
              <a:t> </a:t>
            </a:r>
            <a:r>
              <a:rPr lang="ru-RU" sz="3600" b="1" dirty="0" err="1"/>
              <a:t>техногенних</a:t>
            </a:r>
            <a:r>
              <a:rPr lang="ru-RU" sz="3600" b="1" dirty="0"/>
              <a:t> </a:t>
            </a:r>
            <a:r>
              <a:rPr lang="ru-RU" sz="3600" b="1" dirty="0" err="1"/>
              <a:t>вибухів</a:t>
            </a:r>
            <a:r>
              <a:rPr lang="ru-RU" sz="3600" b="1" dirty="0"/>
              <a:t> і</a:t>
            </a:r>
          </a:p>
          <a:p>
            <a:pPr algn="r"/>
            <a:r>
              <a:rPr lang="ru-RU" sz="3600" b="1" dirty="0" err="1"/>
              <a:t>пожеж</a:t>
            </a:r>
            <a:r>
              <a:rPr lang="ru-RU" sz="3600" b="1" dirty="0"/>
              <a:t> та </a:t>
            </a:r>
            <a:r>
              <a:rPr lang="ru-RU" sz="3600" b="1" dirty="0" err="1"/>
              <a:t>противибуховий</a:t>
            </a:r>
            <a:r>
              <a:rPr lang="ru-RU" sz="3600" b="1" dirty="0"/>
              <a:t> і </a:t>
            </a:r>
            <a:r>
              <a:rPr lang="ru-RU" sz="3600" b="1" dirty="0" err="1"/>
              <a:t>протипожежний</a:t>
            </a:r>
            <a:r>
              <a:rPr lang="ru-RU" sz="3600" b="1" dirty="0"/>
              <a:t> </a:t>
            </a:r>
            <a:r>
              <a:rPr lang="ru-RU" sz="3600" b="1" dirty="0" err="1"/>
              <a:t>захист</a:t>
            </a:r>
            <a:r>
              <a:rPr lang="ru-RU" sz="3600" b="1" dirty="0"/>
              <a:t> </a:t>
            </a:r>
            <a:r>
              <a:rPr lang="ru-RU" sz="3600" b="1" dirty="0" smtClean="0"/>
              <a:t>ОГ</a:t>
            </a:r>
            <a:endParaRPr lang="uk-UA" sz="36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3931778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26919" y="605642"/>
            <a:ext cx="10284031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Ударна хвиля </a:t>
            </a:r>
            <a:r>
              <a:rPr lang="uk-UA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— зона стиснутого повітря, яка поширюється</a:t>
            </a:r>
          </a:p>
          <a:p>
            <a:r>
              <a:rPr lang="uk-UA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 всі боки від центру вибуху зі швидкістю, вищою за швидкість звуку</a:t>
            </a:r>
          </a:p>
          <a:p>
            <a:endParaRPr lang="uk-UA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sz="2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Ударна</a:t>
            </a: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хвиля</a:t>
            </a: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уражальний</a:t>
            </a: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фактор 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будь-</a:t>
            </a:r>
            <a:r>
              <a:rPr lang="ru-RU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якого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вибуху</a:t>
            </a:r>
            <a:endParaRPr lang="ru-RU" sz="2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Дія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ударної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хвилі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елементи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споруд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характеризується</a:t>
            </a: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прямий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тиск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endParaRPr lang="ru-RU" sz="2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тиск</a:t>
            </a: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відбиття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endParaRPr lang="ru-RU" sz="2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тиск</a:t>
            </a: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обтікання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endParaRPr lang="ru-RU" sz="2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тиск</a:t>
            </a: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затікання</a:t>
            </a: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навантаження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сейсмовибухових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хвиль</a:t>
            </a:r>
            <a:endParaRPr lang="uk-UA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14323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090057" y="534390"/>
            <a:ext cx="990402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Основний параметр ударної хвилі — надлишковий тиск у фронті ударної хвилі (          ), кПа:</a:t>
            </a:r>
            <a:endParaRPr lang="uk-U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7959" y="1816926"/>
            <a:ext cx="4493628" cy="131352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8396" y="973363"/>
            <a:ext cx="619125" cy="42862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2150" y="2962275"/>
            <a:ext cx="10050306" cy="1134712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569954" y="4690735"/>
            <a:ext cx="1021686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dirty="0" smtClean="0"/>
              <a:t> 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 змішуванні вуглеводневих продуктів з повітрям утворюються </a:t>
            </a:r>
            <a:r>
              <a:rPr lang="uk-UA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вибухо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або пожежонебезпечні суміші - газоповітряні суміші (ГПС). Найбільш </a:t>
            </a:r>
            <a:r>
              <a:rPr lang="uk-UA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вибухо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і пожежонебезпечними є суміші з повітрям вуглеводневих газів: метану (СН4), пропану (С3Н8), бутану (С4Н10) та ін.</a:t>
            </a:r>
            <a:endParaRPr lang="uk-U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98946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3191" y="643889"/>
            <a:ext cx="8752114" cy="485637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506600" y="5678776"/>
            <a:ext cx="646529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Зонування територій під час вибуху ГПС</a:t>
            </a:r>
            <a:endParaRPr lang="uk-UA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39299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3200" y="199181"/>
            <a:ext cx="7003628" cy="6459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8944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40675" y="213755"/>
            <a:ext cx="9880270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Повне руйнування </a:t>
            </a: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руйнування і обвалення всіх елементів</a:t>
            </a:r>
          </a:p>
          <a:p>
            <a:pPr algn="just"/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будинків, включаючи підвальних приміщень, ураження людей,</a:t>
            </a:r>
          </a:p>
          <a:p>
            <a:pPr algn="just"/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що знаходяться в них. Збитки складають більше 70 % вартості</a:t>
            </a:r>
          </a:p>
          <a:p>
            <a:pPr algn="just"/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основних виробничих фондів (більше 70 % балансової вартості </a:t>
            </a:r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будинків, споруд, комунікацій), подальше їх використання не можливе.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Відновлення можливе тільки в порядку нового будівництва</a:t>
            </a:r>
            <a:endParaRPr lang="uk-UA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4731" y="2887980"/>
            <a:ext cx="7089322" cy="3970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4697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58586" y="332509"/>
            <a:ext cx="10533414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Сильне руйнування 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— руйнування частини стін і </a:t>
            </a:r>
            <a:r>
              <a:rPr lang="uk-UA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перекриттів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верхніх поверхів, виникнення </a:t>
            </a:r>
            <a:r>
              <a:rPr lang="uk-UA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тріщин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 стінах, деформація </a:t>
            </a:r>
            <a:r>
              <a:rPr lang="uk-UA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перекриттів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нижніх поверхів, ураження більшої кількості людей, що знаходилися в них. Збитки складають від 30 до 70 % вартості основних виробничих фондів (балансової вартості будинків, споруд і комунікацій), можливе обмежене використання </a:t>
            </a:r>
            <a:r>
              <a:rPr lang="uk-UA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потужностей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що збереглися. Відновлення можливе в порядку капітального</a:t>
            </a:r>
          </a:p>
          <a:p>
            <a:pPr algn="just"/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ремонту.</a:t>
            </a:r>
          </a:p>
          <a:p>
            <a:pPr algn="just"/>
            <a:endParaRPr lang="uk-U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uk-UA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uk-UA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Середнє руйнування 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— руйнування головним чином другорядних елементів (покрівлі, перегородок, віконних і дверних заповнень), виникнення </a:t>
            </a:r>
            <a:r>
              <a:rPr lang="uk-UA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тріщин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 стінах. Перекриття, як правило, не обрушені, підвальні приміщення збереглися, ураження людей, головним чином, уламками конструкцій. Збитки складають від 10 до 30 % вартості основних виробничих фондів (балансової вар- тості будинків, споруд і комунікацій). Промислове обладнання,</a:t>
            </a:r>
          </a:p>
          <a:p>
            <a:pPr algn="just"/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техніка, засоби транспорту відновлюються в порядку середнього</a:t>
            </a:r>
          </a:p>
          <a:p>
            <a:pPr algn="just"/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ремонту, а будинки і споруди — після капітального ремонту.</a:t>
            </a:r>
            <a:endParaRPr lang="uk-U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73422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50670" y="510639"/>
            <a:ext cx="4857008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Слабке руйнування </a:t>
            </a:r>
            <a:r>
              <a:rPr lang="uk-UA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— руйнування віконних і дверних заповнень та перегородок. Можливе ураження людей уламками конструкцій. Підвали і нижні поверхи повністю збереглися і придатні для тимчасового використання після поточного ремонт будинків, споруд, обладнання і комунікацій. Збиток складає до 10 % вартості основних виробничих фондів (балансової вартості будинків і споруд). </a:t>
            </a:r>
            <a:endParaRPr lang="uk-UA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1340" y="284477"/>
            <a:ext cx="4532416" cy="6051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557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52551" y="303258"/>
            <a:ext cx="1011777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Категорії приміщень за </a:t>
            </a:r>
            <a:r>
              <a:rPr lang="uk-UA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вибухопожежною</a:t>
            </a:r>
            <a:r>
              <a:rPr lang="uk-UA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і пожежною небезпекою</a:t>
            </a:r>
            <a:endParaRPr lang="uk-UA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b="833"/>
          <a:stretch/>
        </p:blipFill>
        <p:spPr>
          <a:xfrm>
            <a:off x="2686190" y="1380476"/>
            <a:ext cx="7942226" cy="537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3289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52551" y="303258"/>
            <a:ext cx="1011777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Категорії приміщень за </a:t>
            </a:r>
            <a:r>
              <a:rPr lang="uk-UA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вибухопожежною</a:t>
            </a:r>
            <a:r>
              <a:rPr lang="uk-UA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і пожежною небезпекою</a:t>
            </a:r>
            <a:endParaRPr lang="uk-UA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t="657" b="-1"/>
          <a:stretch/>
        </p:blipFill>
        <p:spPr>
          <a:xfrm>
            <a:off x="2615764" y="1484416"/>
            <a:ext cx="7941400" cy="5373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6463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52551" y="303258"/>
            <a:ext cx="1011777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Категорії приміщень за </a:t>
            </a:r>
            <a:r>
              <a:rPr lang="uk-UA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вибухопожежною</a:t>
            </a:r>
            <a:r>
              <a:rPr lang="uk-UA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і пожежною небезпекою</a:t>
            </a:r>
            <a:endParaRPr lang="uk-UA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t="854" b="-1"/>
          <a:stretch/>
        </p:blipFill>
        <p:spPr>
          <a:xfrm>
            <a:off x="2071777" y="1484415"/>
            <a:ext cx="8841647" cy="4156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2308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52550" y="700644"/>
            <a:ext cx="10034649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ПЛАН ЛЕКЦІЇ</a:t>
            </a:r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AutoNum type="arabicPeriod"/>
            </a:pPr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Класифікація </a:t>
            </a:r>
            <a:r>
              <a:rPr lang="uk-UA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вибухо</a:t>
            </a:r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та пожежонебезпечних зон </a:t>
            </a:r>
            <a:endParaRPr lang="uk-UA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AutoNum type="arabicPeriod"/>
            </a:pPr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Методика </a:t>
            </a:r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розрахунку характеристик зон ураження </a:t>
            </a:r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 вибухах </a:t>
            </a:r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газоповітряних сумішей у відкритому </a:t>
            </a:r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просторі</a:t>
            </a:r>
            <a:endParaRPr lang="uk-UA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AutoNum type="arabicPeriod"/>
            </a:pPr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Визначення </a:t>
            </a:r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категорій приміщень та будівель за </a:t>
            </a:r>
            <a:r>
              <a:rPr lang="uk-UA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вибухо</a:t>
            </a:r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пожежною та пожежною </a:t>
            </a:r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небезпекою</a:t>
            </a:r>
            <a:endParaRPr lang="uk-UA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AutoNum type="arabicPeriod"/>
            </a:pPr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Класифікація </a:t>
            </a:r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будівель і споруд за ступенем </a:t>
            </a:r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вогнестійкості</a:t>
            </a:r>
            <a:endParaRPr lang="uk-UA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AutoNum type="arabicPeriod"/>
            </a:pPr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Методика </a:t>
            </a:r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визначення розрахункових </a:t>
            </a:r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величин пожежного ризику</a:t>
            </a:r>
            <a:endParaRPr lang="uk-UA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AutoNum type="arabicPeriod"/>
            </a:pPr>
            <a:r>
              <a:rPr lang="uk-UA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Противибуховий</a:t>
            </a:r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 протипожежний захист </a:t>
            </a:r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ОГ</a:t>
            </a:r>
            <a:endParaRPr lang="uk-UA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AutoNum type="arabicPeriod"/>
            </a:pPr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Засоби </a:t>
            </a:r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ліквідації пожеж: ручні, пересувні та </a:t>
            </a:r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стаціонарні</a:t>
            </a:r>
            <a:endParaRPr lang="uk-UA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AutoNum type="arabicPeriod"/>
            </a:pPr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Дії </a:t>
            </a:r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персоналу підприємств під час виникнення </a:t>
            </a:r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пожежі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82449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638795" y="390666"/>
            <a:ext cx="10379034" cy="5293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Ступінь вогнестійкості </a:t>
            </a:r>
            <a:r>
              <a:rPr lang="uk-UA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— це нормована характеристика вогнестійкості будинків і споруд, що визначається межею </a:t>
            </a:r>
            <a:r>
              <a:rPr lang="uk-UA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вогне</a:t>
            </a:r>
            <a:r>
              <a:rPr lang="uk-UA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стійкості основних будівельних конструкцій.</a:t>
            </a:r>
          </a:p>
          <a:p>
            <a:pPr algn="just"/>
            <a:endParaRPr lang="uk-UA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uk-UA" sz="2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uk-UA" sz="2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Вогнестійкість</a:t>
            </a:r>
            <a:r>
              <a:rPr lang="uk-UA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(вогнетривкість) — здатність конструкції зберігати несучі та (або) огороджувальні функції в умовах пожежі.</a:t>
            </a:r>
          </a:p>
          <a:p>
            <a:pPr algn="just"/>
            <a:endParaRPr lang="uk-UA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uk-UA" sz="2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Межа вогнестійкості конструкцій </a:t>
            </a:r>
            <a:r>
              <a:rPr lang="uk-UA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— показник вогнестійкості конструкції, який визначається часом від початку вогневого</a:t>
            </a:r>
          </a:p>
          <a:p>
            <a:pPr algn="just"/>
            <a:r>
              <a:rPr lang="uk-UA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випробування за стандартного температурного режиму до настання одного з нормованих для даної конструкції граничних станів з вогнестійкості.</a:t>
            </a:r>
            <a:endParaRPr lang="uk-UA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83173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543792" y="355040"/>
            <a:ext cx="10648208" cy="64017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 граничного стану належать: 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uk-UA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втрата несучої здатності, втрата цілісності, втрата </a:t>
            </a:r>
            <a:r>
              <a:rPr lang="uk-UA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теплоізолюючої</a:t>
            </a:r>
            <a:r>
              <a:rPr lang="uk-UA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здатност</a:t>
            </a:r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</a:t>
            </a:r>
            <a:endParaRPr lang="uk-UA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uk-UA" sz="2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Втрата несучої здатності </a:t>
            </a:r>
            <a:r>
              <a:rPr lang="uk-UA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визначається заваленням конструкції або виникненням її граничних деформацій.</a:t>
            </a:r>
          </a:p>
          <a:p>
            <a:pPr algn="just"/>
            <a:r>
              <a:rPr lang="uk-UA" sz="2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Втрата цілісності </a:t>
            </a:r>
            <a:r>
              <a:rPr lang="uk-UA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— це вид граничного стану конструкції за вогнестійкістю, що характеризується утворенням в конструкціях наскрізних </a:t>
            </a:r>
            <a:r>
              <a:rPr lang="uk-UA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тріщин</a:t>
            </a:r>
            <a:r>
              <a:rPr lang="uk-UA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або наскрізних отворів, через які проникають продукти горіння або полум’я.</a:t>
            </a:r>
          </a:p>
          <a:p>
            <a:pPr algn="just"/>
            <a:r>
              <a:rPr lang="uk-UA" sz="2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Втрата </a:t>
            </a:r>
            <a:r>
              <a:rPr lang="uk-UA" sz="2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теплоізолюючої</a:t>
            </a:r>
            <a:r>
              <a:rPr lang="uk-UA" sz="2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здатності </a:t>
            </a:r>
            <a:r>
              <a:rPr lang="uk-UA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— вид граничного стану конструкції за вогнестійкістю, що характеризується підвищенням температури на поверхні, що не обігрівається, до встановлених граничних значень. Вона визначається підвищенням температури на поверхні конструкції, що не обігрівається, в середньому більше ніж на 140 °С або в будь-який точці цієї поверхні — більше ніж на 180 °С у порівнянні з температурою конструкцій до випробування</a:t>
            </a:r>
            <a:endParaRPr lang="uk-UA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29093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15044" y="366623"/>
            <a:ext cx="6246421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колон, балок, ферм, стовпів межа вогнестійкості визначається тільки втратою несучої здатності конструкцій.</a:t>
            </a:r>
          </a:p>
          <a:p>
            <a:endParaRPr lang="uk-UA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зовнішніх несучих стін та покриттів — втратою несучої здатності та цілісності.</a:t>
            </a:r>
          </a:p>
          <a:p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uk-UA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ненесучих</a:t>
            </a:r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внутрішніх стін та перегородок — втратою цілісності та </a:t>
            </a:r>
            <a:r>
              <a:rPr lang="uk-UA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теплоізолюючої</a:t>
            </a:r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здатності.</a:t>
            </a:r>
          </a:p>
          <a:p>
            <a:endParaRPr lang="uk-UA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несучих внутрішніх стін та протипожежних перешкод — всіма трьома граничними станами</a:t>
            </a:r>
            <a:endParaRPr lang="uk-UA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1465" y="1045028"/>
            <a:ext cx="4330535" cy="4714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4747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78181" y="427512"/>
            <a:ext cx="9761517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Пожежний ризик </a:t>
            </a:r>
            <a:r>
              <a:rPr lang="uk-UA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— міра можливості реалізації пожежної</a:t>
            </a:r>
          </a:p>
          <a:p>
            <a:r>
              <a:rPr lang="uk-UA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небезпеки об'єкта захисту і її наслідків для людей та матеріальних цінностей.</a:t>
            </a:r>
          </a:p>
          <a:p>
            <a:endParaRPr lang="uk-UA" sz="2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2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Припустимий пожежний ризик </a:t>
            </a:r>
            <a:r>
              <a:rPr lang="uk-UA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— пожежний ризик, рівень</a:t>
            </a:r>
          </a:p>
          <a:p>
            <a:r>
              <a:rPr lang="uk-UA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якого припустимий і обґрунтований, виходячи із соціально- економічних умов.</a:t>
            </a:r>
            <a:endParaRPr lang="uk-UA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73468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06929" y="273132"/>
            <a:ext cx="10046525" cy="43950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Визначення розрахункових величин пожежного ризику здійснюється на підставі:</a:t>
            </a:r>
          </a:p>
          <a:p>
            <a:pPr algn="just"/>
            <a:endParaRPr lang="uk-UA" sz="26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</a:pP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а) аналізу пожежної небезпеки будинків;</a:t>
            </a:r>
          </a:p>
          <a:p>
            <a:pPr algn="just">
              <a:lnSpc>
                <a:spcPct val="120000"/>
              </a:lnSpc>
            </a:pP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б) визначення частоти реалізації пожежонебезпечних ситуацій;</a:t>
            </a:r>
          </a:p>
          <a:p>
            <a:pPr algn="just">
              <a:lnSpc>
                <a:spcPct val="120000"/>
              </a:lnSpc>
            </a:pP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в) побудови полів небезпечних факторів пожежі для різних сценаріїв його розвитку;</a:t>
            </a:r>
          </a:p>
          <a:p>
            <a:pPr algn="just">
              <a:lnSpc>
                <a:spcPct val="120000"/>
              </a:lnSpc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г)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оцінки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наслідків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впливу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небезпечних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факторів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пожежі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</a:t>
            </a:r>
          </a:p>
          <a:p>
            <a:pPr algn="just">
              <a:lnSpc>
                <a:spcPct val="120000"/>
              </a:lnSpc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людей для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різних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сценаріїв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його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розвитку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algn="just">
              <a:lnSpc>
                <a:spcPct val="120000"/>
              </a:lnSpc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д)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наявності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систем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забезпечення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пожежної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безпеки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будинків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uk-U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58133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22961" y="699839"/>
            <a:ext cx="10569039" cy="57246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Розрахунок пожежного ризику необхідний :</a:t>
            </a:r>
          </a:p>
          <a:p>
            <a:pPr algn="just"/>
            <a:endParaRPr lang="uk-UA" sz="2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uk-UA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 неповному виконанні обов'язкових вимог пожежної безпеки, встановлених законодавством і нормативними документами по пожежній безпеці;</a:t>
            </a:r>
          </a:p>
          <a:p>
            <a:pPr algn="just"/>
            <a:r>
              <a:rPr lang="uk-UA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 при створенні систем протипожежного захисту для захисту людей і майна від впливу небезпечних факторів пожежі та обмеженні його наслідків; </a:t>
            </a:r>
          </a:p>
          <a:p>
            <a:pPr marL="342900" indent="-342900" algn="just">
              <a:buFontTx/>
              <a:buChar char="-"/>
            </a:pPr>
            <a:r>
              <a:rPr lang="uk-UA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 складанні декларації пожежної безпеки в рамках реалізації мер пожежної безпеки; </a:t>
            </a:r>
          </a:p>
          <a:p>
            <a:pPr marL="342900" indent="-342900" algn="just">
              <a:buFontTx/>
              <a:buChar char="-"/>
            </a:pPr>
            <a:r>
              <a:rPr lang="uk-UA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при обґрунтуванні вимог пожежної безпеки у випадку розробки спеціальних технічних умов на проектування систем пожежної безпеки для споруд різного призначення, для яких відсутні нормативні вимоги пожежної безпеки</a:t>
            </a:r>
            <a:r>
              <a:rPr lang="ru-RU" sz="2600" dirty="0" smtClean="0"/>
              <a:t>.</a:t>
            </a:r>
            <a:endParaRPr lang="ru-RU" sz="2600" dirty="0"/>
          </a:p>
        </p:txBody>
      </p:sp>
    </p:spTree>
    <p:extLst>
      <p:ext uri="{BB962C8B-B14F-4D97-AF65-F5344CB8AC3E}">
        <p14:creationId xmlns:p14="http://schemas.microsoft.com/office/powerpoint/2010/main" val="283976584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21923" y="588403"/>
            <a:ext cx="10319656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Індивідуальний пожежний ризик </a:t>
            </a:r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— пожежний ризик, що може привести до загибелі певної людини в результаті впливу небезпечних факторів пожежі.</a:t>
            </a:r>
          </a:p>
          <a:p>
            <a:endParaRPr lang="uk-UA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1171" y="2314389"/>
            <a:ext cx="10598696" cy="2982006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84567978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3485" y="600359"/>
            <a:ext cx="8911687" cy="1280890"/>
          </a:xfrm>
        </p:spPr>
        <p:txBody>
          <a:bodyPr/>
          <a:lstStyle/>
          <a:p>
            <a:pPr algn="ctr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Попередження пожежі</a:t>
            </a:r>
            <a:endParaRPr lang="uk-UA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55024" y="2660071"/>
            <a:ext cx="11162805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 запобігання пожежі </a:t>
            </a:r>
            <a:r>
              <a:rPr lang="uk-UA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— це комплекс організаційних заходів та технічних засобів, спрямованих на виключення можливості виникнення пожежі.</a:t>
            </a:r>
          </a:p>
          <a:p>
            <a:pPr algn="just"/>
            <a:endParaRPr lang="uk-UA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uk-UA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Пожежна профілактика </a:t>
            </a:r>
            <a:r>
              <a:rPr lang="uk-UA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комплекс організаційних та технічних заходів, спрямованих на забезпечення безпеки людей</a:t>
            </a:r>
            <a:r>
              <a:rPr lang="uk-UA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запобігання </a:t>
            </a:r>
            <a:r>
              <a:rPr lang="uk-UA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пожежі, обмеження її розповсюдження, а </a:t>
            </a:r>
            <a:r>
              <a:rPr lang="uk-UA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також створення </a:t>
            </a:r>
            <a:r>
              <a:rPr lang="uk-UA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умов для успішного її гасіння.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61443" y="97577"/>
            <a:ext cx="3850744" cy="2562495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264819447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90900" y="564734"/>
            <a:ext cx="8911687" cy="1280890"/>
          </a:xfrm>
        </p:spPr>
        <p:txBody>
          <a:bodyPr/>
          <a:lstStyle/>
          <a:p>
            <a:pPr algn="ctr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Попередження пожежі </a:t>
            </a:r>
            <a:endParaRPr lang="uk-UA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537927" y="2083129"/>
            <a:ext cx="1039677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Tx/>
              <a:buChar char="-"/>
            </a:pPr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запобіганням утворенню горючого середовища; </a:t>
            </a:r>
          </a:p>
          <a:p>
            <a:pPr marL="285750" indent="-285750" algn="just">
              <a:buFontTx/>
              <a:buChar char="-"/>
            </a:pPr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запобіганням виникнення у горючому середовищі або появи в ньому джерел запалювання; </a:t>
            </a:r>
          </a:p>
          <a:p>
            <a:pPr algn="just"/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підтриманням температури горючого середовища нижче максимально допустимої; </a:t>
            </a:r>
          </a:p>
          <a:p>
            <a:pPr marL="457200" indent="-457200" algn="just">
              <a:buFontTx/>
              <a:buChar char="-"/>
            </a:pPr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підтриманням тиску у горючому середовищі нижче максимально допустимого по горючості; </a:t>
            </a:r>
          </a:p>
          <a:p>
            <a:pPr marL="457200" indent="-457200" algn="just">
              <a:buFontTx/>
              <a:buChar char="-"/>
            </a:pPr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недопущенням кількості горючої суміші в середовищі, що перевищує максимально допустиму по горючості. </a:t>
            </a:r>
            <a:endParaRPr lang="uk-UA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59637" y="0"/>
            <a:ext cx="2255693" cy="2535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08520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69423" y="308245"/>
            <a:ext cx="10177153" cy="1280890"/>
          </a:xfrm>
        </p:spPr>
        <p:txBody>
          <a:bodyPr>
            <a:normAutofit/>
          </a:bodyPr>
          <a:lstStyle/>
          <a:p>
            <a:pPr algn="ctr"/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Запобігання виникненню горючого середовища </a:t>
            </a:r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забезпечується </a:t>
            </a: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обмеженням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84810" y="2064147"/>
            <a:ext cx="1150719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допустимої концентрації горючих газів та пари у повітрі менше нижньої або більше верхньої межі вибуховості;</a:t>
            </a:r>
          </a:p>
          <a:p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допустимої концентрації флегматизатора у повітрі, горючому газі або рідині;</a:t>
            </a:r>
          </a:p>
          <a:p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допустимої концентрації кисню у газі. Якщо розвести горючу суміш, то можна зменшити концентрацію кисню до межі, при якій вона стає негорючою. Більшість органічних речовин не здатна горіти при вмісті кисню у горючій суміші менше 14—15 %; </a:t>
            </a:r>
          </a:p>
          <a:p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горючості застосованих речовин, матеріалів, обладнання та конструкцій.</a:t>
            </a:r>
            <a:endParaRPr lang="uk-UA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27562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67543" y="605642"/>
            <a:ext cx="10624457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Вибухонебезпечна зона </a:t>
            </a:r>
            <a:r>
              <a:rPr lang="uk-UA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</a:t>
            </a: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простір у приміщенні або </a:t>
            </a:r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навколо зовнішньої </a:t>
            </a: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установки, в якому присутнє вибухонебезпечне середовище або воно може створюватися внаслідок природних </a:t>
            </a:r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або виробничих </a:t>
            </a: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факторів у кількості, що потребує спеціальних заходів у конструкції електроустаткування при його монтажі і експлуатації</a:t>
            </a:r>
            <a:endParaRPr lang="uk-UA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4121" y="3063834"/>
            <a:ext cx="6775297" cy="3794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83722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13162" y="0"/>
            <a:ext cx="9856519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Вибухобезпечність</a:t>
            </a:r>
            <a:r>
              <a:rPr lang="uk-UA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— стан виробничого процесу, при якому</a:t>
            </a:r>
          </a:p>
          <a:p>
            <a:pPr algn="just"/>
            <a:r>
              <a:rPr lang="uk-UA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виключається можливість вибуху, або у випадку його виникнення відбувається запобігання дії на людей небезпечних та шкідливих факторів вибуху та забезпечується зберігання матеріальних цінностей.</a:t>
            </a:r>
          </a:p>
          <a:p>
            <a:pPr algn="just"/>
            <a:r>
              <a:rPr lang="uk-UA" sz="2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Вибухонебезпечне середовище </a:t>
            </a:r>
            <a:r>
              <a:rPr lang="uk-UA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— хімічно активне середовище,</a:t>
            </a:r>
          </a:p>
          <a:p>
            <a:pPr algn="just"/>
            <a:r>
              <a:rPr lang="uk-UA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що знаходиться при таких умовах, коли може виникнути вибух.</a:t>
            </a:r>
            <a:endParaRPr lang="uk-UA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341908" y="2893100"/>
            <a:ext cx="10284031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Вибух</a:t>
            </a: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ініціюється</a:t>
            </a: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відкритим вогнем; 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палаючими та розжареними частинками, що вилітають із випускних труб двигунів внутрішнього згоряння;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розрядами статичної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 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атмосферної електрики; </a:t>
            </a:r>
            <a:endParaRPr lang="uk-UA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іскрою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що виникає при замиканнях електричних 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кіл;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електричною 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дугою; 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тепловими проявами хімічних реакцій та механічних впливів; </a:t>
            </a:r>
            <a:endParaRPr lang="uk-UA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іскрами 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від ударів 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 тертя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endParaRPr lang="uk-UA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ударною 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хвилею.</a:t>
            </a:r>
          </a:p>
        </p:txBody>
      </p:sp>
    </p:spTree>
    <p:extLst>
      <p:ext uri="{BB962C8B-B14F-4D97-AF65-F5344CB8AC3E}">
        <p14:creationId xmlns:p14="http://schemas.microsoft.com/office/powerpoint/2010/main" val="112134439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79418" y="-33319"/>
            <a:ext cx="10612581" cy="1280890"/>
          </a:xfrm>
        </p:spPr>
        <p:txBody>
          <a:bodyPr>
            <a:normAutofit/>
          </a:bodyPr>
          <a:lstStyle/>
          <a:p>
            <a:pPr algn="ctr"/>
            <a:r>
              <a:rPr lang="uk-UA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Засоби ліквідації пожеж: ручні, пересувні</a:t>
            </a:r>
            <a:br>
              <a:rPr lang="uk-UA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 стаціонарні</a:t>
            </a:r>
            <a:endParaRPr lang="uk-UA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365663" y="1226014"/>
            <a:ext cx="10719459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 первинних засобів пожежогасіння належать: </a:t>
            </a:r>
          </a:p>
          <a:p>
            <a:r>
              <a:rPr lang="uk-UA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вогнегасники, пожежні крани-комплекти, ручні насоси, лопати, ломи, сокири, гаки, пилки, багри, ящики з піском, бочки з водою, азбестові полотнища, повстяні мати тощо.</a:t>
            </a:r>
          </a:p>
          <a:p>
            <a:r>
              <a:rPr lang="uk-UA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Первинні засоби пожежогасіння розміщують на пожежних щитах, які встановлюють на території об'єкта з розрахунку один щит на 5000 м2. </a:t>
            </a:r>
          </a:p>
          <a:p>
            <a:r>
              <a:rPr lang="uk-UA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Вони мають бути пофарбовані у червоний колір, а пожежний інструмент — у чорний.</a:t>
            </a:r>
            <a:endParaRPr lang="uk-UA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0093" y="4184045"/>
            <a:ext cx="7516462" cy="2531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29667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76303" y="300654"/>
            <a:ext cx="3930732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Типи вогнегасників: </a:t>
            </a:r>
          </a:p>
          <a:p>
            <a:pPr algn="just"/>
            <a:endParaRPr lang="uk-UA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lnSpc>
                <a:spcPct val="120000"/>
              </a:lnSpc>
              <a:buFont typeface="Wingdings" panose="05000000000000000000" pitchFamily="2" charset="2"/>
              <a:buChar char="v"/>
            </a:pPr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водяні, </a:t>
            </a:r>
          </a:p>
          <a:p>
            <a:pPr marL="457200" indent="-457200" algn="just">
              <a:lnSpc>
                <a:spcPct val="120000"/>
              </a:lnSpc>
              <a:buFont typeface="Wingdings" panose="05000000000000000000" pitchFamily="2" charset="2"/>
              <a:buChar char="v"/>
            </a:pPr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водо-пінні, </a:t>
            </a:r>
          </a:p>
          <a:p>
            <a:pPr marL="457200" indent="-457200" algn="just">
              <a:lnSpc>
                <a:spcPct val="120000"/>
              </a:lnSpc>
              <a:buFont typeface="Wingdings" panose="05000000000000000000" pitchFamily="2" charset="2"/>
              <a:buChar char="v"/>
            </a:pPr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порошкові, </a:t>
            </a:r>
          </a:p>
          <a:p>
            <a:pPr marL="457200" indent="-457200" algn="just">
              <a:lnSpc>
                <a:spcPct val="120000"/>
              </a:lnSpc>
              <a:buFont typeface="Wingdings" panose="05000000000000000000" pitchFamily="2" charset="2"/>
              <a:buChar char="v"/>
            </a:pPr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вуглекислотні, </a:t>
            </a:r>
          </a:p>
          <a:p>
            <a:pPr marL="457200" indent="-457200" algn="just">
              <a:lnSpc>
                <a:spcPct val="120000"/>
              </a:lnSpc>
              <a:buFont typeface="Wingdings" panose="05000000000000000000" pitchFamily="2" charset="2"/>
              <a:buChar char="v"/>
            </a:pPr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газові.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9284" y="3301483"/>
            <a:ext cx="6849588" cy="3556517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7659586" y="1273491"/>
            <a:ext cx="388323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Вогнегасники маркують буквами, що означає їх вид та цифрами, що визначають їх об'єм.</a:t>
            </a:r>
            <a:endParaRPr lang="uk-U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498599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4847" y="3429000"/>
            <a:ext cx="5909555" cy="3243372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698170" y="570016"/>
            <a:ext cx="7481455" cy="62724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Автоматичні установки пожежогасіння класифікуються за:</a:t>
            </a:r>
          </a:p>
          <a:p>
            <a:pPr algn="just"/>
            <a:endParaRPr lang="uk-UA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20000"/>
              </a:lnSpc>
              <a:buFont typeface="Wingdings" panose="05000000000000000000" pitchFamily="2" charset="2"/>
              <a:buChar char="v"/>
            </a:pP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призначенням, </a:t>
            </a:r>
          </a:p>
          <a:p>
            <a:pPr marL="342900" indent="-342900" algn="just">
              <a:lnSpc>
                <a:spcPct val="120000"/>
              </a:lnSpc>
              <a:buFont typeface="Wingdings" panose="05000000000000000000" pitchFamily="2" charset="2"/>
              <a:buChar char="v"/>
            </a:pP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принципом дії, </a:t>
            </a:r>
          </a:p>
          <a:p>
            <a:pPr marL="342900" indent="-342900" algn="just">
              <a:lnSpc>
                <a:spcPct val="120000"/>
              </a:lnSpc>
              <a:buFont typeface="Wingdings" panose="05000000000000000000" pitchFamily="2" charset="2"/>
              <a:buChar char="v"/>
            </a:pP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режимом роботи, </a:t>
            </a:r>
          </a:p>
          <a:p>
            <a:pPr marL="342900" indent="-342900" algn="just">
              <a:lnSpc>
                <a:spcPct val="120000"/>
              </a:lnSpc>
              <a:buFont typeface="Wingdings" panose="05000000000000000000" pitchFamily="2" charset="2"/>
              <a:buChar char="v"/>
            </a:pP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видом вогнегасної речовини, </a:t>
            </a:r>
          </a:p>
          <a:p>
            <a:pPr marL="342900" indent="-342900" algn="just">
              <a:lnSpc>
                <a:spcPct val="120000"/>
              </a:lnSpc>
              <a:buFont typeface="Wingdings" panose="05000000000000000000" pitchFamily="2" charset="2"/>
              <a:buChar char="v"/>
            </a:pP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способом подавання вогнегасних </a:t>
            </a:r>
          </a:p>
          <a:p>
            <a:pPr algn="just">
              <a:lnSpc>
                <a:spcPct val="120000"/>
              </a:lnSpc>
            </a:pP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речовин в осередок вогню.</a:t>
            </a:r>
          </a:p>
          <a:p>
            <a:pPr algn="just">
              <a:lnSpc>
                <a:spcPct val="120000"/>
              </a:lnSpc>
            </a:pPr>
            <a:endParaRPr lang="uk-UA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 призначенням установки</a:t>
            </a:r>
          </a:p>
          <a:p>
            <a:pPr algn="just"/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автоматичного пожежогасіння</a:t>
            </a:r>
          </a:p>
          <a:p>
            <a:pPr algn="just"/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поділяють на такі, що призначенні</a:t>
            </a:r>
          </a:p>
          <a:p>
            <a:pPr algn="just"/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для попередження, гасіння,</a:t>
            </a:r>
          </a:p>
          <a:p>
            <a:pPr algn="just"/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локалізації та блокування пожеж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uk-U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580850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62545" y="403762"/>
            <a:ext cx="9607138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Автоматична </a:t>
            </a:r>
            <a:r>
              <a:rPr lang="uk-UA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спринклерна установка </a:t>
            </a:r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— це мережа водопровідних труб під перекриттям приміщення, обладнана так званими спринклерними головками, отвори яких закриті легкоплавкими замками.</a:t>
            </a:r>
          </a:p>
          <a:p>
            <a:pPr algn="just"/>
            <a:endParaRPr lang="uk-UA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uk-UA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Спринклерні установки обладнані контрольно-сигнальними клапанами, які при відкритті головки спрацьовують і подають сигнал тривоги і воду у мережу.</a:t>
            </a:r>
          </a:p>
          <a:p>
            <a:pPr algn="just"/>
            <a:r>
              <a:rPr lang="uk-UA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 пожежах у спринклерних установках відкриваються лише ті головки, що перебувають у зоні високої температури.</a:t>
            </a:r>
          </a:p>
          <a:p>
            <a:pPr algn="just"/>
            <a:endParaRPr lang="uk-UA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8663" y="4108863"/>
            <a:ext cx="5603337" cy="2749137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9994" y="4353186"/>
            <a:ext cx="3776352" cy="2504814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51302581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43792" y="273133"/>
            <a:ext cx="10648208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Дренчерні</a:t>
            </a: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установки не мають легкоплавких замків, вони є </a:t>
            </a:r>
            <a:r>
              <a:rPr lang="uk-UA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сухотрубними</a:t>
            </a: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постійно відкритими.</a:t>
            </a:r>
          </a:p>
          <a:p>
            <a:pPr algn="just"/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uk-UA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Дренчерні</a:t>
            </a:r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установки обладнують для захисту поверхонь</a:t>
            </a:r>
          </a:p>
          <a:p>
            <a:pPr algn="just"/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стін, вікон, дверей, створення локальних і блокуючих водяних завіс, для гасіння елементів технологічного обладнання всередині</a:t>
            </a:r>
          </a:p>
          <a:p>
            <a:pPr algn="just"/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будівель з високою пожежною небезпекою, де можливе швидке</a:t>
            </a:r>
          </a:p>
          <a:p>
            <a:pPr algn="just"/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розповсюдження вогню.</a:t>
            </a:r>
          </a:p>
          <a:p>
            <a:pPr algn="just"/>
            <a:endParaRPr lang="uk-UA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uk-UA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Автоматичні установки пожежогасіння мають постійно бути готовими до гасіння пожеж</a:t>
            </a:r>
            <a:endParaRPr lang="uk-UA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9548" y="4712339"/>
            <a:ext cx="5862452" cy="2145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60647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b="9783"/>
          <a:stretch/>
        </p:blipFill>
        <p:spPr>
          <a:xfrm>
            <a:off x="1675091" y="130628"/>
            <a:ext cx="10311036" cy="6578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8673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81299" y="509282"/>
            <a:ext cx="505888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Розрахунковий час евакуації людей з приміщення визначають виходячи з довжини евакуаційного шляху та швидкості руху людських потоків на всіх його відрізках від найбільш віддалених місць до евакуаційних виходів.</a:t>
            </a:r>
            <a:endParaRPr lang="uk-U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b="5974"/>
          <a:stretch/>
        </p:blipFill>
        <p:spPr>
          <a:xfrm>
            <a:off x="7055986" y="142505"/>
            <a:ext cx="4846150" cy="6715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73581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0107" y="1337956"/>
            <a:ext cx="9507701" cy="3851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0474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5545" y="0"/>
            <a:ext cx="91559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4344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16796" y="427511"/>
            <a:ext cx="10436660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uk-UA" sz="2800" dirty="0" smtClean="0"/>
          </a:p>
          <a:p>
            <a:pPr algn="just"/>
            <a:r>
              <a:rPr lang="uk-UA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Газо- та пароповітряні </a:t>
            </a: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вибухонебезпечні середовища створюють вибухонебезпечні зони класів 0, 1, 2, </a:t>
            </a:r>
            <a:endParaRPr lang="uk-UA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пилоповітряні</a:t>
            </a: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—вибухонебезпечні зони класів 20, 21, </a:t>
            </a:r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22</a:t>
            </a:r>
          </a:p>
          <a:p>
            <a:pPr algn="just"/>
            <a:endParaRPr lang="uk-UA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 </a:t>
            </a:r>
            <a:r>
              <a:rPr lang="ru-RU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пожежонебезпечністю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П-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….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П-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ІІ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endParaRPr lang="uk-U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1435" y="3128403"/>
            <a:ext cx="4645555" cy="3475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267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8039" y="0"/>
            <a:ext cx="91559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2347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996" y="115835"/>
            <a:ext cx="10914906" cy="6742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4587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943595" y="362635"/>
            <a:ext cx="961109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</a:t>
            </a:r>
            <a:r>
              <a:rPr lang="uk-UA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визначенні розмірів вибухонебезпечних зон у приміщеннях враховують</a:t>
            </a:r>
            <a:r>
              <a:rPr lang="ru-RU" sz="2800" b="1" dirty="0" smtClean="0"/>
              <a:t>:</a:t>
            </a:r>
            <a:endParaRPr lang="ru-RU" sz="28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318161" y="1416638"/>
            <a:ext cx="10873839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 проектуванні вибухонебезпечних установок повинні передбачатися заходи, що забезпечують мінімальну кількість і незначні розміри вибухонебезпечних зон;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 надлишковому розрахунковому тиску вибуху газо-, пароповітряної вибухонебезпечної суміші, що перевищує 5 кПа, вибухонебезпечна зона займає увесь об’єм приміщення;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вибухонебезпечна зона класів 20, 21, 22 займає увесь об’єм приміщення;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 надлишковому розрахунковому тиску вибуху газо-, пароповітряної вибухонебезпечної суміші, що дорівнює або менший 5 кПа, вибухонебезпечна зона займає частину об’єму приміщення і визначається відповідно до норм технологічного проектування або розраховується технологами за ДСТУ 12.1.004. При відсутності даних допускається приймати вибухонебезпечну зону в межах до 5 м по вертикалі і горизонталі від технологічного апарата, з якого можливий викид горючих газів або парів легкозаймистих речовин (ЛЗР);</a:t>
            </a:r>
            <a:endParaRPr lang="uk-U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52937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9321" y="3598223"/>
            <a:ext cx="5182679" cy="3259777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943595" y="362635"/>
            <a:ext cx="961109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</a:t>
            </a:r>
            <a:r>
              <a:rPr lang="uk-UA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визначенні розмірів вибухонебезпечних зон у приміщеннях враховують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312223" y="1523516"/>
            <a:ext cx="10873839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надлишковому розрахунковому тиску вибуху в приміщенні, що не перевищує 0,5 кПа, 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вибухонебезпечна зона 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відсутня; </a:t>
            </a:r>
            <a:endParaRPr lang="uk-UA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 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надлишковому розрахунковому тиску вибуху </a:t>
            </a:r>
            <a:r>
              <a:rPr lang="uk-UA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пилоповітряної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суміші, парів ЛЗР, що дорівнює або менший 5 кПа, буде мати місце пожежонебезпечна зона, обумовлена відповідно до вимог цих зон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простір за межами вибухонебезпечних зон класів 2 і 22 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 вважається 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вибухонебезпечним, якщо відсутні інші умови, що створюють у ньому вибухонебезпечність.</a:t>
            </a:r>
          </a:p>
        </p:txBody>
      </p:sp>
    </p:spTree>
    <p:extLst>
      <p:ext uri="{BB962C8B-B14F-4D97-AF65-F5344CB8AC3E}">
        <p14:creationId xmlns:p14="http://schemas.microsoft.com/office/powerpoint/2010/main" val="2225813459"/>
      </p:ext>
    </p:extLst>
  </p:cSld>
  <p:clrMapOvr>
    <a:masterClrMapping/>
  </p:clrMapOvr>
</p:sld>
</file>

<file path=ppt/theme/theme1.xml><?xml version="1.0" encoding="utf-8"?>
<a:theme xmlns:a="http://schemas.openxmlformats.org/drawingml/2006/main" name="Легкий дым">
  <a:themeElements>
    <a:clrScheme name="Синий и зеленый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826</TotalTime>
  <Words>1857</Words>
  <Application>Microsoft Office PowerPoint</Application>
  <PresentationFormat>Широкоэкранный</PresentationFormat>
  <Paragraphs>164</Paragraphs>
  <Slides>38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38</vt:i4>
      </vt:variant>
    </vt:vector>
  </HeadingPairs>
  <TitlesOfParts>
    <vt:vector size="44" baseType="lpstr">
      <vt:lpstr>Arial</vt:lpstr>
      <vt:lpstr>Century Gothic</vt:lpstr>
      <vt:lpstr>Times New Roman</vt:lpstr>
      <vt:lpstr>Wingdings</vt:lpstr>
      <vt:lpstr>Wingdings 3</vt:lpstr>
      <vt:lpstr>Легкий дым</vt:lpstr>
      <vt:lpstr>Тема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Попередження пожежі</vt:lpstr>
      <vt:lpstr>Попередження пожежі </vt:lpstr>
      <vt:lpstr>Запобігання виникненню горючого середовища забезпечується обмеженням</vt:lpstr>
      <vt:lpstr>Презентация PowerPoint</vt:lpstr>
      <vt:lpstr>Засоби ліквідації пожеж: ручні, пересувні та стаціонарні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Тема</dc:title>
  <dc:creator>Пользователь</dc:creator>
  <cp:lastModifiedBy>Пользователь</cp:lastModifiedBy>
  <cp:revision>75</cp:revision>
  <dcterms:created xsi:type="dcterms:W3CDTF">2021-12-01T20:27:21Z</dcterms:created>
  <dcterms:modified xsi:type="dcterms:W3CDTF">2023-09-25T20:41:58Z</dcterms:modified>
</cp:coreProperties>
</file>