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uk-UA" smtClean="0"/>
              <a:t>Зразок заголовка</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smtClean="0"/>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9/25/2023</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uk-UA" smtClean="0"/>
              <a:t>Зразок заголовка</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uk-UA" smtClean="0"/>
              <a:t>Зразок заголовка</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uk-UA" smtClean="0"/>
              <a:t>Зразок заголовка</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uk-UA" smtClean="0"/>
              <a:t>Зразок заголовка</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3" name="Date Placeholder 2"/>
          <p:cNvSpPr>
            <a:spLocks noGrp="1"/>
          </p:cNvSpPr>
          <p:nvPr>
            <p:ph type="dt" sz="half" idx="10"/>
          </p:nvPr>
        </p:nvSpPr>
        <p:spPr/>
        <p:txBody>
          <a:bodyPr/>
          <a:lstStyle/>
          <a:p>
            <a:fld id="{48A87A34-81AB-432B-8DAE-1953F412C126}" type="datetimeFigureOut">
              <a:rPr lang="en-US" dirty="0"/>
              <a:t>9/25/2023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uk-UA" smtClean="0"/>
              <a:t>Зразок заголовка</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smtClean="0"/>
              <a:t>Клацніть піктограму, щоб додати зображення</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smtClean="0"/>
              <a:t>Клацніть піктограму, щоб додати зображення</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uk-UA" smtClean="0"/>
              <a:t>Клацніть піктограму, щоб додати зображення</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Редагувати стиль зразка тексту</a:t>
            </a:r>
          </a:p>
        </p:txBody>
      </p:sp>
      <p:sp>
        <p:nvSpPr>
          <p:cNvPr id="3" name="Date Placeholder 2"/>
          <p:cNvSpPr>
            <a:spLocks noGrp="1"/>
          </p:cNvSpPr>
          <p:nvPr>
            <p:ph type="dt" sz="half" idx="10"/>
          </p:nvPr>
        </p:nvSpPr>
        <p:spPr/>
        <p:txBody>
          <a:bodyPr/>
          <a:lstStyle/>
          <a:p>
            <a:fld id="{48A87A34-81AB-432B-8DAE-1953F412C126}" type="datetimeFigureOut">
              <a:rPr lang="en-US" dirty="0"/>
              <a:t>9/25/2023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uk-UA" smtClean="0"/>
              <a:t>Зразок заголовка</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idx="1"/>
          </p:nvPr>
        </p:nvSpPr>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uk-UA" smtClean="0"/>
              <a:t>Зразок заголовка</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smtClean="0"/>
              <a:t>Редагувати стиль зразка тексту</a:t>
            </a:r>
          </a:p>
        </p:txBody>
      </p:sp>
      <p:sp>
        <p:nvSpPr>
          <p:cNvPr id="4" name="Date Placeholder 3"/>
          <p:cNvSpPr>
            <a:spLocks noGrp="1"/>
          </p:cNvSpPr>
          <p:nvPr>
            <p:ph type="dt" sz="half" idx="10"/>
          </p:nvPr>
        </p:nvSpPr>
        <p:spPr/>
        <p:txBody>
          <a:bodyPr/>
          <a:lstStyle/>
          <a:p>
            <a:fld id="{48A87A34-81AB-432B-8DAE-1953F412C126}" type="datetimeFigureOut">
              <a:rPr lang="en-US" dirty="0"/>
              <a:t>9/25/2023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uk-UA" smtClean="0"/>
              <a:t>Зразок заголовка</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4" name="Content Placeholder 3"/>
          <p:cNvSpPr>
            <a:spLocks noGrp="1"/>
          </p:cNvSpPr>
          <p:nvPr>
            <p:ph sz="half" idx="2"/>
          </p:nvPr>
        </p:nvSpPr>
        <p:spPr>
          <a:xfrm>
            <a:off x="1141410" y="3073397"/>
            <a:ext cx="4878391" cy="2717801"/>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Редагувати стиль зразка тексту</a:t>
            </a:r>
          </a:p>
        </p:txBody>
      </p:sp>
      <p:sp>
        <p:nvSpPr>
          <p:cNvPr id="6" name="Content Placeholder 5"/>
          <p:cNvSpPr>
            <a:spLocks noGrp="1"/>
          </p:cNvSpPr>
          <p:nvPr>
            <p:ph sz="quarter" idx="4"/>
          </p:nvPr>
        </p:nvSpPr>
        <p:spPr>
          <a:xfrm>
            <a:off x="6172200" y="3073397"/>
            <a:ext cx="4875210" cy="2717801"/>
          </a:xfrm>
        </p:spPr>
        <p:txBody>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uk-UA" smtClean="0"/>
              <a:t>Зразок заголовка</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smtClean="0"/>
              <a:t>Редагувати стиль зразка тексту</a:t>
            </a:r>
          </a:p>
        </p:txBody>
      </p:sp>
      <p:sp>
        <p:nvSpPr>
          <p:cNvPr id="5" name="Date Placeholder 4"/>
          <p:cNvSpPr>
            <a:spLocks noGrp="1"/>
          </p:cNvSpPr>
          <p:nvPr>
            <p:ph type="dt" sz="half" idx="10"/>
          </p:nvPr>
        </p:nvSpPr>
        <p:spPr/>
        <p:txBody>
          <a:bodyPr/>
          <a:lstStyle/>
          <a:p>
            <a:fld id="{48A87A34-81AB-432B-8DAE-1953F412C126}" type="datetimeFigureOut">
              <a:rPr lang="en-US" dirty="0"/>
              <a:t>9/25/2023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uk-UA" smtClean="0"/>
              <a:t>Редагувати стиль зразка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9/25/2023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pPr algn="ctr"/>
            <a:r>
              <a:rPr lang="ru-RU" dirty="0" err="1"/>
              <a:t>Сучасні</a:t>
            </a:r>
            <a:r>
              <a:rPr lang="ru-RU" dirty="0"/>
              <a:t> </a:t>
            </a:r>
            <a:r>
              <a:rPr lang="ru-RU" dirty="0" err="1"/>
              <a:t>терористичні</a:t>
            </a:r>
            <a:r>
              <a:rPr lang="ru-RU" dirty="0"/>
              <a:t> </a:t>
            </a:r>
            <a:r>
              <a:rPr lang="ru-RU" dirty="0" err="1"/>
              <a:t>організації</a:t>
            </a:r>
            <a:endParaRPr lang="uk-UA" dirty="0"/>
          </a:p>
        </p:txBody>
      </p:sp>
      <p:sp>
        <p:nvSpPr>
          <p:cNvPr id="3" name="Підзаголовок 2"/>
          <p:cNvSpPr>
            <a:spLocks noGrp="1"/>
          </p:cNvSpPr>
          <p:nvPr>
            <p:ph type="subTitle" idx="1"/>
          </p:nvPr>
        </p:nvSpPr>
        <p:spPr/>
        <p:txBody>
          <a:bodyPr/>
          <a:lstStyle/>
          <a:p>
            <a:pPr marL="457200" indent="-457200">
              <a:buAutoNum type="arabicPeriod"/>
            </a:pPr>
            <a:r>
              <a:rPr lang="uk-UA" dirty="0" smtClean="0"/>
              <a:t>Тероризм давніх часів.</a:t>
            </a:r>
          </a:p>
          <a:p>
            <a:pPr marL="457200" indent="-457200">
              <a:buAutoNum type="arabicPeriod"/>
            </a:pPr>
            <a:r>
              <a:rPr lang="uk-UA" dirty="0" smtClean="0"/>
              <a:t>Тероризм епохи Середньовіччя</a:t>
            </a:r>
            <a:r>
              <a:rPr lang="en-US" dirty="0" smtClean="0"/>
              <a:t> </a:t>
            </a:r>
            <a:r>
              <a:rPr lang="uk-UA" dirty="0" smtClean="0"/>
              <a:t>та Відродження.</a:t>
            </a:r>
          </a:p>
          <a:p>
            <a:pPr marL="457200" indent="-457200">
              <a:buAutoNum type="arabicPeriod"/>
            </a:pPr>
            <a:r>
              <a:rPr lang="uk-UA" dirty="0" smtClean="0"/>
              <a:t>Тероризм в Новій історії</a:t>
            </a:r>
            <a:endParaRPr lang="uk-UA" dirty="0"/>
          </a:p>
        </p:txBody>
      </p:sp>
    </p:spTree>
    <p:extLst>
      <p:ext uri="{BB962C8B-B14F-4D97-AF65-F5344CB8AC3E}">
        <p14:creationId xmlns:p14="http://schemas.microsoft.com/office/powerpoint/2010/main" val="896931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smtClean="0"/>
              <a:t>Луганська </a:t>
            </a:r>
            <a:r>
              <a:rPr lang="uk-UA" dirty="0"/>
              <a:t>народна республіка</a:t>
            </a:r>
          </a:p>
        </p:txBody>
      </p:sp>
      <p:sp>
        <p:nvSpPr>
          <p:cNvPr id="3" name="Місце для вмісту 2"/>
          <p:cNvSpPr>
            <a:spLocks noGrp="1"/>
          </p:cNvSpPr>
          <p:nvPr>
            <p:ph sz="half" idx="1"/>
          </p:nvPr>
        </p:nvSpPr>
        <p:spPr/>
        <p:txBody>
          <a:bodyPr>
            <a:normAutofit fontScale="62500" lnSpcReduction="20000"/>
          </a:bodyPr>
          <a:lstStyle/>
          <a:p>
            <a:pPr algn="just"/>
            <a:r>
              <a:rPr lang="uk-UA" dirty="0"/>
              <a:t>Терористична організація, сформована правим російським націоналізмом , </a:t>
            </a:r>
            <a:r>
              <a:rPr lang="uk-UA" dirty="0" err="1"/>
              <a:t>неоімперіалізмом</a:t>
            </a:r>
            <a:r>
              <a:rPr lang="uk-UA" dirty="0"/>
              <a:t> і православним фундаменталізмом. Російські ультраправі групи відігравали важливу роль серед сепаратистів, особливо на початку російсько-</a:t>
            </a:r>
            <a:r>
              <a:rPr lang="uk-UA" dirty="0" err="1"/>
              <a:t>укроаїнського</a:t>
            </a:r>
            <a:r>
              <a:rPr lang="uk-UA" dirty="0"/>
              <a:t> конфлікту. Такі організації, як Управління ООН з прав людини та </a:t>
            </a:r>
            <a:r>
              <a:rPr lang="en-US" dirty="0"/>
              <a:t>Human Rights Watch, </a:t>
            </a:r>
            <a:r>
              <a:rPr lang="uk-UA" dirty="0"/>
              <a:t>повідомили про порушення прав людини в невизнаній республіці </a:t>
            </a:r>
            <a:r>
              <a:rPr lang="uk-UA" dirty="0" smtClean="0"/>
              <a:t>ЛНР</a:t>
            </a:r>
            <a:r>
              <a:rPr lang="uk-UA" dirty="0"/>
              <a:t>, включаючи інтернування, тортури, позасудові вбивства та примусовий призов, а також політичні та медійні репресії. </a:t>
            </a:r>
            <a:r>
              <a:rPr lang="uk-UA" dirty="0" smtClean="0"/>
              <a:t>Україна </a:t>
            </a:r>
            <a:r>
              <a:rPr lang="uk-UA" dirty="0"/>
              <a:t>розглядає </a:t>
            </a:r>
            <a:r>
              <a:rPr lang="uk-UA" dirty="0" smtClean="0"/>
              <a:t>ЛНР </a:t>
            </a:r>
            <a:r>
              <a:rPr lang="uk-UA" dirty="0"/>
              <a:t>як терористичну організацію</a:t>
            </a:r>
          </a:p>
          <a:p>
            <a:endParaRPr lang="uk-UA" dirty="0"/>
          </a:p>
        </p:txBody>
      </p:sp>
      <p:pic>
        <p:nvPicPr>
          <p:cNvPr id="5" name="Місце для вмісту 4"/>
          <p:cNvPicPr>
            <a:picLocks noGrp="1" noChangeAspect="1"/>
          </p:cNvPicPr>
          <p:nvPr>
            <p:ph sz="half" idx="2"/>
          </p:nvPr>
        </p:nvPicPr>
        <p:blipFill>
          <a:blip r:embed="rId2"/>
          <a:stretch>
            <a:fillRect/>
          </a:stretch>
        </p:blipFill>
        <p:spPr>
          <a:xfrm>
            <a:off x="6313517" y="1959707"/>
            <a:ext cx="5299364" cy="3723500"/>
          </a:xfrm>
          <a:prstGeom prst="rect">
            <a:avLst/>
          </a:prstGeom>
        </p:spPr>
      </p:pic>
    </p:spTree>
    <p:extLst>
      <p:ext uri="{BB962C8B-B14F-4D97-AF65-F5344CB8AC3E}">
        <p14:creationId xmlns:p14="http://schemas.microsoft.com/office/powerpoint/2010/main" val="1884002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російський уряд</a:t>
            </a:r>
          </a:p>
        </p:txBody>
      </p:sp>
      <p:sp>
        <p:nvSpPr>
          <p:cNvPr id="3" name="Місце для вмісту 2"/>
          <p:cNvSpPr>
            <a:spLocks noGrp="1"/>
          </p:cNvSpPr>
          <p:nvPr>
            <p:ph sz="half" idx="1"/>
          </p:nvPr>
        </p:nvSpPr>
        <p:spPr/>
        <p:txBody>
          <a:bodyPr>
            <a:normAutofit fontScale="85000" lnSpcReduction="10000"/>
          </a:bodyPr>
          <a:lstStyle/>
          <a:p>
            <a:pPr algn="just"/>
            <a:r>
              <a:rPr lang="ru-RU" dirty="0"/>
              <a:t>є </a:t>
            </a:r>
            <a:r>
              <a:rPr lang="ru-RU" dirty="0" err="1"/>
              <a:t>федеральним</a:t>
            </a:r>
            <a:r>
              <a:rPr lang="ru-RU" dirty="0"/>
              <a:t> </a:t>
            </a:r>
            <a:r>
              <a:rPr lang="ru-RU" dirty="0" err="1"/>
              <a:t>виконавчим</a:t>
            </a:r>
            <a:r>
              <a:rPr lang="ru-RU" dirty="0"/>
              <a:t> органом </a:t>
            </a:r>
            <a:r>
              <a:rPr lang="ru-RU" dirty="0" err="1"/>
              <a:t>державної</a:t>
            </a:r>
            <a:r>
              <a:rPr lang="ru-RU" dirty="0"/>
              <a:t> </a:t>
            </a:r>
            <a:r>
              <a:rPr lang="ru-RU" dirty="0" err="1"/>
              <a:t>влади</a:t>
            </a:r>
            <a:r>
              <a:rPr lang="ru-RU" dirty="0"/>
              <a:t> </a:t>
            </a:r>
            <a:r>
              <a:rPr lang="ru-RU" dirty="0" err="1"/>
              <a:t>Російської</a:t>
            </a:r>
            <a:r>
              <a:rPr lang="ru-RU" dirty="0"/>
              <a:t> </a:t>
            </a:r>
            <a:r>
              <a:rPr lang="ru-RU" dirty="0" err="1" smtClean="0"/>
              <a:t>Федерації</a:t>
            </a:r>
            <a:r>
              <a:rPr lang="ru-RU" dirty="0" smtClean="0"/>
              <a:t>.</a:t>
            </a:r>
          </a:p>
          <a:p>
            <a:pPr algn="just"/>
            <a:r>
              <a:rPr lang="uk-UA" dirty="0" smtClean="0"/>
              <a:t>Визнаний </a:t>
            </a:r>
            <a:r>
              <a:rPr lang="uk-UA" dirty="0"/>
              <a:t>терористичною організацією такими країнами та організаціями:</a:t>
            </a:r>
          </a:p>
          <a:p>
            <a:pPr algn="just"/>
            <a:r>
              <a:rPr lang="uk-UA" dirty="0"/>
              <a:t>Чехія, Естонія, Латвія, Литва, Нідерланди , Польща, Словаччина, Україна, Парламентська асамблея Ради Європи, Європейський парламент</a:t>
            </a:r>
          </a:p>
          <a:p>
            <a:endParaRPr lang="uk-UA" dirty="0"/>
          </a:p>
        </p:txBody>
      </p:sp>
      <p:pic>
        <p:nvPicPr>
          <p:cNvPr id="5" name="Місце для вмісту 4"/>
          <p:cNvPicPr>
            <a:picLocks noGrp="1" noChangeAspect="1"/>
          </p:cNvPicPr>
          <p:nvPr>
            <p:ph sz="half" idx="2"/>
          </p:nvPr>
        </p:nvPicPr>
        <p:blipFill>
          <a:blip r:embed="rId2"/>
          <a:stretch>
            <a:fillRect/>
          </a:stretch>
        </p:blipFill>
        <p:spPr>
          <a:xfrm>
            <a:off x="6094412" y="2249486"/>
            <a:ext cx="5849236" cy="3059083"/>
          </a:xfrm>
          <a:prstGeom prst="rect">
            <a:avLst/>
          </a:prstGeom>
        </p:spPr>
      </p:pic>
    </p:spTree>
    <p:extLst>
      <p:ext uri="{BB962C8B-B14F-4D97-AF65-F5344CB8AC3E}">
        <p14:creationId xmlns:p14="http://schemas.microsoft.com/office/powerpoint/2010/main" val="38139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Російська православна армія</a:t>
            </a:r>
          </a:p>
        </p:txBody>
      </p:sp>
      <p:sp>
        <p:nvSpPr>
          <p:cNvPr id="3" name="Місце для вмісту 2"/>
          <p:cNvSpPr>
            <a:spLocks noGrp="1"/>
          </p:cNvSpPr>
          <p:nvPr>
            <p:ph sz="half" idx="1"/>
          </p:nvPr>
        </p:nvSpPr>
        <p:spPr/>
        <p:txBody>
          <a:bodyPr>
            <a:normAutofit fontScale="55000" lnSpcReduction="20000"/>
          </a:bodyPr>
          <a:lstStyle/>
          <a:p>
            <a:pPr algn="just"/>
            <a:r>
              <a:rPr lang="ru-RU" dirty="0"/>
              <a:t> </a:t>
            </a:r>
            <a:r>
              <a:rPr lang="ru-RU" dirty="0" err="1"/>
              <a:t>російське</a:t>
            </a:r>
            <a:r>
              <a:rPr lang="ru-RU" dirty="0"/>
              <a:t> </a:t>
            </a:r>
            <a:r>
              <a:rPr lang="ru-RU" dirty="0" err="1"/>
              <a:t>сепаратистське</a:t>
            </a:r>
            <a:r>
              <a:rPr lang="ru-RU" dirty="0"/>
              <a:t> </a:t>
            </a:r>
            <a:r>
              <a:rPr lang="ru-RU" dirty="0" err="1"/>
              <a:t>воєнізоване</a:t>
            </a:r>
            <a:r>
              <a:rPr lang="ru-RU" dirty="0"/>
              <a:t> </a:t>
            </a:r>
            <a:r>
              <a:rPr lang="ru-RU" dirty="0" err="1"/>
              <a:t>угруповання</a:t>
            </a:r>
            <a:r>
              <a:rPr lang="ru-RU" dirty="0"/>
              <a:t> в </a:t>
            </a:r>
            <a:r>
              <a:rPr lang="ru-RU" dirty="0" err="1"/>
              <a:t>Україні</a:t>
            </a:r>
            <a:r>
              <a:rPr lang="ru-RU" dirty="0"/>
              <a:t>, яке </a:t>
            </a:r>
            <a:r>
              <a:rPr lang="ru-RU" dirty="0" err="1"/>
              <a:t>воювало</a:t>
            </a:r>
            <a:r>
              <a:rPr lang="ru-RU" dirty="0"/>
              <a:t> з </a:t>
            </a:r>
            <a:r>
              <a:rPr lang="ru-RU" dirty="0" err="1"/>
              <a:t>українськими</a:t>
            </a:r>
            <a:r>
              <a:rPr lang="ru-RU" dirty="0"/>
              <a:t> силами у </a:t>
            </a:r>
            <a:r>
              <a:rPr lang="ru-RU" dirty="0" err="1"/>
              <a:t>війні</a:t>
            </a:r>
            <a:r>
              <a:rPr lang="ru-RU" dirty="0"/>
              <a:t> на </a:t>
            </a:r>
            <a:r>
              <a:rPr lang="ru-RU" dirty="0" err="1"/>
              <a:t>Донбасі</a:t>
            </a:r>
            <a:r>
              <a:rPr lang="ru-RU" dirty="0"/>
              <a:t> . </a:t>
            </a:r>
            <a:r>
              <a:rPr lang="ru-RU" dirty="0" err="1" smtClean="0"/>
              <a:t>Було</a:t>
            </a:r>
            <a:r>
              <a:rPr lang="ru-RU" dirty="0" smtClean="0"/>
              <a:t> </a:t>
            </a:r>
            <a:r>
              <a:rPr lang="ru-RU" dirty="0" err="1" smtClean="0"/>
              <a:t>засноване</a:t>
            </a:r>
            <a:r>
              <a:rPr lang="ru-RU" dirty="0" smtClean="0"/>
              <a:t> </a:t>
            </a:r>
            <a:r>
              <a:rPr lang="ru-RU" dirty="0"/>
              <a:t>у 2014 </a:t>
            </a:r>
            <a:r>
              <a:rPr lang="ru-RU" dirty="0" err="1"/>
              <a:t>році</a:t>
            </a:r>
            <a:r>
              <a:rPr lang="ru-RU" dirty="0"/>
              <a:t>. </a:t>
            </a:r>
            <a:endParaRPr lang="ru-RU" dirty="0" smtClean="0"/>
          </a:p>
          <a:p>
            <a:pPr algn="just"/>
            <a:r>
              <a:rPr lang="ru-RU" dirty="0" err="1"/>
              <a:t>звинувачують</a:t>
            </a:r>
            <a:r>
              <a:rPr lang="ru-RU" dirty="0"/>
              <a:t> у «</a:t>
            </a:r>
            <a:r>
              <a:rPr lang="ru-RU" dirty="0" err="1"/>
              <a:t>викраденні</a:t>
            </a:r>
            <a:r>
              <a:rPr lang="ru-RU" dirty="0"/>
              <a:t>, </a:t>
            </a:r>
            <a:r>
              <a:rPr lang="ru-RU" dirty="0" err="1"/>
              <a:t>побитті</a:t>
            </a:r>
            <a:r>
              <a:rPr lang="ru-RU" dirty="0"/>
              <a:t> та </a:t>
            </a:r>
            <a:r>
              <a:rPr lang="ru-RU" dirty="0" err="1"/>
              <a:t>погрозах</a:t>
            </a:r>
            <a:r>
              <a:rPr lang="ru-RU" dirty="0"/>
              <a:t> протестантам , католикам і членам </a:t>
            </a:r>
            <a:r>
              <a:rPr lang="ru-RU" dirty="0" err="1"/>
              <a:t>Української</a:t>
            </a:r>
            <a:r>
              <a:rPr lang="ru-RU" dirty="0"/>
              <a:t> </a:t>
            </a:r>
            <a:r>
              <a:rPr lang="ru-RU" dirty="0" err="1"/>
              <a:t>Православної</a:t>
            </a:r>
            <a:r>
              <a:rPr lang="ru-RU" dirty="0"/>
              <a:t> Церкви… а </a:t>
            </a:r>
            <a:r>
              <a:rPr lang="ru-RU" dirty="0" err="1"/>
              <a:t>також</a:t>
            </a:r>
            <a:r>
              <a:rPr lang="ru-RU" dirty="0"/>
              <a:t> </a:t>
            </a:r>
            <a:r>
              <a:rPr lang="ru-RU" dirty="0" err="1"/>
              <a:t>участі</a:t>
            </a:r>
            <a:r>
              <a:rPr lang="ru-RU" dirty="0"/>
              <a:t> в </a:t>
            </a:r>
            <a:r>
              <a:rPr lang="ru-RU" dirty="0" err="1"/>
              <a:t>в</a:t>
            </a:r>
            <a:r>
              <a:rPr lang="ru-RU" dirty="0"/>
              <a:t> </a:t>
            </a:r>
            <a:r>
              <a:rPr lang="ru-RU" dirty="0" err="1"/>
              <a:t>антисемітських</a:t>
            </a:r>
            <a:r>
              <a:rPr lang="ru-RU" dirty="0"/>
              <a:t> </a:t>
            </a:r>
            <a:r>
              <a:rPr lang="ru-RU" dirty="0" err="1"/>
              <a:t>діях</a:t>
            </a:r>
            <a:r>
              <a:rPr lang="ru-RU" dirty="0"/>
              <a:t>». </a:t>
            </a:r>
          </a:p>
          <a:p>
            <a:pPr algn="just"/>
            <a:r>
              <a:rPr lang="ru-RU" dirty="0" err="1" smtClean="0"/>
              <a:t>Наприкінці</a:t>
            </a:r>
            <a:r>
              <a:rPr lang="ru-RU" dirty="0" smtClean="0"/>
              <a:t> </a:t>
            </a:r>
            <a:r>
              <a:rPr lang="ru-RU" dirty="0"/>
              <a:t>листопада 2014 року </a:t>
            </a:r>
            <a:r>
              <a:rPr lang="ru-RU" dirty="0" err="1"/>
              <a:t>група</a:t>
            </a:r>
            <a:r>
              <a:rPr lang="ru-RU" dirty="0"/>
              <a:t> привернула </a:t>
            </a:r>
            <a:r>
              <a:rPr lang="ru-RU" dirty="0" err="1"/>
              <a:t>увагу</a:t>
            </a:r>
            <a:r>
              <a:rPr lang="ru-RU" dirty="0"/>
              <a:t> </a:t>
            </a:r>
            <a:r>
              <a:rPr lang="ru-RU" dirty="0" err="1"/>
              <a:t>після</a:t>
            </a:r>
            <a:r>
              <a:rPr lang="ru-RU" dirty="0"/>
              <a:t> </a:t>
            </a:r>
            <a:r>
              <a:rPr lang="ru-RU" dirty="0" err="1"/>
              <a:t>викрадення</a:t>
            </a:r>
            <a:r>
              <a:rPr lang="ru-RU" dirty="0"/>
              <a:t> </a:t>
            </a:r>
            <a:r>
              <a:rPr lang="ru-RU" dirty="0" err="1"/>
              <a:t>відомого</a:t>
            </a:r>
            <a:r>
              <a:rPr lang="ru-RU" dirty="0"/>
              <a:t> </a:t>
            </a:r>
            <a:r>
              <a:rPr lang="ru-RU" dirty="0" err="1"/>
              <a:t>українського</a:t>
            </a:r>
            <a:r>
              <a:rPr lang="ru-RU" dirty="0"/>
              <a:t> греко-</a:t>
            </a:r>
            <a:r>
              <a:rPr lang="ru-RU" dirty="0" err="1"/>
              <a:t>католицького</a:t>
            </a:r>
            <a:r>
              <a:rPr lang="ru-RU" dirty="0"/>
              <a:t> </a:t>
            </a:r>
            <a:r>
              <a:rPr lang="ru-RU" dirty="0" err="1"/>
              <a:t>священика</a:t>
            </a:r>
            <a:r>
              <a:rPr lang="ru-RU" dirty="0"/>
              <a:t> </a:t>
            </a:r>
            <a:r>
              <a:rPr lang="ru-RU" dirty="0" err="1"/>
              <a:t>Сергія</a:t>
            </a:r>
            <a:r>
              <a:rPr lang="ru-RU" dirty="0"/>
              <a:t> </a:t>
            </a:r>
            <a:r>
              <a:rPr lang="ru-RU" dirty="0" err="1"/>
              <a:t>Кульбаки</a:t>
            </a:r>
            <a:r>
              <a:rPr lang="ru-RU" dirty="0"/>
              <a:t> та </a:t>
            </a:r>
            <a:r>
              <a:rPr lang="ru-RU" dirty="0" err="1"/>
              <a:t>римо-католицького</a:t>
            </a:r>
            <a:r>
              <a:rPr lang="ru-RU" dirty="0"/>
              <a:t> </a:t>
            </a:r>
            <a:r>
              <a:rPr lang="ru-RU" dirty="0" err="1"/>
              <a:t>священика</a:t>
            </a:r>
            <a:r>
              <a:rPr lang="ru-RU" dirty="0"/>
              <a:t> </a:t>
            </a:r>
            <a:r>
              <a:rPr lang="ru-RU" dirty="0" err="1"/>
              <a:t>отця</a:t>
            </a:r>
            <a:r>
              <a:rPr lang="ru-RU" dirty="0"/>
              <a:t> Павла </a:t>
            </a:r>
            <a:r>
              <a:rPr lang="ru-RU" dirty="0" err="1"/>
              <a:t>Вітка</a:t>
            </a:r>
            <a:r>
              <a:rPr lang="ru-RU" dirty="0"/>
              <a:t>. </a:t>
            </a:r>
            <a:r>
              <a:rPr lang="ru-RU" dirty="0" smtClean="0"/>
              <a:t>За </a:t>
            </a:r>
            <a:r>
              <a:rPr lang="ru-RU" dirty="0" err="1"/>
              <a:t>даними</a:t>
            </a:r>
            <a:r>
              <a:rPr lang="ru-RU" dirty="0"/>
              <a:t> </a:t>
            </a:r>
            <a:r>
              <a:rPr lang="ru-RU" dirty="0" err="1"/>
              <a:t>Міністерства</a:t>
            </a:r>
            <a:r>
              <a:rPr lang="ru-RU" dirty="0"/>
              <a:t> оборони </a:t>
            </a:r>
            <a:r>
              <a:rPr lang="ru-RU" dirty="0" err="1"/>
              <a:t>України</a:t>
            </a:r>
            <a:r>
              <a:rPr lang="ru-RU" dirty="0"/>
              <a:t>, </a:t>
            </a:r>
            <a:r>
              <a:rPr lang="ru-RU" dirty="0" smtClean="0"/>
              <a:t>РПА </a:t>
            </a:r>
            <a:r>
              <a:rPr lang="ru-RU" dirty="0" err="1"/>
              <a:t>також</a:t>
            </a:r>
            <a:r>
              <a:rPr lang="ru-RU" dirty="0"/>
              <a:t> </a:t>
            </a:r>
            <a:r>
              <a:rPr lang="ru-RU" dirty="0" err="1"/>
              <a:t>перебувала</a:t>
            </a:r>
            <a:r>
              <a:rPr lang="ru-RU" dirty="0"/>
              <a:t> в </a:t>
            </a:r>
            <a:r>
              <a:rPr lang="ru-RU" dirty="0" err="1"/>
              <a:t>конфлікті</a:t>
            </a:r>
            <a:r>
              <a:rPr lang="ru-RU" dirty="0"/>
              <a:t> з </a:t>
            </a:r>
            <a:r>
              <a:rPr lang="ru-RU" dirty="0" err="1"/>
              <a:t>іншим</a:t>
            </a:r>
            <a:r>
              <a:rPr lang="ru-RU" dirty="0"/>
              <a:t> </a:t>
            </a:r>
            <a:r>
              <a:rPr lang="ru-RU" dirty="0" err="1"/>
              <a:t>проросійським</a:t>
            </a:r>
            <a:r>
              <a:rPr lang="ru-RU" dirty="0"/>
              <a:t> </a:t>
            </a:r>
            <a:r>
              <a:rPr lang="ru-RU" dirty="0" err="1"/>
              <a:t>ополченням</a:t>
            </a:r>
            <a:r>
              <a:rPr lang="ru-RU" dirty="0"/>
              <a:t>, </a:t>
            </a:r>
            <a:r>
              <a:rPr lang="ru-RU" dirty="0" err="1"/>
              <a:t>батальйоном</a:t>
            </a:r>
            <a:r>
              <a:rPr lang="ru-RU" dirty="0"/>
              <a:t> «Восток» , </a:t>
            </a:r>
            <a:r>
              <a:rPr lang="ru-RU" dirty="0" err="1"/>
              <a:t>який</a:t>
            </a:r>
            <a:r>
              <a:rPr lang="ru-RU" dirty="0"/>
              <a:t> </a:t>
            </a:r>
            <a:r>
              <a:rPr lang="ru-RU" dirty="0" err="1"/>
              <a:t>звинувачував</a:t>
            </a:r>
            <a:r>
              <a:rPr lang="ru-RU" dirty="0"/>
              <a:t> </a:t>
            </a:r>
            <a:r>
              <a:rPr lang="ru-RU" dirty="0" smtClean="0"/>
              <a:t>РПА </a:t>
            </a:r>
            <a:r>
              <a:rPr lang="ru-RU" dirty="0"/>
              <a:t>в </a:t>
            </a:r>
            <a:r>
              <a:rPr lang="ru-RU" dirty="0" err="1"/>
              <a:t>мародерстві</a:t>
            </a:r>
            <a:r>
              <a:rPr lang="ru-RU" dirty="0"/>
              <a:t> та </a:t>
            </a:r>
            <a:r>
              <a:rPr lang="ru-RU" dirty="0" err="1"/>
              <a:t>ухиленні</a:t>
            </a:r>
            <a:r>
              <a:rPr lang="ru-RU" dirty="0"/>
              <a:t> </a:t>
            </a:r>
            <a:r>
              <a:rPr lang="ru-RU" dirty="0" err="1"/>
              <a:t>від</a:t>
            </a:r>
            <a:r>
              <a:rPr lang="ru-RU" dirty="0"/>
              <a:t> </a:t>
            </a:r>
            <a:r>
              <a:rPr lang="ru-RU" dirty="0" err="1"/>
              <a:t>бойових</a:t>
            </a:r>
            <a:r>
              <a:rPr lang="ru-RU" dirty="0"/>
              <a:t> </a:t>
            </a:r>
            <a:r>
              <a:rPr lang="ru-RU" dirty="0" err="1"/>
              <a:t>дій</a:t>
            </a:r>
            <a:r>
              <a:rPr lang="ru-RU" dirty="0"/>
              <a:t>. </a:t>
            </a:r>
            <a:r>
              <a:rPr lang="ru-RU" dirty="0" err="1"/>
              <a:t>Історик</a:t>
            </a:r>
            <a:r>
              <a:rPr lang="ru-RU" dirty="0"/>
              <a:t> </a:t>
            </a:r>
            <a:r>
              <a:rPr lang="ru-RU" dirty="0" err="1"/>
              <a:t>Микола</a:t>
            </a:r>
            <a:r>
              <a:rPr lang="ru-RU" dirty="0"/>
              <a:t> </a:t>
            </a:r>
            <a:r>
              <a:rPr lang="ru-RU" dirty="0" err="1"/>
              <a:t>Мітрохін</a:t>
            </a:r>
            <a:r>
              <a:rPr lang="ru-RU" dirty="0"/>
              <a:t> </a:t>
            </a:r>
            <a:r>
              <a:rPr lang="ru-RU" dirty="0" err="1"/>
              <a:t>пише</a:t>
            </a:r>
            <a:r>
              <a:rPr lang="ru-RU" dirty="0"/>
              <a:t>, </a:t>
            </a:r>
            <a:r>
              <a:rPr lang="ru-RU" dirty="0" err="1"/>
              <a:t>що</a:t>
            </a:r>
            <a:r>
              <a:rPr lang="ru-RU" dirty="0"/>
              <a:t> </a:t>
            </a:r>
            <a:r>
              <a:rPr lang="ru-RU" dirty="0" err="1"/>
              <a:t>Російська</a:t>
            </a:r>
            <a:r>
              <a:rPr lang="ru-RU" dirty="0"/>
              <a:t> </a:t>
            </a:r>
            <a:r>
              <a:rPr lang="ru-RU" dirty="0" err="1"/>
              <a:t>православна</a:t>
            </a:r>
            <a:r>
              <a:rPr lang="ru-RU" dirty="0"/>
              <a:t> </a:t>
            </a:r>
            <a:r>
              <a:rPr lang="ru-RU" dirty="0" err="1"/>
              <a:t>армія</a:t>
            </a:r>
            <a:r>
              <a:rPr lang="ru-RU" dirty="0"/>
              <a:t> </a:t>
            </a:r>
            <a:r>
              <a:rPr lang="ru-RU" dirty="0" err="1"/>
              <a:t>була</a:t>
            </a:r>
            <a:r>
              <a:rPr lang="ru-RU" dirty="0"/>
              <a:t> </a:t>
            </a:r>
            <a:r>
              <a:rPr lang="ru-RU" dirty="0" err="1"/>
              <a:t>організована</a:t>
            </a:r>
            <a:r>
              <a:rPr lang="ru-RU" dirty="0"/>
              <a:t> </a:t>
            </a:r>
            <a:r>
              <a:rPr lang="ru-RU" dirty="0" err="1"/>
              <a:t>неонацистською</a:t>
            </a:r>
            <a:r>
              <a:rPr lang="ru-RU" dirty="0"/>
              <a:t> </a:t>
            </a:r>
            <a:r>
              <a:rPr lang="ru-RU" dirty="0" err="1"/>
              <a:t>організацією</a:t>
            </a:r>
            <a:r>
              <a:rPr lang="ru-RU" dirty="0"/>
              <a:t> «</a:t>
            </a:r>
            <a:r>
              <a:rPr lang="ru-RU" dirty="0" err="1" smtClean="0"/>
              <a:t>Російська</a:t>
            </a:r>
            <a:r>
              <a:rPr lang="ru-RU" dirty="0" smtClean="0"/>
              <a:t> </a:t>
            </a:r>
            <a:r>
              <a:rPr lang="ru-RU" dirty="0" err="1" smtClean="0"/>
              <a:t>національна</a:t>
            </a:r>
            <a:r>
              <a:rPr lang="ru-RU" dirty="0" smtClean="0"/>
              <a:t> </a:t>
            </a:r>
            <a:r>
              <a:rPr lang="ru-RU" dirty="0" err="1"/>
              <a:t>єдність</a:t>
            </a:r>
            <a:r>
              <a:rPr lang="ru-RU" dirty="0"/>
              <a:t>»</a:t>
            </a:r>
            <a:endParaRPr lang="uk-UA" dirty="0"/>
          </a:p>
        </p:txBody>
      </p:sp>
      <p:pic>
        <p:nvPicPr>
          <p:cNvPr id="5" name="Місце для вмісту 4"/>
          <p:cNvPicPr>
            <a:picLocks noGrp="1" noChangeAspect="1"/>
          </p:cNvPicPr>
          <p:nvPr>
            <p:ph sz="half" idx="2"/>
          </p:nvPr>
        </p:nvPicPr>
        <p:blipFill>
          <a:blip r:embed="rId2"/>
          <a:stretch>
            <a:fillRect/>
          </a:stretch>
        </p:blipFill>
        <p:spPr>
          <a:xfrm>
            <a:off x="6517337" y="2249486"/>
            <a:ext cx="4704845" cy="3540760"/>
          </a:xfrm>
          <a:prstGeom prst="rect">
            <a:avLst/>
          </a:prstGeom>
        </p:spPr>
      </p:pic>
    </p:spTree>
    <p:extLst>
      <p:ext uri="{BB962C8B-B14F-4D97-AF65-F5344CB8AC3E}">
        <p14:creationId xmlns:p14="http://schemas.microsoft.com/office/powerpoint/2010/main" val="3530731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Група Вагнера ПВК Вагнера</a:t>
            </a:r>
          </a:p>
        </p:txBody>
      </p:sp>
      <p:sp>
        <p:nvSpPr>
          <p:cNvPr id="3" name="Місце для вмісту 2"/>
          <p:cNvSpPr>
            <a:spLocks noGrp="1"/>
          </p:cNvSpPr>
          <p:nvPr>
            <p:ph sz="half" idx="1"/>
          </p:nvPr>
        </p:nvSpPr>
        <p:spPr/>
        <p:txBody>
          <a:bodyPr>
            <a:normAutofit fontScale="55000" lnSpcReduction="20000"/>
          </a:bodyPr>
          <a:lstStyle/>
          <a:p>
            <a:pPr algn="just"/>
            <a:r>
              <a:rPr lang="ru-RU" dirty="0"/>
              <a:t>4 </a:t>
            </a:r>
            <a:r>
              <a:rPr lang="ru-RU" dirty="0" err="1"/>
              <a:t>липня</a:t>
            </a:r>
            <a:r>
              <a:rPr lang="ru-RU" dirty="0"/>
              <a:t> 2023 року </a:t>
            </a:r>
            <a:r>
              <a:rPr lang="ru-RU" dirty="0" err="1"/>
              <a:t>Парламентська</a:t>
            </a:r>
            <a:r>
              <a:rPr lang="ru-RU" dirty="0"/>
              <a:t> </a:t>
            </a:r>
            <a:r>
              <a:rPr lang="ru-RU" dirty="0" err="1"/>
              <a:t>асамблея</a:t>
            </a:r>
            <a:r>
              <a:rPr lang="ru-RU" dirty="0"/>
              <a:t> ОБСЄ </a:t>
            </a:r>
            <a:r>
              <a:rPr lang="ru-RU" dirty="0" err="1"/>
              <a:t>визнала</a:t>
            </a:r>
            <a:r>
              <a:rPr lang="ru-RU" dirty="0"/>
              <a:t> «Вагнер» </a:t>
            </a:r>
            <a:r>
              <a:rPr lang="ru-RU" dirty="0" err="1"/>
              <a:t>терористичною</a:t>
            </a:r>
            <a:r>
              <a:rPr lang="ru-RU" dirty="0"/>
              <a:t> </a:t>
            </a:r>
            <a:r>
              <a:rPr lang="ru-RU" dirty="0" err="1"/>
              <a:t>організацією</a:t>
            </a:r>
            <a:r>
              <a:rPr lang="ru-RU" dirty="0"/>
              <a:t> , а </a:t>
            </a:r>
            <a:r>
              <a:rPr lang="ru-RU" dirty="0" err="1"/>
              <a:t>Росію</a:t>
            </a:r>
            <a:r>
              <a:rPr lang="ru-RU" dirty="0"/>
              <a:t> державою- спонсором </a:t>
            </a:r>
            <a:r>
              <a:rPr lang="ru-RU" dirty="0" err="1"/>
              <a:t>тероризму</a:t>
            </a:r>
            <a:endParaRPr lang="ru-RU" dirty="0"/>
          </a:p>
          <a:p>
            <a:pPr algn="just"/>
            <a:r>
              <a:rPr lang="ru-RU" dirty="0" err="1" smtClean="0"/>
              <a:t>Її</a:t>
            </a:r>
            <a:r>
              <a:rPr lang="ru-RU" dirty="0" smtClean="0"/>
              <a:t> </a:t>
            </a:r>
            <a:r>
              <a:rPr lang="ru-RU" dirty="0" err="1"/>
              <a:t>засновниками</a:t>
            </a:r>
            <a:r>
              <a:rPr lang="ru-RU" dirty="0"/>
              <a:t> та </a:t>
            </a:r>
            <a:r>
              <a:rPr lang="ru-RU" dirty="0" err="1"/>
              <a:t>керівниками</a:t>
            </a:r>
            <a:r>
              <a:rPr lang="ru-RU" dirty="0"/>
              <a:t> </a:t>
            </a:r>
            <a:r>
              <a:rPr lang="ru-RU" dirty="0" err="1"/>
              <a:t>називають</a:t>
            </a:r>
            <a:r>
              <a:rPr lang="ru-RU" dirty="0"/>
              <a:t> </a:t>
            </a:r>
            <a:r>
              <a:rPr lang="ru-RU" dirty="0" err="1"/>
              <a:t>Дмитра</a:t>
            </a:r>
            <a:r>
              <a:rPr lang="ru-RU" dirty="0"/>
              <a:t> </a:t>
            </a:r>
            <a:r>
              <a:rPr lang="ru-RU" dirty="0" err="1"/>
              <a:t>Уткіна</a:t>
            </a:r>
            <a:r>
              <a:rPr lang="ru-RU" dirty="0"/>
              <a:t> та </a:t>
            </a:r>
            <a:r>
              <a:rPr lang="ru-RU" dirty="0" err="1"/>
              <a:t>Євгена</a:t>
            </a:r>
            <a:r>
              <a:rPr lang="ru-RU" dirty="0"/>
              <a:t> </a:t>
            </a:r>
            <a:r>
              <a:rPr lang="ru-RU" dirty="0" err="1" smtClean="0"/>
              <a:t>Прігожина</a:t>
            </a:r>
            <a:r>
              <a:rPr lang="ru-RU" dirty="0" smtClean="0"/>
              <a:t>. </a:t>
            </a:r>
            <a:r>
              <a:rPr lang="uk-UA" dirty="0" err="1" smtClean="0"/>
              <a:t>Прігожина</a:t>
            </a:r>
            <a:r>
              <a:rPr lang="uk-UA" dirty="0" smtClean="0"/>
              <a:t> називали </a:t>
            </a:r>
            <a:r>
              <a:rPr lang="uk-UA" dirty="0"/>
              <a:t>«</a:t>
            </a:r>
            <a:r>
              <a:rPr lang="uk-UA" dirty="0" err="1"/>
              <a:t>кухарем</a:t>
            </a:r>
            <a:r>
              <a:rPr lang="uk-UA" dirty="0"/>
              <a:t> Путіна» через його підприємства громадського харчування, які організовували обіди для Володимира Путіна. </a:t>
            </a:r>
            <a:r>
              <a:rPr lang="uk-UA" dirty="0" smtClean="0"/>
              <a:t>Бізнесмен </a:t>
            </a:r>
            <a:r>
              <a:rPr lang="uk-UA" dirty="0"/>
              <a:t>вважався головним спонсором </a:t>
            </a:r>
            <a:r>
              <a:rPr lang="uk-UA" dirty="0" smtClean="0"/>
              <a:t>і </a:t>
            </a:r>
            <a:r>
              <a:rPr lang="uk-UA" dirty="0"/>
              <a:t>фактичним власником </a:t>
            </a:r>
            <a:r>
              <a:rPr lang="en-US" dirty="0"/>
              <a:t>Wagner Group</a:t>
            </a:r>
            <a:r>
              <a:rPr lang="en-US" dirty="0" smtClean="0"/>
              <a:t>.</a:t>
            </a:r>
            <a:r>
              <a:rPr lang="uk-UA" dirty="0" smtClean="0"/>
              <a:t> Уткін </a:t>
            </a:r>
            <a:r>
              <a:rPr lang="uk-UA" dirty="0"/>
              <a:t>був ветераном російської армії. До участі в Групі Вагнера він був підполковником і командиром бригади підрозділу спецназу ГРУ </a:t>
            </a:r>
            <a:r>
              <a:rPr lang="uk-UA" dirty="0" smtClean="0"/>
              <a:t>і </a:t>
            </a:r>
            <a:r>
              <a:rPr lang="uk-UA" dirty="0"/>
              <a:t>воював у Першій і Другій чеченських війнах. Багато джерел називають Уткіна засновником і першим командиром «Вагнера». </a:t>
            </a:r>
            <a:r>
              <a:rPr lang="uk-UA" dirty="0" smtClean="0"/>
              <a:t>За </a:t>
            </a:r>
            <a:r>
              <a:rPr lang="uk-UA" dirty="0"/>
              <a:t>повідомленнями, Уткін був шанувальником нацистської Німеччини , і група була названа за його псевдонімом «Вагнер»</a:t>
            </a:r>
          </a:p>
        </p:txBody>
      </p:sp>
      <p:sp>
        <p:nvSpPr>
          <p:cNvPr id="4" name="Місце для вмісту 3"/>
          <p:cNvSpPr>
            <a:spLocks noGrp="1"/>
          </p:cNvSpPr>
          <p:nvPr>
            <p:ph sz="half" idx="2"/>
          </p:nvPr>
        </p:nvSpPr>
        <p:spPr/>
        <p:txBody>
          <a:bodyPr>
            <a:normAutofit fontScale="55000" lnSpcReduction="20000"/>
          </a:bodyPr>
          <a:lstStyle/>
          <a:p>
            <a:endParaRPr lang="uk-UA"/>
          </a:p>
        </p:txBody>
      </p:sp>
    </p:spTree>
    <p:extLst>
      <p:ext uri="{BB962C8B-B14F-4D97-AF65-F5344CB8AC3E}">
        <p14:creationId xmlns:p14="http://schemas.microsoft.com/office/powerpoint/2010/main" val="2544058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Редут</a:t>
            </a:r>
          </a:p>
        </p:txBody>
      </p:sp>
      <p:sp>
        <p:nvSpPr>
          <p:cNvPr id="3" name="Місце для вмісту 2"/>
          <p:cNvSpPr>
            <a:spLocks noGrp="1"/>
          </p:cNvSpPr>
          <p:nvPr>
            <p:ph sz="half" idx="1"/>
          </p:nvPr>
        </p:nvSpPr>
        <p:spPr>
          <a:xfrm>
            <a:off x="1141410" y="1546167"/>
            <a:ext cx="4878389" cy="4696691"/>
          </a:xfrm>
        </p:spPr>
        <p:txBody>
          <a:bodyPr>
            <a:normAutofit fontScale="55000" lnSpcReduction="20000"/>
          </a:bodyPr>
          <a:lstStyle/>
          <a:p>
            <a:pPr algn="just"/>
            <a:r>
              <a:rPr lang="uk-UA" dirty="0"/>
              <a:t>російська приватна військово-охоронна компанія (ПВОК), яка входить до «</a:t>
            </a:r>
            <a:r>
              <a:rPr lang="uk-UA" dirty="0" err="1"/>
              <a:t>Антитерор</a:t>
            </a:r>
            <a:r>
              <a:rPr lang="uk-UA" dirty="0"/>
              <a:t>-сім’ї» — до складу якої входять ПВОК із аналогічними назвами, які захищають комерційну діяльність російських </a:t>
            </a:r>
            <a:r>
              <a:rPr lang="uk-UA" dirty="0" smtClean="0"/>
              <a:t>компаній.</a:t>
            </a:r>
          </a:p>
          <a:p>
            <a:pPr algn="just"/>
            <a:r>
              <a:rPr lang="ru-RU" dirty="0"/>
              <a:t>Члени </a:t>
            </a:r>
            <a:r>
              <a:rPr lang="ru-RU" dirty="0" err="1"/>
              <a:t>групи</a:t>
            </a:r>
            <a:r>
              <a:rPr lang="ru-RU" dirty="0"/>
              <a:t> </a:t>
            </a:r>
            <a:r>
              <a:rPr lang="ru-RU" dirty="0" err="1"/>
              <a:t>були</a:t>
            </a:r>
            <a:r>
              <a:rPr lang="ru-RU" dirty="0"/>
              <a:t> </a:t>
            </a:r>
            <a:r>
              <a:rPr lang="ru-RU" dirty="0" err="1"/>
              <a:t>засуджені</a:t>
            </a:r>
            <a:r>
              <a:rPr lang="ru-RU" dirty="0"/>
              <a:t> за </a:t>
            </a:r>
            <a:r>
              <a:rPr lang="ru-RU" dirty="0" err="1"/>
              <a:t>вчинення</a:t>
            </a:r>
            <a:r>
              <a:rPr lang="ru-RU" dirty="0"/>
              <a:t> </a:t>
            </a:r>
            <a:r>
              <a:rPr lang="ru-RU" dirty="0" err="1"/>
              <a:t>військових</a:t>
            </a:r>
            <a:r>
              <a:rPr lang="ru-RU" dirty="0"/>
              <a:t> </a:t>
            </a:r>
            <a:r>
              <a:rPr lang="ru-RU" dirty="0" err="1"/>
              <a:t>злочинів</a:t>
            </a:r>
            <a:r>
              <a:rPr lang="ru-RU" dirty="0"/>
              <a:t> </a:t>
            </a:r>
            <a:r>
              <a:rPr lang="ru-RU" dirty="0" err="1"/>
              <a:t>під</a:t>
            </a:r>
            <a:r>
              <a:rPr lang="ru-RU" dirty="0"/>
              <a:t> час </a:t>
            </a:r>
            <a:r>
              <a:rPr lang="ru-RU" dirty="0" err="1"/>
              <a:t>російського</a:t>
            </a:r>
            <a:r>
              <a:rPr lang="ru-RU" dirty="0"/>
              <a:t> </a:t>
            </a:r>
            <a:r>
              <a:rPr lang="ru-RU" dirty="0" err="1"/>
              <a:t>вторгнення</a:t>
            </a:r>
            <a:r>
              <a:rPr lang="ru-RU" dirty="0"/>
              <a:t> в </a:t>
            </a:r>
            <a:r>
              <a:rPr lang="ru-RU" dirty="0" err="1" smtClean="0"/>
              <a:t>Україну</a:t>
            </a:r>
            <a:r>
              <a:rPr lang="ru-RU" dirty="0" smtClean="0"/>
              <a:t>.</a:t>
            </a:r>
          </a:p>
          <a:p>
            <a:pPr algn="just"/>
            <a:r>
              <a:rPr lang="uk-UA" dirty="0"/>
              <a:t>Після проведення розвідки за лінією розмежування на Донбасі в ніч на 23 лютого 2022 року «Редут-</a:t>
            </a:r>
            <a:r>
              <a:rPr lang="uk-UA" dirty="0" err="1"/>
              <a:t>Антитерор</a:t>
            </a:r>
            <a:r>
              <a:rPr lang="uk-UA" dirty="0"/>
              <a:t>» був задіяний у наступі на Київ </a:t>
            </a:r>
            <a:r>
              <a:rPr lang="uk-UA" dirty="0" smtClean="0"/>
              <a:t>та </a:t>
            </a:r>
            <a:r>
              <a:rPr lang="uk-UA" dirty="0"/>
              <a:t>брав участь у взятті </a:t>
            </a:r>
            <a:r>
              <a:rPr lang="uk-UA" dirty="0" smtClean="0"/>
              <a:t>Чорнобиля. </a:t>
            </a:r>
            <a:r>
              <a:rPr lang="uk-UA" dirty="0"/>
              <a:t>Звідти їм було наказано виконати таємну місію в Київській області, щоб проникнути та ліквідувати політичне керівництво та українську секретну службу </a:t>
            </a:r>
            <a:r>
              <a:rPr lang="uk-UA" dirty="0" smtClean="0"/>
              <a:t>.</a:t>
            </a:r>
            <a:r>
              <a:rPr lang="uk-UA" dirty="0"/>
              <a:t> Щонайменше двоє бійців Редуту були засуджені за військові злочини. 23 грудня 2022 року </a:t>
            </a:r>
            <a:r>
              <a:rPr lang="uk-UA" dirty="0" err="1"/>
              <a:t>Кобелевський</a:t>
            </a:r>
            <a:r>
              <a:rPr lang="uk-UA" dirty="0"/>
              <a:t> засудив Руслана Колесникова (1968 </a:t>
            </a:r>
            <a:r>
              <a:rPr lang="uk-UA" dirty="0" err="1"/>
              <a:t>р.н</a:t>
            </a:r>
            <a:r>
              <a:rPr lang="uk-UA" dirty="0"/>
              <a:t>.) та Михайла Іванова (1977 </a:t>
            </a:r>
            <a:r>
              <a:rPr lang="uk-UA" dirty="0" err="1"/>
              <a:t>р.н</a:t>
            </a:r>
            <a:r>
              <a:rPr lang="uk-UA" dirty="0"/>
              <a:t>.) за викрадення та катування трьох ветеранів АТО з селища міського типу Борова Харківської області на початку вересня та засудив їх до 11 років . </a:t>
            </a:r>
          </a:p>
          <a:p>
            <a:endParaRPr lang="uk-UA" dirty="0" smtClean="0"/>
          </a:p>
        </p:txBody>
      </p:sp>
      <p:pic>
        <p:nvPicPr>
          <p:cNvPr id="5" name="Місце для вмісту 4"/>
          <p:cNvPicPr>
            <a:picLocks noGrp="1" noChangeAspect="1"/>
          </p:cNvPicPr>
          <p:nvPr>
            <p:ph sz="half" idx="2"/>
          </p:nvPr>
        </p:nvPicPr>
        <p:blipFill>
          <a:blip r:embed="rId2"/>
          <a:stretch>
            <a:fillRect/>
          </a:stretch>
        </p:blipFill>
        <p:spPr>
          <a:xfrm>
            <a:off x="7075076" y="2097088"/>
            <a:ext cx="4130276" cy="354171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077945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Війська народної оборони</a:t>
            </a:r>
          </a:p>
        </p:txBody>
      </p:sp>
      <p:sp>
        <p:nvSpPr>
          <p:cNvPr id="3" name="Місце для вмісту 2"/>
          <p:cNvSpPr>
            <a:spLocks noGrp="1"/>
          </p:cNvSpPr>
          <p:nvPr>
            <p:ph sz="half" idx="1"/>
          </p:nvPr>
        </p:nvSpPr>
        <p:spPr/>
        <p:txBody>
          <a:bodyPr>
            <a:normAutofit fontScale="55000" lnSpcReduction="20000"/>
          </a:bodyPr>
          <a:lstStyle/>
          <a:p>
            <a:pPr algn="just"/>
            <a:r>
              <a:rPr lang="ru-RU" dirty="0" err="1"/>
              <a:t>військове</a:t>
            </a:r>
            <a:r>
              <a:rPr lang="ru-RU" dirty="0"/>
              <a:t> </a:t>
            </a:r>
            <a:r>
              <a:rPr lang="ru-RU" dirty="0" err="1"/>
              <a:t>крило</a:t>
            </a:r>
            <a:r>
              <a:rPr lang="ru-RU" dirty="0"/>
              <a:t> </a:t>
            </a:r>
            <a:r>
              <a:rPr lang="ru-RU" dirty="0" err="1"/>
              <a:t>угруповання</a:t>
            </a:r>
            <a:r>
              <a:rPr lang="ru-RU" dirty="0"/>
              <a:t> </a:t>
            </a:r>
            <a:r>
              <a:rPr lang="ru-RU" dirty="0" err="1"/>
              <a:t>Робітнича</a:t>
            </a:r>
            <a:r>
              <a:rPr lang="ru-RU" dirty="0"/>
              <a:t> </a:t>
            </a:r>
            <a:r>
              <a:rPr lang="ru-RU" dirty="0" err="1"/>
              <a:t>партія</a:t>
            </a:r>
            <a:r>
              <a:rPr lang="ru-RU" dirty="0"/>
              <a:t> Курдистану (РПК</a:t>
            </a:r>
            <a:r>
              <a:rPr lang="ru-RU" dirty="0" smtClean="0"/>
              <a:t>), </a:t>
            </a:r>
            <a:r>
              <a:rPr lang="uk-UA" dirty="0"/>
              <a:t>яке здійснює напади смертників, збройні та бомбові напади на цивільних осіб, поліцейські дільниці та військові цілі в </a:t>
            </a:r>
            <a:r>
              <a:rPr lang="uk-UA" dirty="0" smtClean="0"/>
              <a:t>Туреччині.</a:t>
            </a:r>
          </a:p>
          <a:p>
            <a:pPr algn="just"/>
            <a:r>
              <a:rPr lang="uk-UA" dirty="0"/>
              <a:t>У брошурі, опублікованій у період, коли організація називалася «Народно-визвольна армія Курдистану» (1986-2000), було зазначено, що її засновницька мета полягала в «знищенні </a:t>
            </a:r>
            <a:r>
              <a:rPr lang="uk-UA" dirty="0" err="1"/>
              <a:t>імперіалістично</a:t>
            </a:r>
            <a:r>
              <a:rPr lang="uk-UA" dirty="0"/>
              <a:t>-колоніального та реакційного панування над Курдистаном шляхом збройної боротьби» і </a:t>
            </a:r>
            <a:r>
              <a:rPr lang="uk-UA" dirty="0" smtClean="0"/>
              <a:t>«вести </a:t>
            </a:r>
            <a:r>
              <a:rPr lang="uk-UA" dirty="0"/>
              <a:t>національно-визвольну революцію Курдистану до перемоги» відповідно до марксистсько-ленінських принципів. </a:t>
            </a:r>
            <a:r>
              <a:rPr lang="uk-UA" dirty="0" smtClean="0"/>
              <a:t>Пізніше </a:t>
            </a:r>
            <a:r>
              <a:rPr lang="uk-UA" dirty="0"/>
              <a:t>він відмовився від ідеї створення нової держави разом із теорією, яку Абдулла </a:t>
            </a:r>
            <a:r>
              <a:rPr lang="uk-UA" dirty="0" err="1"/>
              <a:t>Оджалан</a:t>
            </a:r>
            <a:r>
              <a:rPr lang="uk-UA" dirty="0"/>
              <a:t> вважав демократичним </a:t>
            </a:r>
            <a:r>
              <a:rPr lang="uk-UA" dirty="0" err="1"/>
              <a:t>конфедералізмом</a:t>
            </a:r>
            <a:r>
              <a:rPr lang="uk-UA" dirty="0"/>
              <a:t> , і заявив, що прагне до «недержавної системи»</a:t>
            </a:r>
          </a:p>
        </p:txBody>
      </p:sp>
      <p:pic>
        <p:nvPicPr>
          <p:cNvPr id="5" name="Місце для вмісту 4"/>
          <p:cNvPicPr>
            <a:picLocks noGrp="1" noChangeAspect="1"/>
          </p:cNvPicPr>
          <p:nvPr>
            <p:ph sz="half" idx="2"/>
          </p:nvPr>
        </p:nvPicPr>
        <p:blipFill>
          <a:blip r:embed="rId2"/>
          <a:stretch>
            <a:fillRect/>
          </a:stretch>
        </p:blipFill>
        <p:spPr>
          <a:xfrm>
            <a:off x="6945283" y="1951979"/>
            <a:ext cx="4875213" cy="2856570"/>
          </a:xfrm>
          <a:prstGeom prst="rect">
            <a:avLst/>
          </a:prstGeom>
        </p:spPr>
      </p:pic>
    </p:spTree>
    <p:extLst>
      <p:ext uri="{BB962C8B-B14F-4D97-AF65-F5344CB8AC3E}">
        <p14:creationId xmlns:p14="http://schemas.microsoft.com/office/powerpoint/2010/main" val="477333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1141413" y="618518"/>
            <a:ext cx="9905998" cy="1002464"/>
          </a:xfrm>
        </p:spPr>
        <p:txBody>
          <a:bodyPr/>
          <a:lstStyle/>
          <a:p>
            <a:pPr algn="ctr"/>
            <a:r>
              <a:rPr lang="uk-UA" dirty="0" smtClean="0"/>
              <a:t>Ку-клукс-клан: сучасність</a:t>
            </a:r>
            <a:endParaRPr lang="uk-UA" dirty="0"/>
          </a:p>
        </p:txBody>
      </p:sp>
      <p:sp>
        <p:nvSpPr>
          <p:cNvPr id="10" name="Місце для вмісту 9"/>
          <p:cNvSpPr>
            <a:spLocks noGrp="1"/>
          </p:cNvSpPr>
          <p:nvPr>
            <p:ph sz="half" idx="1"/>
          </p:nvPr>
        </p:nvSpPr>
        <p:spPr>
          <a:xfrm>
            <a:off x="748145" y="1430929"/>
            <a:ext cx="5220393" cy="5178829"/>
          </a:xfrm>
        </p:spPr>
        <p:txBody>
          <a:bodyPr>
            <a:noAutofit/>
          </a:bodyPr>
          <a:lstStyle/>
          <a:p>
            <a:pPr marL="0" indent="0" algn="just">
              <a:spcBef>
                <a:spcPts val="0"/>
              </a:spcBef>
              <a:buNone/>
            </a:pPr>
            <a:r>
              <a:rPr lang="uk-UA" sz="1400" dirty="0"/>
              <a:t>З 1970-х років популярність Клану як серед расистів, так і серед широкої громадськості постійно знижувалася. Лише між 2016 і 2019 роками кількість </a:t>
            </a:r>
            <a:r>
              <a:rPr lang="uk-UA" sz="1400" dirty="0" err="1"/>
              <a:t>самоідентифікованих</a:t>
            </a:r>
            <a:r>
              <a:rPr lang="uk-UA" sz="1400" dirty="0"/>
              <a:t> груп Клану впала зі 130 до 51. Хоча на це може частково вплинути популярна громадська думка проти поглядів Клану, на це також може вплинути сприйнята сучасна неактуальність Клану. серед американців, чия політика схиляється до расистських ідеологій. Багато фракцій Клану почали створювати альянси з неонацистськими групами, деякими членами американського міліційного руху та іншими правими екстремістами з метою перехресної вербування.</a:t>
            </a:r>
          </a:p>
          <a:p>
            <a:pPr>
              <a:spcBef>
                <a:spcPts val="0"/>
              </a:spcBef>
            </a:pPr>
            <a:r>
              <a:rPr lang="uk-UA" sz="1400" dirty="0"/>
              <a:t>Лицарі Кароліни з </a:t>
            </a:r>
            <a:r>
              <a:rPr lang="uk-UA" sz="1400" dirty="0" smtClean="0"/>
              <a:t>Ку-клукс-клану, Церква Ку-Клукс-Клан, Церква </a:t>
            </a:r>
            <a:r>
              <a:rPr lang="uk-UA" sz="1400" dirty="0"/>
              <a:t>національних лицарів </a:t>
            </a:r>
            <a:r>
              <a:rPr lang="uk-UA" sz="1400" dirty="0" smtClean="0"/>
              <a:t>ку-клукс-клану, Лицарі </a:t>
            </a:r>
            <a:r>
              <a:rPr lang="uk-UA" sz="1400" dirty="0"/>
              <a:t>Східного узбережжя справжньої невидимої </a:t>
            </a:r>
            <a:r>
              <a:rPr lang="uk-UA" sz="1400" dirty="0" smtClean="0"/>
              <a:t>імперії, Великі </a:t>
            </a:r>
            <a:r>
              <a:rPr lang="uk-UA" sz="1400" dirty="0"/>
              <a:t>лицарі </a:t>
            </a:r>
            <a:r>
              <a:rPr lang="uk-UA" sz="1400" dirty="0" smtClean="0"/>
              <a:t>Ку-клукс-клану, Шановні </a:t>
            </a:r>
            <a:r>
              <a:rPr lang="uk-UA" sz="1400" dirty="0"/>
              <a:t>священні лицарі </a:t>
            </a:r>
            <a:r>
              <a:rPr lang="uk-UA" sz="1400" dirty="0" smtClean="0"/>
              <a:t>Ку-клукс-клану, Імперські </a:t>
            </a:r>
            <a:r>
              <a:rPr lang="uk-UA" sz="1400" dirty="0"/>
              <a:t>клани Америки </a:t>
            </a:r>
            <a:r>
              <a:rPr lang="uk-UA" sz="1400" dirty="0" smtClean="0"/>
              <a:t>Ку-клукс-клану, </a:t>
            </a:r>
            <a:r>
              <a:rPr lang="en-US" sz="1400" dirty="0" smtClean="0"/>
              <a:t>International </a:t>
            </a:r>
            <a:r>
              <a:rPr lang="en-US" sz="1400" dirty="0"/>
              <a:t>Keystone Knights of the Ku Klux </a:t>
            </a:r>
            <a:r>
              <a:rPr lang="en-US" sz="1400" dirty="0" smtClean="0"/>
              <a:t>Klan</a:t>
            </a:r>
            <a:r>
              <a:rPr lang="uk-UA" sz="1400" dirty="0" smtClean="0"/>
              <a:t>, Лицарі Ку-клукс-клану, Вірні </a:t>
            </a:r>
            <a:r>
              <a:rPr lang="uk-UA" sz="1400" dirty="0"/>
              <a:t>білі лицарі </a:t>
            </a:r>
            <a:r>
              <a:rPr lang="uk-UA" sz="1400" dirty="0" smtClean="0"/>
              <a:t>Ку-клукс-клану, Благородні </a:t>
            </a:r>
            <a:r>
              <a:rPr lang="uk-UA" sz="1400" dirty="0"/>
              <a:t>клани </a:t>
            </a:r>
            <a:r>
              <a:rPr lang="uk-UA" sz="1400" dirty="0" smtClean="0"/>
              <a:t>Америки, Північний </a:t>
            </a:r>
            <a:r>
              <a:rPr lang="uk-UA" sz="1400" dirty="0"/>
              <a:t>орден лицарів </a:t>
            </a:r>
            <a:r>
              <a:rPr lang="uk-UA" sz="1400" dirty="0" smtClean="0"/>
              <a:t>Ку-клукс-клану, Орден </a:t>
            </a:r>
            <a:r>
              <a:rPr lang="uk-UA" sz="1400" dirty="0"/>
              <a:t>Ку-Клукс-Клан / Біле християнське </a:t>
            </a:r>
            <a:r>
              <a:rPr lang="uk-UA" sz="1400" dirty="0" smtClean="0"/>
              <a:t>братство та ін.</a:t>
            </a:r>
            <a:endParaRPr lang="uk-UA" sz="1100" dirty="0"/>
          </a:p>
        </p:txBody>
      </p:sp>
      <p:pic>
        <p:nvPicPr>
          <p:cNvPr id="12" name="Місце для вмісту 11"/>
          <p:cNvPicPr>
            <a:picLocks noGrp="1" noChangeAspect="1"/>
          </p:cNvPicPr>
          <p:nvPr>
            <p:ph sz="half" idx="2"/>
          </p:nvPr>
        </p:nvPicPr>
        <p:blipFill>
          <a:blip r:embed="rId2"/>
          <a:stretch>
            <a:fillRect/>
          </a:stretch>
        </p:blipFill>
        <p:spPr>
          <a:xfrm>
            <a:off x="6231276" y="2249488"/>
            <a:ext cx="4816135" cy="354171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46706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66800" y="161318"/>
            <a:ext cx="9905998" cy="1478570"/>
          </a:xfrm>
        </p:spPr>
        <p:txBody>
          <a:bodyPr/>
          <a:lstStyle/>
          <a:p>
            <a:r>
              <a:rPr lang="uk-UA" dirty="0"/>
              <a:t>Партія білих патріотів (Лицарі Кароліни </a:t>
            </a:r>
            <a:r>
              <a:rPr lang="uk-UA" dirty="0" smtClean="0"/>
              <a:t>Ку-клукс-клану) </a:t>
            </a:r>
            <a:endParaRPr lang="uk-UA" dirty="0"/>
          </a:p>
        </p:txBody>
      </p:sp>
      <p:pic>
        <p:nvPicPr>
          <p:cNvPr id="7" name="Місце для вмісту 6"/>
          <p:cNvPicPr>
            <a:picLocks noGrp="1" noChangeAspect="1"/>
          </p:cNvPicPr>
          <p:nvPr>
            <p:ph sz="half" idx="1"/>
          </p:nvPr>
        </p:nvPicPr>
        <p:blipFill>
          <a:blip r:embed="rId2"/>
          <a:stretch>
            <a:fillRect/>
          </a:stretch>
        </p:blipFill>
        <p:spPr>
          <a:xfrm>
            <a:off x="861996" y="1797830"/>
            <a:ext cx="2645973" cy="3307466"/>
          </a:xfrm>
          <a:prstGeom prst="rect">
            <a:avLst/>
          </a:prstGeom>
        </p:spPr>
      </p:pic>
      <p:sp>
        <p:nvSpPr>
          <p:cNvPr id="6" name="Місце для вмісту 5"/>
          <p:cNvSpPr>
            <a:spLocks noGrp="1"/>
          </p:cNvSpPr>
          <p:nvPr>
            <p:ph sz="half" idx="2"/>
          </p:nvPr>
        </p:nvSpPr>
        <p:spPr>
          <a:xfrm>
            <a:off x="4123113" y="1446414"/>
            <a:ext cx="7348451" cy="4946073"/>
          </a:xfrm>
        </p:spPr>
        <p:txBody>
          <a:bodyPr>
            <a:noAutofit/>
          </a:bodyPr>
          <a:lstStyle/>
          <a:p>
            <a:pPr algn="just">
              <a:spcBef>
                <a:spcPts val="0"/>
              </a:spcBef>
            </a:pPr>
            <a:r>
              <a:rPr lang="uk-UA" sz="1200" dirty="0" smtClean="0"/>
              <a:t>була </a:t>
            </a:r>
            <a:r>
              <a:rPr lang="uk-UA" sz="1200" dirty="0"/>
              <a:t>американською антисемітською , антисіоністською , </a:t>
            </a:r>
            <a:r>
              <a:rPr lang="uk-UA" sz="1200" dirty="0" err="1"/>
              <a:t>гомофобною</a:t>
            </a:r>
            <a:r>
              <a:rPr lang="uk-UA" sz="1200" dirty="0"/>
              <a:t> воєнізованою політичною партією , що прихильна до переваг білої раси , яка була пов’язана з Християнської ідентичністю та Ку-клукс-кланом . Його очолив його засновник, </a:t>
            </a:r>
            <a:r>
              <a:rPr lang="uk-UA" sz="1200" dirty="0" err="1"/>
              <a:t>Фрейзер</a:t>
            </a:r>
            <a:r>
              <a:rPr lang="uk-UA" sz="1200" dirty="0"/>
              <a:t> </a:t>
            </a:r>
            <a:r>
              <a:rPr lang="uk-UA" sz="1200" dirty="0" err="1"/>
              <a:t>Гленн</a:t>
            </a:r>
            <a:r>
              <a:rPr lang="uk-UA" sz="1200" dirty="0"/>
              <a:t> Міллер </a:t>
            </a:r>
            <a:r>
              <a:rPr lang="uk-UA" sz="1200" dirty="0" smtClean="0"/>
              <a:t>молодший, </a:t>
            </a:r>
            <a:r>
              <a:rPr lang="uk-UA" sz="1200" dirty="0"/>
              <a:t>через різні організаційні втілення. У середині 1970-х років організація була заснована як Лицарі Кароліни </a:t>
            </a:r>
            <a:r>
              <a:rPr lang="uk-UA" sz="1200" dirty="0" smtClean="0"/>
              <a:t>Ку-клукс-клану. </a:t>
            </a:r>
            <a:r>
              <a:rPr lang="uk-UA" sz="1200" dirty="0"/>
              <a:t>Він брав участь у різанині в </a:t>
            </a:r>
            <a:r>
              <a:rPr lang="uk-UA" sz="1200" dirty="0" err="1"/>
              <a:t>Грінсборо</a:t>
            </a:r>
            <a:r>
              <a:rPr lang="uk-UA" sz="1200" dirty="0"/>
              <a:t> 1979 </a:t>
            </a:r>
            <a:r>
              <a:rPr lang="uk-UA" sz="1200" dirty="0" smtClean="0"/>
              <a:t>року, </a:t>
            </a:r>
            <a:r>
              <a:rPr lang="uk-UA" sz="1200" dirty="0"/>
              <a:t>коли відбулося протистояння між членами клану, нацистами та </a:t>
            </a:r>
            <a:r>
              <a:rPr lang="uk-UA" sz="1200" dirty="0" smtClean="0"/>
              <a:t>комуністами, яке </a:t>
            </a:r>
            <a:r>
              <a:rPr lang="uk-UA" sz="1200" dirty="0"/>
              <a:t>переросло в перестрілку і масову </a:t>
            </a:r>
            <a:r>
              <a:rPr lang="uk-UA" sz="1200" dirty="0" smtClean="0"/>
              <a:t>стрілянину, </a:t>
            </a:r>
            <a:r>
              <a:rPr lang="uk-UA" sz="1200" dirty="0"/>
              <a:t>в результаті якої п'ятеро людей загинули і дванадцять отримали поранення. </a:t>
            </a:r>
            <a:endParaRPr lang="uk-UA" sz="1200" dirty="0" smtClean="0"/>
          </a:p>
          <a:p>
            <a:pPr algn="just">
              <a:spcBef>
                <a:spcPts val="0"/>
              </a:spcBef>
            </a:pPr>
            <a:r>
              <a:rPr lang="uk-UA" sz="1200" dirty="0" smtClean="0"/>
              <a:t>На </a:t>
            </a:r>
            <a:r>
              <a:rPr lang="uk-UA" sz="1200" dirty="0"/>
              <a:t>початку 1980-х ця організація перетворилася на Лицарів Конфедерації Ку-клукс-клану, а в 1985 році стала Партією білих </a:t>
            </a:r>
            <a:r>
              <a:rPr lang="uk-UA" sz="1200" dirty="0" smtClean="0"/>
              <a:t>патріотів .</a:t>
            </a:r>
          </a:p>
          <a:p>
            <a:pPr algn="just">
              <a:spcBef>
                <a:spcPts val="0"/>
              </a:spcBef>
            </a:pPr>
            <a:r>
              <a:rPr lang="uk-UA" sz="1200" dirty="0" smtClean="0"/>
              <a:t>У </a:t>
            </a:r>
            <a:r>
              <a:rPr lang="uk-UA" sz="1200" dirty="0"/>
              <a:t>той час, коли в Північній Кароліні існувала погана економіка сільського </a:t>
            </a:r>
            <a:r>
              <a:rPr lang="uk-UA" sz="1200" dirty="0" smtClean="0"/>
              <a:t>господарства, </a:t>
            </a:r>
            <a:r>
              <a:rPr lang="uk-UA" sz="1200" dirty="0"/>
              <a:t>група отримала підтримку, звинувативши в економічних проблемах єврейських банкірів . За деякими оцінками, її членство могло досягати 3000. </a:t>
            </a:r>
            <a:r>
              <a:rPr lang="uk-UA" sz="1200" dirty="0" smtClean="0"/>
              <a:t>6 </a:t>
            </a:r>
            <a:r>
              <a:rPr lang="uk-UA" sz="1200" dirty="0"/>
              <a:t>квітня 1987 року група оголосила війну проти федерального уряду, який вони назвали </a:t>
            </a:r>
            <a:r>
              <a:rPr lang="uk-UA" sz="1200" dirty="0" smtClean="0"/>
              <a:t>«сіоністським </a:t>
            </a:r>
            <a:r>
              <a:rPr lang="uk-UA" sz="1200" dirty="0"/>
              <a:t>окупаційним </a:t>
            </a:r>
            <a:r>
              <a:rPr lang="uk-UA" sz="1200" dirty="0" smtClean="0"/>
              <a:t>урядом» </a:t>
            </a:r>
            <a:r>
              <a:rPr lang="uk-UA" sz="1200" dirty="0"/>
              <a:t>(</a:t>
            </a:r>
            <a:r>
              <a:rPr lang="en-US" sz="1200" dirty="0"/>
              <a:t>ZOG). </a:t>
            </a:r>
            <a:endParaRPr lang="uk-UA" sz="1200" dirty="0" smtClean="0"/>
          </a:p>
          <a:p>
            <a:pPr algn="just">
              <a:spcBef>
                <a:spcPts val="0"/>
              </a:spcBef>
            </a:pPr>
            <a:r>
              <a:rPr lang="uk-UA" sz="1200" dirty="0" smtClean="0"/>
              <a:t>ПБП</a:t>
            </a:r>
            <a:r>
              <a:rPr lang="en-US" sz="1200" dirty="0" smtClean="0"/>
              <a:t> </a:t>
            </a:r>
            <a:r>
              <a:rPr lang="uk-UA" sz="1200" dirty="0" smtClean="0"/>
              <a:t>розвалилася після того, як Міллер порушив заборону воєнізованої діяльності та був засуджений за погрози активісту за громадянські права Моррісу </a:t>
            </a:r>
            <a:r>
              <a:rPr lang="uk-UA" sz="1200" dirty="0" err="1" smtClean="0"/>
              <a:t>Дізу</a:t>
            </a:r>
            <a:r>
              <a:rPr lang="uk-UA" sz="1200" dirty="0" smtClean="0"/>
              <a:t> . Він перебував у в'язниці з 1987 по 1990 </a:t>
            </a:r>
            <a:r>
              <a:rPr lang="uk-UA" sz="1200" dirty="0"/>
              <a:t>рік. Міллер стверджував, що отримав 200 000 доларів США від Роберта </a:t>
            </a:r>
            <a:r>
              <a:rPr lang="uk-UA" sz="1200" dirty="0" err="1"/>
              <a:t>Джея</a:t>
            </a:r>
            <a:r>
              <a:rPr lang="uk-UA" sz="1200" dirty="0"/>
              <a:t> </a:t>
            </a:r>
            <a:r>
              <a:rPr lang="uk-UA" sz="1200" dirty="0" err="1"/>
              <a:t>Метьюза</a:t>
            </a:r>
            <a:r>
              <a:rPr lang="uk-UA" sz="1200" dirty="0"/>
              <a:t> , лідера Ордену (який фінансував свою діяльність шляхом пограбування банків і броньованих автомобілів </a:t>
            </a:r>
            <a:r>
              <a:rPr lang="uk-UA" sz="1200" dirty="0" smtClean="0"/>
              <a:t>) </a:t>
            </a:r>
            <a:r>
              <a:rPr lang="uk-UA" sz="1200" dirty="0"/>
              <a:t>13 квітня 2014 року Міллер був заарештований після стрілянини в Єврейському громадському центрі </a:t>
            </a:r>
            <a:r>
              <a:rPr lang="uk-UA" sz="1200" dirty="0" err="1"/>
              <a:t>Оверленд</a:t>
            </a:r>
            <a:r>
              <a:rPr lang="uk-UA" sz="1200" dirty="0"/>
              <a:t>-Парк в </a:t>
            </a:r>
            <a:r>
              <a:rPr lang="uk-UA" sz="1200" dirty="0" err="1"/>
              <a:t>Оверленд</a:t>
            </a:r>
            <a:r>
              <a:rPr lang="uk-UA" sz="1200" dirty="0"/>
              <a:t>-Парку , штат </a:t>
            </a:r>
            <a:r>
              <a:rPr lang="uk-UA" sz="1200" dirty="0" err="1" smtClean="0"/>
              <a:t>Канзас</a:t>
            </a:r>
            <a:r>
              <a:rPr lang="uk-UA" sz="1200" dirty="0" smtClean="0"/>
              <a:t>. </a:t>
            </a:r>
            <a:r>
              <a:rPr lang="ru-RU" sz="1200" dirty="0"/>
              <a:t>10 листопада 2015 року </a:t>
            </a:r>
            <a:r>
              <a:rPr lang="ru-RU" sz="1200" dirty="0" err="1"/>
              <a:t>його</a:t>
            </a:r>
            <a:r>
              <a:rPr lang="ru-RU" sz="1200" dirty="0"/>
              <a:t> </a:t>
            </a:r>
            <a:r>
              <a:rPr lang="ru-RU" sz="1200" dirty="0" err="1"/>
              <a:t>офіційно</a:t>
            </a:r>
            <a:r>
              <a:rPr lang="ru-RU" sz="1200" dirty="0"/>
              <a:t> засудили до </a:t>
            </a:r>
            <a:r>
              <a:rPr lang="ru-RU" sz="1200" dirty="0" err="1"/>
              <a:t>страти</a:t>
            </a:r>
            <a:r>
              <a:rPr lang="ru-RU" sz="1200" dirty="0"/>
              <a:t>. </a:t>
            </a:r>
            <a:r>
              <a:rPr lang="ru-RU" sz="1200" dirty="0" err="1"/>
              <a:t>Міллер</a:t>
            </a:r>
            <a:r>
              <a:rPr lang="ru-RU" sz="1200" dirty="0"/>
              <a:t> помер у </a:t>
            </a:r>
            <a:r>
              <a:rPr lang="ru-RU" sz="1200" dirty="0" err="1"/>
              <a:t>камері</a:t>
            </a:r>
            <a:r>
              <a:rPr lang="ru-RU" sz="1200" dirty="0"/>
              <a:t> </a:t>
            </a:r>
            <a:r>
              <a:rPr lang="ru-RU" sz="1200" dirty="0" err="1"/>
              <a:t>смертників</a:t>
            </a:r>
            <a:r>
              <a:rPr lang="ru-RU" sz="1200" dirty="0"/>
              <a:t> 3 </a:t>
            </a:r>
            <a:r>
              <a:rPr lang="ru-RU" sz="1200" dirty="0" err="1"/>
              <a:t>травня</a:t>
            </a:r>
            <a:r>
              <a:rPr lang="ru-RU" sz="1200" dirty="0"/>
              <a:t> 2021 року.</a:t>
            </a:r>
            <a:endParaRPr lang="uk-UA" sz="1200" dirty="0"/>
          </a:p>
        </p:txBody>
      </p:sp>
    </p:spTree>
    <p:extLst>
      <p:ext uri="{BB962C8B-B14F-4D97-AF65-F5344CB8AC3E}">
        <p14:creationId xmlns:p14="http://schemas.microsoft.com/office/powerpoint/2010/main" val="590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Бригади Мучеників Аль-</a:t>
            </a:r>
            <a:r>
              <a:rPr lang="uk-UA" dirty="0" err="1"/>
              <a:t>Акси</a:t>
            </a:r>
            <a:endParaRPr lang="uk-UA" dirty="0"/>
          </a:p>
        </p:txBody>
      </p:sp>
      <p:sp>
        <p:nvSpPr>
          <p:cNvPr id="4" name="Місце для вмісту 3"/>
          <p:cNvSpPr>
            <a:spLocks noGrp="1"/>
          </p:cNvSpPr>
          <p:nvPr>
            <p:ph sz="half" idx="1"/>
          </p:nvPr>
        </p:nvSpPr>
        <p:spPr/>
        <p:txBody>
          <a:bodyPr>
            <a:normAutofit fontScale="55000" lnSpcReduction="20000"/>
          </a:bodyPr>
          <a:lstStyle/>
          <a:p>
            <a:pPr algn="just"/>
            <a:r>
              <a:rPr lang="uk-UA" dirty="0"/>
              <a:t>коаліція палестинських збройних груп на Західному березі . Організація була визнана терористичною </a:t>
            </a:r>
            <a:r>
              <a:rPr lang="uk-UA" dirty="0" smtClean="0"/>
              <a:t>Ізраїлем, </a:t>
            </a:r>
            <a:r>
              <a:rPr lang="uk-UA" dirty="0"/>
              <a:t>Європейським </a:t>
            </a:r>
            <a:r>
              <a:rPr lang="uk-UA" dirty="0" smtClean="0"/>
              <a:t>Союзом, Канадою, Японією </a:t>
            </a:r>
            <a:r>
              <a:rPr lang="uk-UA" dirty="0"/>
              <a:t>, </a:t>
            </a:r>
            <a:r>
              <a:rPr lang="uk-UA" dirty="0" smtClean="0"/>
              <a:t>Новою </a:t>
            </a:r>
            <a:r>
              <a:rPr lang="uk-UA" dirty="0"/>
              <a:t>Зеландією </a:t>
            </a:r>
            <a:r>
              <a:rPr lang="uk-UA" dirty="0" smtClean="0"/>
              <a:t>та </a:t>
            </a:r>
            <a:r>
              <a:rPr lang="uk-UA" dirty="0"/>
              <a:t>Сполученими </a:t>
            </a:r>
            <a:r>
              <a:rPr lang="uk-UA" dirty="0" smtClean="0"/>
              <a:t>Штатами.</a:t>
            </a:r>
          </a:p>
          <a:p>
            <a:pPr algn="just"/>
            <a:r>
              <a:rPr lang="ru-RU" dirty="0" err="1"/>
              <a:t>Керівництво</a:t>
            </a:r>
            <a:r>
              <a:rPr lang="ru-RU" dirty="0"/>
              <a:t> бригад і </a:t>
            </a:r>
            <a:r>
              <a:rPr lang="ru-RU" dirty="0" err="1"/>
              <a:t>середні</a:t>
            </a:r>
            <a:r>
              <a:rPr lang="ru-RU" dirty="0"/>
              <a:t> члени назвали себе </a:t>
            </a:r>
            <a:r>
              <a:rPr lang="ru-RU" dirty="0" err="1"/>
              <a:t>військовим</a:t>
            </a:r>
            <a:r>
              <a:rPr lang="ru-RU" dirty="0"/>
              <a:t> </a:t>
            </a:r>
            <a:r>
              <a:rPr lang="ru-RU" dirty="0" err="1"/>
              <a:t>крилом</a:t>
            </a:r>
            <a:r>
              <a:rPr lang="ru-RU" dirty="0"/>
              <a:t> </a:t>
            </a:r>
            <a:r>
              <a:rPr lang="ru-RU" dirty="0"/>
              <a:t>ФАТХ (</a:t>
            </a:r>
            <a:r>
              <a:rPr lang="ru-RU" dirty="0" err="1"/>
              <a:t>Палестинський</a:t>
            </a:r>
            <a:r>
              <a:rPr lang="ru-RU" dirty="0"/>
              <a:t> </a:t>
            </a:r>
            <a:r>
              <a:rPr lang="ru-RU" dirty="0" err="1"/>
              <a:t>національно</a:t>
            </a:r>
            <a:r>
              <a:rPr lang="ru-RU" dirty="0"/>
              <a:t>- </a:t>
            </a:r>
            <a:r>
              <a:rPr lang="ru-RU" dirty="0" err="1"/>
              <a:t>визвольний</a:t>
            </a:r>
            <a:r>
              <a:rPr lang="ru-RU" dirty="0"/>
              <a:t> </a:t>
            </a:r>
            <a:r>
              <a:rPr lang="ru-RU" dirty="0" err="1" smtClean="0"/>
              <a:t>рух</a:t>
            </a:r>
            <a:r>
              <a:rPr lang="ru-RU" dirty="0" smtClean="0"/>
              <a:t>).</a:t>
            </a:r>
          </a:p>
          <a:p>
            <a:pPr algn="just"/>
            <a:r>
              <a:rPr lang="ru-RU" dirty="0" err="1"/>
              <a:t>Керівництво</a:t>
            </a:r>
            <a:r>
              <a:rPr lang="ru-RU" dirty="0"/>
              <a:t> ФАТХ заявило, </a:t>
            </a:r>
            <a:r>
              <a:rPr lang="ru-RU" dirty="0" err="1"/>
              <a:t>що</a:t>
            </a:r>
            <a:r>
              <a:rPr lang="ru-RU" dirty="0"/>
              <a:t> </a:t>
            </a:r>
            <a:r>
              <a:rPr lang="ru-RU" dirty="0" err="1"/>
              <a:t>ніколи</a:t>
            </a:r>
            <a:r>
              <a:rPr lang="ru-RU" dirty="0"/>
              <a:t> не </a:t>
            </a:r>
            <a:r>
              <a:rPr lang="ru-RU" dirty="0" err="1"/>
              <a:t>приймало</a:t>
            </a:r>
            <a:r>
              <a:rPr lang="ru-RU" dirty="0"/>
              <a:t> </a:t>
            </a:r>
            <a:r>
              <a:rPr lang="ru-RU" dirty="0" err="1"/>
              <a:t>рішення</a:t>
            </a:r>
            <a:r>
              <a:rPr lang="ru-RU" dirty="0"/>
              <a:t> </a:t>
            </a:r>
            <a:r>
              <a:rPr lang="ru-RU" dirty="0" err="1"/>
              <a:t>ні</a:t>
            </a:r>
            <a:r>
              <a:rPr lang="ru-RU" dirty="0"/>
              <a:t> про </a:t>
            </a:r>
            <a:r>
              <a:rPr lang="ru-RU" dirty="0" err="1"/>
              <a:t>створення</a:t>
            </a:r>
            <a:r>
              <a:rPr lang="ru-RU" dirty="0"/>
              <a:t> бригад, </a:t>
            </a:r>
            <a:r>
              <a:rPr lang="ru-RU" dirty="0" err="1"/>
              <a:t>ні</a:t>
            </a:r>
            <a:r>
              <a:rPr lang="ru-RU" dirty="0"/>
              <a:t> про те, </a:t>
            </a:r>
            <a:r>
              <a:rPr lang="ru-RU" dirty="0" err="1"/>
              <a:t>щоб</a:t>
            </a:r>
            <a:r>
              <a:rPr lang="ru-RU" dirty="0"/>
              <a:t> </a:t>
            </a:r>
            <a:r>
              <a:rPr lang="ru-RU" dirty="0" err="1"/>
              <a:t>зробити</a:t>
            </a:r>
            <a:r>
              <a:rPr lang="ru-RU" dirty="0"/>
              <a:t> </a:t>
            </a:r>
            <a:r>
              <a:rPr lang="ru-RU" dirty="0" err="1"/>
              <a:t>їх</a:t>
            </a:r>
            <a:r>
              <a:rPr lang="ru-RU" dirty="0"/>
              <a:t> </a:t>
            </a:r>
            <a:r>
              <a:rPr lang="ru-RU" dirty="0" err="1"/>
              <a:t>бойовим</a:t>
            </a:r>
            <a:r>
              <a:rPr lang="ru-RU" dirty="0"/>
              <a:t> </a:t>
            </a:r>
            <a:r>
              <a:rPr lang="ru-RU" dirty="0" err="1"/>
              <a:t>крилом</a:t>
            </a:r>
            <a:r>
              <a:rPr lang="ru-RU" dirty="0"/>
              <a:t> ФАТХ</a:t>
            </a:r>
            <a:r>
              <a:rPr lang="ru-RU" dirty="0" smtClean="0"/>
              <a:t>.</a:t>
            </a:r>
          </a:p>
          <a:p>
            <a:pPr algn="just"/>
            <a:r>
              <a:rPr lang="uk-UA" dirty="0"/>
              <a:t>Вони були сформовані у вигляді невеликої військової групи </a:t>
            </a:r>
            <a:r>
              <a:rPr lang="uk-UA" dirty="0" err="1"/>
              <a:t>Раедом</a:t>
            </a:r>
            <a:r>
              <a:rPr lang="uk-UA" dirty="0"/>
              <a:t> Аль-Кармі </a:t>
            </a:r>
            <a:r>
              <a:rPr lang="uk-UA" dirty="0" smtClean="0"/>
              <a:t>і </a:t>
            </a:r>
            <a:r>
              <a:rPr lang="uk-UA" dirty="0"/>
              <a:t>їхньою метою була помста ізраїльській окупації за те, що відбувалося в мечеті </a:t>
            </a:r>
            <a:r>
              <a:rPr lang="uk-UA" dirty="0" smtClean="0"/>
              <a:t>Аль-</a:t>
            </a:r>
            <a:r>
              <a:rPr lang="uk-UA" dirty="0" err="1" smtClean="0"/>
              <a:t>Акса</a:t>
            </a:r>
            <a:r>
              <a:rPr lang="uk-UA" dirty="0" smtClean="0"/>
              <a:t> </a:t>
            </a:r>
            <a:r>
              <a:rPr lang="ru-RU" dirty="0" smtClean="0"/>
              <a:t>на </a:t>
            </a:r>
            <a:r>
              <a:rPr lang="ru-RU" dirty="0" err="1"/>
              <a:t>додаток</a:t>
            </a:r>
            <a:r>
              <a:rPr lang="ru-RU" dirty="0"/>
              <a:t> до </a:t>
            </a:r>
            <a:r>
              <a:rPr lang="ru-RU" dirty="0" err="1"/>
              <a:t>помсти</a:t>
            </a:r>
            <a:r>
              <a:rPr lang="ru-RU" dirty="0"/>
              <a:t> за кров </a:t>
            </a:r>
            <a:r>
              <a:rPr lang="ru-RU" dirty="0" err="1"/>
              <a:t>політика</a:t>
            </a:r>
            <a:r>
              <a:rPr lang="ru-RU" dirty="0"/>
              <a:t> </a:t>
            </a:r>
            <a:r>
              <a:rPr lang="ru-RU" dirty="0" err="1"/>
              <a:t>Табета</a:t>
            </a:r>
            <a:r>
              <a:rPr lang="ru-RU" dirty="0"/>
              <a:t> </a:t>
            </a:r>
            <a:r>
              <a:rPr lang="ru-RU" dirty="0" err="1"/>
              <a:t>Табета</a:t>
            </a:r>
            <a:r>
              <a:rPr lang="ru-RU" dirty="0"/>
              <a:t>, секретаря </a:t>
            </a:r>
            <a:r>
              <a:rPr lang="ru-RU" dirty="0" err="1"/>
              <a:t>руху</a:t>
            </a:r>
            <a:r>
              <a:rPr lang="ru-RU" dirty="0"/>
              <a:t> ФАТХ у </a:t>
            </a:r>
            <a:r>
              <a:rPr lang="ru-RU" dirty="0" err="1" smtClean="0"/>
              <a:t>Тулькармі</a:t>
            </a:r>
            <a:r>
              <a:rPr lang="ru-RU" dirty="0" smtClean="0"/>
              <a:t>, </a:t>
            </a:r>
            <a:r>
              <a:rPr lang="ru-RU" dirty="0" err="1"/>
              <a:t>який</a:t>
            </a:r>
            <a:r>
              <a:rPr lang="ru-RU" dirty="0"/>
              <a:t>, як </a:t>
            </a:r>
            <a:r>
              <a:rPr lang="ru-RU" dirty="0" err="1"/>
              <a:t>вважалося</a:t>
            </a:r>
            <a:r>
              <a:rPr lang="ru-RU" dirty="0"/>
              <a:t>, створив </a:t>
            </a:r>
            <a:r>
              <a:rPr lang="ru-RU" dirty="0" err="1"/>
              <a:t>його</a:t>
            </a:r>
            <a:r>
              <a:rPr lang="ru-RU" dirty="0"/>
              <a:t> </a:t>
            </a:r>
            <a:r>
              <a:rPr lang="ru-RU" dirty="0" err="1"/>
              <a:t>загальну</a:t>
            </a:r>
            <a:r>
              <a:rPr lang="ru-RU" dirty="0"/>
              <a:t> структуру до </a:t>
            </a:r>
            <a:r>
              <a:rPr lang="ru-RU" dirty="0" err="1" smtClean="0"/>
              <a:t>свого</a:t>
            </a:r>
            <a:r>
              <a:rPr lang="ru-RU" dirty="0" smtClean="0"/>
              <a:t> </a:t>
            </a:r>
            <a:r>
              <a:rPr lang="ru-RU" dirty="0" err="1"/>
              <a:t>вбивства</a:t>
            </a:r>
            <a:r>
              <a:rPr lang="ru-RU" dirty="0"/>
              <a:t>.</a:t>
            </a:r>
            <a:endParaRPr lang="uk-UA" dirty="0"/>
          </a:p>
          <a:p>
            <a:endParaRPr lang="uk-UA" dirty="0"/>
          </a:p>
        </p:txBody>
      </p:sp>
      <p:pic>
        <p:nvPicPr>
          <p:cNvPr id="9" name="Місце для вмісту 8"/>
          <p:cNvPicPr>
            <a:picLocks noGrp="1" noChangeAspect="1"/>
          </p:cNvPicPr>
          <p:nvPr>
            <p:ph sz="half" idx="2"/>
          </p:nvPr>
        </p:nvPicPr>
        <p:blipFill>
          <a:blip r:embed="rId2"/>
          <a:stretch>
            <a:fillRect/>
          </a:stretch>
        </p:blipFill>
        <p:spPr>
          <a:xfrm>
            <a:off x="7028021" y="2249486"/>
            <a:ext cx="3462828" cy="3462828"/>
          </a:xfrm>
          <a:prstGeom prst="rect">
            <a:avLst/>
          </a:prstGeom>
        </p:spPr>
      </p:pic>
    </p:spTree>
    <p:extLst>
      <p:ext uri="{BB962C8B-B14F-4D97-AF65-F5344CB8AC3E}">
        <p14:creationId xmlns:p14="http://schemas.microsoft.com/office/powerpoint/2010/main" val="296607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1413" y="618518"/>
            <a:ext cx="9905998" cy="1276784"/>
          </a:xfrm>
        </p:spPr>
        <p:txBody>
          <a:bodyPr/>
          <a:lstStyle/>
          <a:p>
            <a:pPr algn="ctr"/>
            <a:r>
              <a:rPr lang="uk-UA" dirty="0"/>
              <a:t>Бригади Мучеників Аль-</a:t>
            </a:r>
            <a:r>
              <a:rPr lang="uk-UA" dirty="0" err="1"/>
              <a:t>Акси</a:t>
            </a:r>
            <a:endParaRPr lang="uk-UA" dirty="0"/>
          </a:p>
        </p:txBody>
      </p:sp>
      <p:sp>
        <p:nvSpPr>
          <p:cNvPr id="3" name="Місце для вмісту 2"/>
          <p:cNvSpPr>
            <a:spLocks noGrp="1"/>
          </p:cNvSpPr>
          <p:nvPr>
            <p:ph sz="half" idx="1"/>
          </p:nvPr>
        </p:nvSpPr>
        <p:spPr>
          <a:xfrm>
            <a:off x="1141413" y="2016730"/>
            <a:ext cx="4878389" cy="3541714"/>
          </a:xfrm>
        </p:spPr>
        <p:txBody>
          <a:bodyPr>
            <a:noAutofit/>
          </a:bodyPr>
          <a:lstStyle/>
          <a:p>
            <a:pPr algn="just"/>
            <a:r>
              <a:rPr lang="uk-UA" sz="1400" dirty="0"/>
              <a:t>Бригади мучеників Аль-</a:t>
            </a:r>
            <a:r>
              <a:rPr lang="uk-UA" sz="1400" dirty="0" err="1"/>
              <a:t>Акси</a:t>
            </a:r>
            <a:r>
              <a:rPr lang="uk-UA" sz="1400" dirty="0"/>
              <a:t> відповідальні за численні напади на Західному березі річки Йордан , націлені як на ізраїльтян, так і на палестинців. У 2002 році, наприклад, вони вбили </a:t>
            </a:r>
            <a:r>
              <a:rPr lang="uk-UA" sz="1400" dirty="0" err="1"/>
              <a:t>Іхласа</a:t>
            </a:r>
            <a:r>
              <a:rPr lang="uk-UA" sz="1400" dirty="0"/>
              <a:t> Хулі за співпрацю з Ізраїлем. </a:t>
            </a:r>
            <a:r>
              <a:rPr lang="uk-UA" sz="1400" dirty="0" smtClean="0"/>
              <a:t>У </a:t>
            </a:r>
            <a:r>
              <a:rPr lang="uk-UA" sz="1400" dirty="0"/>
              <a:t>листопаді та грудні 2003 року вони вбили брата </a:t>
            </a:r>
            <a:r>
              <a:rPr lang="uk-UA" sz="1400" dirty="0" err="1"/>
              <a:t>Гассана</a:t>
            </a:r>
            <a:r>
              <a:rPr lang="uk-UA" sz="1400" dirty="0"/>
              <a:t> </a:t>
            </a:r>
            <a:r>
              <a:rPr lang="uk-UA" sz="1400" dirty="0" err="1"/>
              <a:t>Шакаа</a:t>
            </a:r>
            <a:r>
              <a:rPr lang="uk-UA" sz="1400" dirty="0"/>
              <a:t> (мера </a:t>
            </a:r>
            <a:r>
              <a:rPr lang="uk-UA" sz="1400" dirty="0" err="1" smtClean="0"/>
              <a:t>Наблуса</a:t>
            </a:r>
            <a:r>
              <a:rPr lang="uk-UA" sz="1400" dirty="0" smtClean="0"/>
              <a:t>). </a:t>
            </a:r>
          </a:p>
          <a:p>
            <a:pPr algn="just"/>
            <a:r>
              <a:rPr lang="uk-UA" sz="1400" dirty="0"/>
              <a:t>У липні 2007 року Ізраїль і палестинська влада досягли угоди про амністію, згідно з якою 178 бойовиків Аль-</a:t>
            </a:r>
            <a:r>
              <a:rPr lang="uk-UA" sz="1400" dirty="0" err="1"/>
              <a:t>Акси</a:t>
            </a:r>
            <a:r>
              <a:rPr lang="uk-UA" sz="1400" dirty="0"/>
              <a:t> здали зброю палестинській владі, відмовилися від майбутнього </a:t>
            </a:r>
            <a:r>
              <a:rPr lang="uk-UA" sz="1400" dirty="0" err="1"/>
              <a:t>антиізраїльського</a:t>
            </a:r>
            <a:r>
              <a:rPr lang="uk-UA" sz="1400" dirty="0"/>
              <a:t> насильства та отримали дозвіл приєднатися до палестинських сил безпеки</a:t>
            </a:r>
            <a:r>
              <a:rPr lang="uk-UA" sz="1400" dirty="0" smtClean="0"/>
              <a:t>.</a:t>
            </a:r>
          </a:p>
          <a:p>
            <a:pPr algn="just"/>
            <a:r>
              <a:rPr lang="uk-UA" sz="1400" dirty="0" smtClean="0"/>
              <a:t>Згодом </a:t>
            </a:r>
            <a:r>
              <a:rPr lang="ru-RU" sz="1400" dirty="0"/>
              <a:t>Аль-Акса заявила, </a:t>
            </a:r>
            <a:r>
              <a:rPr lang="ru-RU" sz="1400" dirty="0" err="1"/>
              <a:t>що</a:t>
            </a:r>
            <a:r>
              <a:rPr lang="ru-RU" sz="1400" dirty="0"/>
              <a:t> </a:t>
            </a:r>
            <a:r>
              <a:rPr lang="ru-RU" sz="1400" dirty="0" err="1"/>
              <a:t>вийшла</a:t>
            </a:r>
            <a:r>
              <a:rPr lang="ru-RU" sz="1400" dirty="0"/>
              <a:t> з угоди через </a:t>
            </a:r>
            <a:r>
              <a:rPr lang="ru-RU" sz="1400" dirty="0" err="1"/>
              <a:t>арешт</a:t>
            </a:r>
            <a:r>
              <a:rPr lang="ru-RU" sz="1400" dirty="0"/>
              <a:t> </a:t>
            </a:r>
            <a:r>
              <a:rPr lang="ru-RU" sz="1400" dirty="0" err="1"/>
              <a:t>ЦАХАЛом</a:t>
            </a:r>
            <a:r>
              <a:rPr lang="ru-RU" sz="1400" dirty="0"/>
              <a:t> </a:t>
            </a:r>
            <a:r>
              <a:rPr lang="ru-RU" sz="1400" dirty="0" err="1"/>
              <a:t>двох</a:t>
            </a:r>
            <a:r>
              <a:rPr lang="ru-RU" sz="1400" dirty="0"/>
              <a:t> </a:t>
            </a:r>
            <a:r>
              <a:rPr lang="ru-RU" sz="1400" dirty="0" err="1"/>
              <a:t>бойовиків</a:t>
            </a:r>
            <a:r>
              <a:rPr lang="ru-RU" sz="1400" dirty="0"/>
              <a:t>, </a:t>
            </a:r>
            <a:r>
              <a:rPr lang="ru-RU" sz="1400" dirty="0" err="1"/>
              <a:t>які</a:t>
            </a:r>
            <a:r>
              <a:rPr lang="ru-RU" sz="1400" dirty="0"/>
              <a:t> </a:t>
            </a:r>
            <a:r>
              <a:rPr lang="ru-RU" sz="1400" dirty="0" err="1"/>
              <a:t>мали</a:t>
            </a:r>
            <a:r>
              <a:rPr lang="ru-RU" sz="1400" dirty="0"/>
              <a:t> бути в списку </a:t>
            </a:r>
            <a:r>
              <a:rPr lang="ru-RU" sz="1400" dirty="0" err="1"/>
              <a:t>амністованих</a:t>
            </a:r>
            <a:r>
              <a:rPr lang="ru-RU" sz="1400" dirty="0"/>
              <a:t>.</a:t>
            </a:r>
            <a:endParaRPr lang="uk-UA" sz="1400" dirty="0"/>
          </a:p>
        </p:txBody>
      </p:sp>
      <p:sp>
        <p:nvSpPr>
          <p:cNvPr id="4" name="Місце для вмісту 3"/>
          <p:cNvSpPr>
            <a:spLocks noGrp="1"/>
          </p:cNvSpPr>
          <p:nvPr>
            <p:ph sz="half" idx="2"/>
          </p:nvPr>
        </p:nvSpPr>
        <p:spPr>
          <a:xfrm>
            <a:off x="6172200" y="2249486"/>
            <a:ext cx="4875211" cy="4034936"/>
          </a:xfrm>
        </p:spPr>
        <p:txBody>
          <a:bodyPr>
            <a:noAutofit/>
          </a:bodyPr>
          <a:lstStyle/>
          <a:p>
            <a:pPr algn="just">
              <a:spcBef>
                <a:spcPts val="0"/>
              </a:spcBef>
            </a:pPr>
            <a:r>
              <a:rPr lang="uk-UA" sz="900" dirty="0"/>
              <a:t>Січень 2002: напад на </a:t>
            </a:r>
            <a:r>
              <a:rPr lang="uk-UA" sz="900" dirty="0" err="1"/>
              <a:t>Хадеру</a:t>
            </a:r>
            <a:r>
              <a:rPr lang="uk-UA" sz="900" dirty="0"/>
              <a:t> 2002 року , коли озброєний чоловік убив шістьох і поранив 33 під час святкування </a:t>
            </a:r>
            <a:r>
              <a:rPr lang="uk-UA" sz="900" dirty="0" err="1"/>
              <a:t>Бат-Міцви</a:t>
            </a:r>
            <a:r>
              <a:rPr lang="uk-UA" sz="900" dirty="0"/>
              <a:t> . </a:t>
            </a:r>
            <a:endParaRPr lang="uk-UA" sz="900" dirty="0" smtClean="0"/>
          </a:p>
          <a:p>
            <a:pPr algn="just">
              <a:spcBef>
                <a:spcPts val="0"/>
              </a:spcBef>
            </a:pPr>
            <a:r>
              <a:rPr lang="uk-UA" sz="900" dirty="0" smtClean="0"/>
              <a:t>19 </a:t>
            </a:r>
            <a:r>
              <a:rPr lang="uk-UA" sz="900" dirty="0"/>
              <a:t>лютого 2002 року: атака на контрольно-пропускний пункт </a:t>
            </a:r>
            <a:r>
              <a:rPr lang="uk-UA" sz="900" dirty="0" err="1"/>
              <a:t>Ейн</a:t>
            </a:r>
            <a:r>
              <a:rPr lang="uk-UA" sz="900" dirty="0"/>
              <a:t> </a:t>
            </a:r>
            <a:r>
              <a:rPr lang="uk-UA" sz="900" dirty="0" err="1"/>
              <a:t>Арік</a:t>
            </a:r>
            <a:r>
              <a:rPr lang="uk-UA" sz="900" dirty="0"/>
              <a:t> поблизу Рамалли , де загинули один офіцер і п'ятеро солдатів.</a:t>
            </a:r>
          </a:p>
          <a:p>
            <a:pPr algn="just">
              <a:spcBef>
                <a:spcPts val="0"/>
              </a:spcBef>
            </a:pPr>
            <a:r>
              <a:rPr lang="uk-UA" sz="900" dirty="0"/>
              <a:t>3 березня 2002: снайперська атака Ваді аль-</a:t>
            </a:r>
            <a:r>
              <a:rPr lang="uk-UA" sz="900" dirty="0" err="1"/>
              <a:t>Харамія</a:t>
            </a:r>
            <a:r>
              <a:rPr lang="uk-UA" sz="900" dirty="0"/>
              <a:t>, здійснена одним снайпером, на контрольно-пропускний пункт ЦАХАЛ у Ваді аль-</a:t>
            </a:r>
            <a:r>
              <a:rPr lang="uk-UA" sz="900" dirty="0" err="1"/>
              <a:t>Харамія</a:t>
            </a:r>
            <a:r>
              <a:rPr lang="uk-UA" sz="900" dirty="0"/>
              <a:t>, поблизу </a:t>
            </a:r>
            <a:r>
              <a:rPr lang="uk-UA" sz="900" dirty="0" err="1"/>
              <a:t>Офри</a:t>
            </a:r>
            <a:r>
              <a:rPr lang="uk-UA" sz="900" dirty="0"/>
              <a:t> , де було вбито двох офіцерів і п'ятеро солдатів і п'ятеро солдатів поранено. Під час інциденту також загинули троє цивільних поселенців.</a:t>
            </a:r>
          </a:p>
          <a:p>
            <a:pPr algn="just">
              <a:spcBef>
                <a:spcPts val="0"/>
              </a:spcBef>
            </a:pPr>
            <a:r>
              <a:rPr lang="uk-UA" sz="900" dirty="0"/>
              <a:t>2 березня 2002: Різанина в </a:t>
            </a:r>
            <a:r>
              <a:rPr lang="uk-UA" sz="900" dirty="0" err="1"/>
              <a:t>Єшиват</a:t>
            </a:r>
            <a:r>
              <a:rPr lang="uk-UA" sz="900" dirty="0"/>
              <a:t> </a:t>
            </a:r>
            <a:r>
              <a:rPr lang="uk-UA" sz="900" dirty="0" err="1"/>
              <a:t>Бейт-Ісраель</a:t>
            </a:r>
            <a:r>
              <a:rPr lang="uk-UA" sz="900" dirty="0"/>
              <a:t> у </a:t>
            </a:r>
            <a:r>
              <a:rPr lang="uk-UA" sz="900" dirty="0" err="1"/>
              <a:t>Бейт-Ісраель</a:t>
            </a:r>
            <a:r>
              <a:rPr lang="uk-UA" sz="900" dirty="0"/>
              <a:t> , Єрусалим – 11 убитих. </a:t>
            </a:r>
            <a:endParaRPr lang="uk-UA" sz="900" dirty="0" smtClean="0"/>
          </a:p>
          <a:p>
            <a:pPr algn="just">
              <a:spcBef>
                <a:spcPts val="0"/>
              </a:spcBef>
            </a:pPr>
            <a:r>
              <a:rPr lang="uk-UA" sz="900" dirty="0" smtClean="0"/>
              <a:t>5 </a:t>
            </a:r>
            <a:r>
              <a:rPr lang="uk-UA" sz="900" dirty="0"/>
              <a:t>січня 2003: різанина на центральному автовокзалі Тель-Авіва – 22 убитих.</a:t>
            </a:r>
          </a:p>
          <a:p>
            <a:pPr algn="just">
              <a:spcBef>
                <a:spcPts val="0"/>
              </a:spcBef>
            </a:pPr>
            <a:r>
              <a:rPr lang="uk-UA" sz="900" dirty="0"/>
              <a:t>29 січня 2004: вибух у кафе </a:t>
            </a:r>
            <a:r>
              <a:rPr lang="en-US" sz="900" dirty="0"/>
              <a:t>Moment </a:t>
            </a:r>
            <a:r>
              <a:rPr lang="uk-UA" sz="900" dirty="0"/>
              <a:t>у </a:t>
            </a:r>
            <a:r>
              <a:rPr lang="uk-UA" sz="900" dirty="0" err="1"/>
              <a:t>Рехавії</a:t>
            </a:r>
            <a:r>
              <a:rPr lang="uk-UA" sz="900" dirty="0"/>
              <a:t>, Єрусалим, автобус № 19 – 11 загиблих.</a:t>
            </a:r>
          </a:p>
          <a:p>
            <a:pPr algn="just">
              <a:spcBef>
                <a:spcPts val="0"/>
              </a:spcBef>
            </a:pPr>
            <a:r>
              <a:rPr lang="uk-UA" sz="900" dirty="0"/>
              <a:t>22 лютого 2004 року: теракт смертника в автобусі в Західному Єрусалимі – 8 загиблих. </a:t>
            </a:r>
            <a:endParaRPr lang="uk-UA" sz="900" dirty="0" smtClean="0"/>
          </a:p>
          <a:p>
            <a:pPr algn="just">
              <a:spcBef>
                <a:spcPts val="0"/>
              </a:spcBef>
            </a:pPr>
            <a:r>
              <a:rPr lang="uk-UA" sz="900" dirty="0" smtClean="0"/>
              <a:t>14 </a:t>
            </a:r>
            <a:r>
              <a:rPr lang="uk-UA" sz="900" dirty="0"/>
              <a:t>березня 2004: вибухи в порту </a:t>
            </a:r>
            <a:r>
              <a:rPr lang="uk-UA" sz="900" dirty="0" err="1"/>
              <a:t>Ашдод</a:t>
            </a:r>
            <a:r>
              <a:rPr lang="uk-UA" sz="900" dirty="0"/>
              <a:t> – 10 убитих (здійснені спільно з ХАМАС ). </a:t>
            </a:r>
            <a:endParaRPr lang="uk-UA" sz="900" dirty="0" smtClean="0"/>
          </a:p>
          <a:p>
            <a:pPr algn="just">
              <a:spcBef>
                <a:spcPts val="0"/>
              </a:spcBef>
            </a:pPr>
            <a:r>
              <a:rPr lang="uk-UA" sz="900" dirty="0" smtClean="0"/>
              <a:t>24 </a:t>
            </a:r>
            <a:r>
              <a:rPr lang="uk-UA" sz="900" dirty="0"/>
              <a:t>березня 2004 року палестинський підліток на ім'я </a:t>
            </a:r>
            <a:r>
              <a:rPr lang="uk-UA" sz="900" dirty="0" err="1"/>
              <a:t>Хуссам</a:t>
            </a:r>
            <a:r>
              <a:rPr lang="uk-UA" sz="900" dirty="0"/>
              <a:t> </a:t>
            </a:r>
            <a:r>
              <a:rPr lang="uk-UA" sz="900" dirty="0" err="1"/>
              <a:t>Абдо</a:t>
            </a:r>
            <a:r>
              <a:rPr lang="uk-UA" sz="900" dirty="0"/>
              <a:t> був спійманий на контрольно-пропускному пункті </a:t>
            </a:r>
            <a:r>
              <a:rPr lang="uk-UA" sz="900" dirty="0" err="1"/>
              <a:t>ЦАХАЛу</a:t>
            </a:r>
            <a:r>
              <a:rPr lang="uk-UA" sz="900" dirty="0"/>
              <a:t> з поясом з вибухівкою . Після його арешту в </a:t>
            </a:r>
            <a:r>
              <a:rPr lang="uk-UA" sz="900" dirty="0" err="1"/>
              <a:t>Наблусі</a:t>
            </a:r>
            <a:r>
              <a:rPr lang="uk-UA" sz="900" dirty="0"/>
              <a:t> було викрито та заарештовано бойовий осередок підлітків Бригади мучеників Аль-</a:t>
            </a:r>
            <a:r>
              <a:rPr lang="uk-UA" sz="900" dirty="0" err="1"/>
              <a:t>Акси</a:t>
            </a:r>
            <a:r>
              <a:rPr lang="uk-UA" sz="900" dirty="0"/>
              <a:t> . </a:t>
            </a:r>
            <a:endParaRPr lang="uk-UA" sz="900" dirty="0" smtClean="0"/>
          </a:p>
          <a:p>
            <a:pPr algn="just">
              <a:spcBef>
                <a:spcPts val="0"/>
              </a:spcBef>
            </a:pPr>
            <a:r>
              <a:rPr lang="uk-UA" sz="900" dirty="0" smtClean="0"/>
              <a:t>23 </a:t>
            </a:r>
            <a:r>
              <a:rPr lang="uk-UA" sz="900" dirty="0"/>
              <a:t>вересня 2004 року ізраїльські сили безпеки заарештували 15-річного терориста-смертника . </a:t>
            </a:r>
            <a:endParaRPr lang="uk-UA" sz="900" dirty="0" smtClean="0"/>
          </a:p>
          <a:p>
            <a:pPr algn="just">
              <a:spcBef>
                <a:spcPts val="0"/>
              </a:spcBef>
            </a:pPr>
            <a:r>
              <a:rPr lang="uk-UA" sz="900" dirty="0" smtClean="0"/>
              <a:t>16 </a:t>
            </a:r>
            <a:r>
              <a:rPr lang="uk-UA" sz="900" dirty="0"/>
              <a:t>жовтня 2005 року: Бригади мучеників Аль-</a:t>
            </a:r>
            <a:r>
              <a:rPr lang="uk-UA" sz="900" dirty="0" err="1"/>
              <a:t>Акси</a:t>
            </a:r>
            <a:r>
              <a:rPr lang="uk-UA" sz="900" dirty="0"/>
              <a:t> взяли на себе відповідальність за напад зі стріляниною на перехресті </a:t>
            </a:r>
            <a:r>
              <a:rPr lang="uk-UA" sz="900" dirty="0" err="1"/>
              <a:t>Гуш-Еціон</a:t>
            </a:r>
            <a:r>
              <a:rPr lang="uk-UA" sz="900" dirty="0"/>
              <a:t> , у результаті якого загинули троє ізраїльтян і ще троє були поранені. </a:t>
            </a:r>
          </a:p>
        </p:txBody>
      </p:sp>
    </p:spTree>
    <p:extLst>
      <p:ext uri="{BB962C8B-B14F-4D97-AF65-F5344CB8AC3E}">
        <p14:creationId xmlns:p14="http://schemas.microsoft.com/office/powerpoint/2010/main" val="3455430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Аль-</a:t>
            </a:r>
            <a:r>
              <a:rPr lang="uk-UA" dirty="0" err="1"/>
              <a:t>Каїда</a:t>
            </a:r>
            <a:endParaRPr lang="uk-UA" dirty="0"/>
          </a:p>
        </p:txBody>
      </p:sp>
      <p:sp>
        <p:nvSpPr>
          <p:cNvPr id="3" name="Місце для вмісту 2"/>
          <p:cNvSpPr>
            <a:spLocks noGrp="1"/>
          </p:cNvSpPr>
          <p:nvPr>
            <p:ph sz="half" idx="1"/>
          </p:nvPr>
        </p:nvSpPr>
        <p:spPr/>
        <p:txBody>
          <a:bodyPr>
            <a:normAutofit fontScale="62500" lnSpcReduction="20000"/>
          </a:bodyPr>
          <a:lstStyle/>
          <a:p>
            <a:pPr algn="just"/>
            <a:r>
              <a:rPr lang="uk-UA" dirty="0" smtClean="0"/>
              <a:t>сунітська </a:t>
            </a:r>
            <a:r>
              <a:rPr lang="uk-UA" dirty="0" err="1"/>
              <a:t>панісламістська</a:t>
            </a:r>
            <a:r>
              <a:rPr lang="uk-UA" dirty="0"/>
              <a:t> войовнича організація, очолювана </a:t>
            </a:r>
            <a:r>
              <a:rPr lang="uk-UA" dirty="0" err="1"/>
              <a:t>салафітськими</a:t>
            </a:r>
            <a:r>
              <a:rPr lang="uk-UA" dirty="0"/>
              <a:t> </a:t>
            </a:r>
            <a:r>
              <a:rPr lang="uk-UA" dirty="0" err="1"/>
              <a:t>джихадистами</a:t>
            </a:r>
            <a:r>
              <a:rPr lang="uk-UA" dirty="0"/>
              <a:t> , які вважають себе авангардом, що очолюють глобальну ісламістську революцію з метою об’єднання мусульманського світу під наднаціональною ісламською державою , відомою як Халіфат . </a:t>
            </a:r>
            <a:endParaRPr lang="uk-UA" dirty="0" smtClean="0"/>
          </a:p>
          <a:p>
            <a:pPr algn="just"/>
            <a:r>
              <a:rPr lang="uk-UA" dirty="0" smtClean="0"/>
              <a:t>Аль-</a:t>
            </a:r>
            <a:r>
              <a:rPr lang="uk-UA" dirty="0" err="1" smtClean="0"/>
              <a:t>Каїда</a:t>
            </a:r>
            <a:r>
              <a:rPr lang="uk-UA" dirty="0" smtClean="0"/>
              <a:t> </a:t>
            </a:r>
            <a:r>
              <a:rPr lang="uk-UA" dirty="0"/>
              <a:t>влаштовувала напади на цивільні та військові цілі в різних країнах, включаючи вибухи в посольствах Сполучених Штатів у 1998 році  в Кенії та </a:t>
            </a:r>
            <a:r>
              <a:rPr lang="uk-UA" dirty="0" smtClean="0"/>
              <a:t>Танзанії та </a:t>
            </a:r>
            <a:r>
              <a:rPr lang="uk-UA" dirty="0"/>
              <a:t>напади 11 </a:t>
            </a:r>
            <a:r>
              <a:rPr lang="uk-UA" dirty="0" smtClean="0"/>
              <a:t>вересня 2001; </a:t>
            </a:r>
            <a:r>
              <a:rPr lang="uk-UA" dirty="0"/>
              <a:t>вона була визнана терористичною групою Радою Безпеки </a:t>
            </a:r>
            <a:r>
              <a:rPr lang="uk-UA" dirty="0" smtClean="0"/>
              <a:t>ООН </a:t>
            </a:r>
            <a:r>
              <a:rPr lang="uk-UA" dirty="0"/>
              <a:t>, Організацією Північноатлантичного договору (НАТО), Європейським Союзом та різними країнами світу.</a:t>
            </a:r>
          </a:p>
        </p:txBody>
      </p:sp>
      <p:pic>
        <p:nvPicPr>
          <p:cNvPr id="5" name="Місце для вмісту 4"/>
          <p:cNvPicPr>
            <a:picLocks noGrp="1" noChangeAspect="1"/>
          </p:cNvPicPr>
          <p:nvPr>
            <p:ph sz="half" idx="2"/>
          </p:nvPr>
        </p:nvPicPr>
        <p:blipFill>
          <a:blip r:embed="rId2"/>
          <a:stretch>
            <a:fillRect/>
          </a:stretch>
        </p:blipFill>
        <p:spPr>
          <a:xfrm>
            <a:off x="7146289" y="2249488"/>
            <a:ext cx="2927034" cy="3541712"/>
          </a:xfrm>
          <a:prstGeom prst="rect">
            <a:avLst/>
          </a:prstGeom>
        </p:spPr>
      </p:pic>
    </p:spTree>
    <p:extLst>
      <p:ext uri="{BB962C8B-B14F-4D97-AF65-F5344CB8AC3E}">
        <p14:creationId xmlns:p14="http://schemas.microsoft.com/office/powerpoint/2010/main" val="2534329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202882"/>
            <a:ext cx="9905998" cy="811271"/>
          </a:xfrm>
        </p:spPr>
        <p:txBody>
          <a:bodyPr/>
          <a:lstStyle/>
          <a:p>
            <a:pPr algn="ctr"/>
            <a:r>
              <a:rPr lang="uk-UA" dirty="0"/>
              <a:t>Ісламська держава</a:t>
            </a:r>
          </a:p>
        </p:txBody>
      </p:sp>
      <p:sp>
        <p:nvSpPr>
          <p:cNvPr id="3" name="Місце для вмісту 2"/>
          <p:cNvSpPr>
            <a:spLocks noGrp="1"/>
          </p:cNvSpPr>
          <p:nvPr>
            <p:ph sz="half" idx="1"/>
          </p:nvPr>
        </p:nvSpPr>
        <p:spPr>
          <a:xfrm>
            <a:off x="966843" y="1542905"/>
            <a:ext cx="4878389" cy="3541714"/>
          </a:xfrm>
        </p:spPr>
        <p:txBody>
          <a:bodyPr>
            <a:noAutofit/>
          </a:bodyPr>
          <a:lstStyle/>
          <a:p>
            <a:pPr algn="just"/>
            <a:r>
              <a:rPr lang="ru-RU" sz="1200" dirty="0" err="1"/>
              <a:t>також</a:t>
            </a:r>
            <a:r>
              <a:rPr lang="ru-RU" sz="1200" dirty="0"/>
              <a:t> </a:t>
            </a:r>
            <a:r>
              <a:rPr lang="ru-RU" sz="1200" dirty="0" err="1"/>
              <a:t>відома</a:t>
            </a:r>
            <a:r>
              <a:rPr lang="ru-RU" sz="1200" dirty="0"/>
              <a:t> як </a:t>
            </a:r>
            <a:r>
              <a:rPr lang="ru-RU" sz="1200" dirty="0" err="1"/>
              <a:t>Ісламська</a:t>
            </a:r>
            <a:r>
              <a:rPr lang="ru-RU" sz="1200" dirty="0"/>
              <a:t> держава </a:t>
            </a:r>
            <a:r>
              <a:rPr lang="ru-RU" sz="1200" dirty="0" err="1"/>
              <a:t>Іраку</a:t>
            </a:r>
            <a:r>
              <a:rPr lang="ru-RU" sz="1200" dirty="0"/>
              <a:t> та Леванту </a:t>
            </a:r>
            <a:r>
              <a:rPr lang="ru-RU" sz="1200" dirty="0" smtClean="0"/>
              <a:t>(ІДІЛ).</a:t>
            </a:r>
          </a:p>
          <a:p>
            <a:pPr algn="just"/>
            <a:r>
              <a:rPr lang="uk-UA" sz="1200" dirty="0"/>
              <a:t>транснаціональна войовнича ісламістська терористична група та колишня невизнана </a:t>
            </a:r>
            <a:r>
              <a:rPr lang="uk-UA" sz="1200" dirty="0" err="1"/>
              <a:t>квазідержава</a:t>
            </a:r>
            <a:r>
              <a:rPr lang="uk-UA" sz="1200" dirty="0"/>
              <a:t> , яка слідує за </a:t>
            </a:r>
            <a:r>
              <a:rPr lang="uk-UA" sz="1200" dirty="0" err="1"/>
              <a:t>салафітською</a:t>
            </a:r>
            <a:r>
              <a:rPr lang="uk-UA" sz="1200" dirty="0"/>
              <a:t> </a:t>
            </a:r>
            <a:r>
              <a:rPr lang="uk-UA" sz="1200" dirty="0" err="1"/>
              <a:t>джихадистською</a:t>
            </a:r>
            <a:r>
              <a:rPr lang="uk-UA" sz="1200" dirty="0"/>
              <a:t> гілкою сунітського ісламу </a:t>
            </a:r>
            <a:r>
              <a:rPr lang="uk-UA" sz="1200" dirty="0" smtClean="0"/>
              <a:t>.  Заснована </a:t>
            </a:r>
            <a:r>
              <a:rPr lang="uk-UA" sz="1200" dirty="0"/>
              <a:t>Абу </a:t>
            </a:r>
            <a:r>
              <a:rPr lang="uk-UA" sz="1200" dirty="0" err="1"/>
              <a:t>Мусабом</a:t>
            </a:r>
            <a:r>
              <a:rPr lang="uk-UA" sz="1200" dirty="0"/>
              <a:t> аз-</a:t>
            </a:r>
            <a:r>
              <a:rPr lang="uk-UA" sz="1200" dirty="0" err="1"/>
              <a:t>Заркаві</a:t>
            </a:r>
            <a:r>
              <a:rPr lang="uk-UA" sz="1200" dirty="0"/>
              <a:t> в 1999 році та </a:t>
            </a:r>
            <a:r>
              <a:rPr lang="uk-UA" sz="1200" dirty="0" smtClean="0"/>
              <a:t>отримала </a:t>
            </a:r>
            <a:r>
              <a:rPr lang="uk-UA" sz="1200" dirty="0"/>
              <a:t>світову популярність у 2014 році, коли </a:t>
            </a:r>
            <a:r>
              <a:rPr lang="uk-UA" sz="1200" dirty="0" smtClean="0"/>
              <a:t>захопила </a:t>
            </a:r>
            <a:r>
              <a:rPr lang="uk-UA" sz="1200" dirty="0"/>
              <a:t>велику частину території </a:t>
            </a:r>
            <a:r>
              <a:rPr lang="uk-UA" sz="1200" dirty="0" smtClean="0"/>
              <a:t>Іраку </a:t>
            </a:r>
            <a:r>
              <a:rPr lang="uk-UA" sz="1200" dirty="0"/>
              <a:t>і </a:t>
            </a:r>
            <a:r>
              <a:rPr lang="uk-UA" sz="1200" dirty="0" smtClean="0"/>
              <a:t>скористалася </a:t>
            </a:r>
            <a:r>
              <a:rPr lang="uk-UA" sz="1200" dirty="0"/>
              <a:t>громадянською війною в Сирії, щоб взяти під контроль шматки території в Східній </a:t>
            </a:r>
            <a:r>
              <a:rPr lang="uk-UA" sz="1200" dirty="0" smtClean="0"/>
              <a:t>Сирії. Там </a:t>
            </a:r>
            <a:r>
              <a:rPr lang="uk-UA" sz="1200" dirty="0"/>
              <a:t>вона запроваджувала своє тлумачення ісламського </a:t>
            </a:r>
            <a:r>
              <a:rPr lang="uk-UA" sz="1200" dirty="0" smtClean="0"/>
              <a:t>права, </a:t>
            </a:r>
            <a:r>
              <a:rPr lang="uk-UA" sz="1200" dirty="0"/>
              <a:t>керувала щорічним бюджетом більше понад 1 мільярд доларів США  і </a:t>
            </a:r>
            <a:r>
              <a:rPr lang="uk-UA" sz="1200" dirty="0" smtClean="0"/>
              <a:t>мала </a:t>
            </a:r>
            <a:r>
              <a:rPr lang="uk-UA" sz="1200" dirty="0"/>
              <a:t>під своїм командуванням понад 30 000 бійців. </a:t>
            </a:r>
            <a:r>
              <a:rPr lang="uk-UA" sz="1200" dirty="0" smtClean="0"/>
              <a:t>До </a:t>
            </a:r>
            <a:r>
              <a:rPr lang="uk-UA" sz="1200" dirty="0"/>
              <a:t>2019 року вона втратила останні близькосхідні території та повернулася до повстанців у регіонах, які колись контролювала, діючи з віддалених схованок і продовжуючи свої пропагандистські зусилля </a:t>
            </a:r>
            <a:r>
              <a:rPr lang="uk-UA" sz="1200" dirty="0" smtClean="0"/>
              <a:t>.</a:t>
            </a:r>
          </a:p>
          <a:p>
            <a:pPr algn="just"/>
            <a:r>
              <a:rPr lang="uk-UA" sz="1200" dirty="0"/>
              <a:t>Організація Об’єднаних Націй та інші визнали терористичною </a:t>
            </a:r>
            <a:r>
              <a:rPr lang="uk-UA" sz="1200" dirty="0" smtClean="0"/>
              <a:t>організацією, </a:t>
            </a:r>
            <a:r>
              <a:rPr lang="uk-UA" sz="1200" dirty="0"/>
              <a:t>група була відома своїми масовими порушеннями прав </a:t>
            </a:r>
            <a:r>
              <a:rPr lang="uk-UA" sz="1200" dirty="0" smtClean="0"/>
              <a:t>людини: геноцид </a:t>
            </a:r>
            <a:r>
              <a:rPr lang="uk-UA" sz="1200" dirty="0"/>
              <a:t>проти </a:t>
            </a:r>
            <a:r>
              <a:rPr lang="uk-UA" sz="1200" dirty="0" err="1"/>
              <a:t>єзидів</a:t>
            </a:r>
            <a:r>
              <a:rPr lang="uk-UA" sz="1200" dirty="0"/>
              <a:t> і </a:t>
            </a:r>
            <a:r>
              <a:rPr lang="uk-UA" sz="1200" dirty="0" smtClean="0"/>
              <a:t>християн, </a:t>
            </a:r>
            <a:r>
              <a:rPr lang="uk-UA" sz="1200" dirty="0"/>
              <a:t>систематичне переслідування </a:t>
            </a:r>
            <a:r>
              <a:rPr lang="uk-UA" sz="1200" dirty="0" smtClean="0"/>
              <a:t>мусульман-шиїтів, стратами </a:t>
            </a:r>
            <a:r>
              <a:rPr lang="uk-UA" sz="1200" dirty="0"/>
              <a:t>солдатів, журналістів і гуманітарних працівників; а також </a:t>
            </a:r>
            <a:r>
              <a:rPr lang="uk-UA" sz="1200" dirty="0" smtClean="0"/>
              <a:t>знищенням об'єктів </a:t>
            </a:r>
            <a:r>
              <a:rPr lang="uk-UA" sz="1200" dirty="0"/>
              <a:t>культурної спадщини .</a:t>
            </a:r>
          </a:p>
        </p:txBody>
      </p:sp>
      <p:pic>
        <p:nvPicPr>
          <p:cNvPr id="5" name="Місце для вмісту 4"/>
          <p:cNvPicPr>
            <a:picLocks noGrp="1" noChangeAspect="1"/>
          </p:cNvPicPr>
          <p:nvPr>
            <p:ph sz="half" idx="2"/>
          </p:nvPr>
        </p:nvPicPr>
        <p:blipFill>
          <a:blip r:embed="rId2"/>
          <a:stretch>
            <a:fillRect/>
          </a:stretch>
        </p:blipFill>
        <p:spPr>
          <a:xfrm>
            <a:off x="6248665" y="2249488"/>
            <a:ext cx="4722282" cy="3541712"/>
          </a:xfrm>
          <a:prstGeom prst="rect">
            <a:avLst/>
          </a:prstGeom>
        </p:spPr>
      </p:pic>
    </p:spTree>
    <p:extLst>
      <p:ext uri="{BB962C8B-B14F-4D97-AF65-F5344CB8AC3E}">
        <p14:creationId xmlns:p14="http://schemas.microsoft.com/office/powerpoint/2010/main" val="1552610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err="1"/>
              <a:t>Джейш</a:t>
            </a:r>
            <a:r>
              <a:rPr lang="uk-UA" dirty="0"/>
              <a:t>-і-</a:t>
            </a:r>
            <a:r>
              <a:rPr lang="uk-UA" dirty="0" err="1"/>
              <a:t>Мохаммед</a:t>
            </a:r>
            <a:endParaRPr lang="uk-UA" dirty="0"/>
          </a:p>
        </p:txBody>
      </p:sp>
      <p:sp>
        <p:nvSpPr>
          <p:cNvPr id="3" name="Місце для вмісту 2"/>
          <p:cNvSpPr>
            <a:spLocks noGrp="1"/>
          </p:cNvSpPr>
          <p:nvPr>
            <p:ph sz="half" idx="1"/>
          </p:nvPr>
        </p:nvSpPr>
        <p:spPr/>
        <p:txBody>
          <a:bodyPr>
            <a:normAutofit fontScale="55000" lnSpcReduction="20000"/>
          </a:bodyPr>
          <a:lstStyle/>
          <a:p>
            <a:pPr algn="just"/>
            <a:r>
              <a:rPr lang="uk-UA" dirty="0" smtClean="0"/>
              <a:t>(урду </a:t>
            </a:r>
            <a:r>
              <a:rPr lang="uk-UA" dirty="0"/>
              <a:t>: </a:t>
            </a:r>
            <a:r>
              <a:rPr lang="ar-AE" dirty="0"/>
              <a:t>جيشِ محمدؐ </a:t>
            </a:r>
            <a:r>
              <a:rPr lang="uk-UA" dirty="0" smtClean="0"/>
              <a:t> буквально </a:t>
            </a:r>
            <a:r>
              <a:rPr lang="uk-UA" dirty="0"/>
              <a:t>«Армія </a:t>
            </a:r>
            <a:r>
              <a:rPr lang="uk-UA" dirty="0" err="1"/>
              <a:t>Мухаммеда</a:t>
            </a:r>
            <a:r>
              <a:rPr lang="uk-UA" dirty="0"/>
              <a:t> </a:t>
            </a:r>
            <a:r>
              <a:rPr lang="uk-UA" dirty="0" smtClean="0"/>
              <a:t>», - </a:t>
            </a:r>
            <a:r>
              <a:rPr lang="uk-UA" dirty="0" err="1" smtClean="0"/>
              <a:t>деобандське</a:t>
            </a:r>
            <a:r>
              <a:rPr lang="uk-UA" dirty="0" smtClean="0"/>
              <a:t> </a:t>
            </a:r>
            <a:r>
              <a:rPr lang="uk-UA" dirty="0" err="1" smtClean="0"/>
              <a:t>джигадистське</a:t>
            </a:r>
            <a:r>
              <a:rPr lang="uk-UA" dirty="0" smtClean="0"/>
              <a:t> бойове </a:t>
            </a:r>
            <a:r>
              <a:rPr lang="uk-UA" dirty="0"/>
              <a:t>угруповання, що діє в </a:t>
            </a:r>
            <a:r>
              <a:rPr lang="uk-UA" dirty="0" smtClean="0"/>
              <a:t>Кашмірі, яке </a:t>
            </a:r>
            <a:r>
              <a:rPr lang="uk-UA" dirty="0"/>
              <a:t>багато хто вважає ісламською терористичною групою. </a:t>
            </a:r>
            <a:r>
              <a:rPr lang="uk-UA" dirty="0" smtClean="0"/>
              <a:t>Основним </a:t>
            </a:r>
            <a:r>
              <a:rPr lang="uk-UA" dirty="0"/>
              <a:t>мотивом групи є відокремлення Кашміру від Індії та об'єднання його з Пакистаном </a:t>
            </a:r>
            <a:r>
              <a:rPr lang="uk-UA" dirty="0" smtClean="0"/>
              <a:t>.</a:t>
            </a:r>
          </a:p>
          <a:p>
            <a:pPr algn="just"/>
            <a:r>
              <a:rPr lang="uk-UA" dirty="0" smtClean="0"/>
              <a:t>Група </a:t>
            </a:r>
            <a:r>
              <a:rPr lang="uk-UA" dirty="0"/>
              <a:t>була відповідальною за кілька терористичних атак: напад у 2001 році на законодавчі збори Джамму і Кашміру , напад на індійський парламент у 2001 році , напад на авіабазу </a:t>
            </a:r>
            <a:r>
              <a:rPr lang="uk-UA" dirty="0" err="1"/>
              <a:t>Патанкот</a:t>
            </a:r>
            <a:r>
              <a:rPr lang="uk-UA" dirty="0"/>
              <a:t> у 2016 році , напад у 2016 році на індійську місію в Мазарі-</a:t>
            </a:r>
            <a:r>
              <a:rPr lang="uk-UA" dirty="0" err="1"/>
              <a:t>Шаріфі</a:t>
            </a:r>
            <a:r>
              <a:rPr lang="uk-UA" dirty="0"/>
              <a:t> , напад на </a:t>
            </a:r>
            <a:r>
              <a:rPr lang="uk-UA" dirty="0" err="1"/>
              <a:t>Урі</a:t>
            </a:r>
            <a:r>
              <a:rPr lang="uk-UA" dirty="0"/>
              <a:t> 2016 року та напад на </a:t>
            </a:r>
            <a:r>
              <a:rPr lang="uk-UA" dirty="0" err="1"/>
              <a:t>Пулваму</a:t>
            </a:r>
            <a:r>
              <a:rPr lang="uk-UA" dirty="0"/>
              <a:t> 2019 року , кожен з яких мав стратегічні наслідки для відносин Індії та Пакистану </a:t>
            </a:r>
            <a:r>
              <a:rPr lang="uk-UA" dirty="0" smtClean="0"/>
              <a:t>.</a:t>
            </a:r>
          </a:p>
          <a:p>
            <a:pPr algn="just"/>
            <a:r>
              <a:rPr lang="uk-UA" dirty="0" smtClean="0"/>
              <a:t>Група була визнана терористичною </a:t>
            </a:r>
            <a:r>
              <a:rPr lang="uk-UA" dirty="0"/>
              <a:t>організацією </a:t>
            </a:r>
            <a:r>
              <a:rPr lang="uk-UA" dirty="0" smtClean="0"/>
              <a:t>Пакистаном, Австралією </a:t>
            </a:r>
            <a:r>
              <a:rPr lang="uk-UA" dirty="0"/>
              <a:t>, </a:t>
            </a:r>
            <a:r>
              <a:rPr lang="uk-UA" dirty="0" smtClean="0"/>
              <a:t>Канадою,  Індією, </a:t>
            </a:r>
            <a:r>
              <a:rPr lang="uk-UA" dirty="0"/>
              <a:t>Новою </a:t>
            </a:r>
            <a:r>
              <a:rPr lang="uk-UA" dirty="0" smtClean="0"/>
              <a:t>Зеландією, </a:t>
            </a:r>
            <a:r>
              <a:rPr lang="uk-UA" dirty="0"/>
              <a:t>Об’єднаними Арабськими Еміратами , Європейським </a:t>
            </a:r>
            <a:r>
              <a:rPr lang="uk-UA" dirty="0" smtClean="0"/>
              <a:t>Союзом, </a:t>
            </a:r>
            <a:r>
              <a:rPr lang="uk-UA" dirty="0"/>
              <a:t>Великобританією , </a:t>
            </a:r>
            <a:r>
              <a:rPr lang="uk-UA" dirty="0" smtClean="0"/>
              <a:t>Сполученими </a:t>
            </a:r>
            <a:r>
              <a:rPr lang="uk-UA" dirty="0"/>
              <a:t>Штатами та ООН .</a:t>
            </a:r>
            <a:endParaRPr lang="uk-UA" dirty="0" smtClean="0"/>
          </a:p>
          <a:p>
            <a:endParaRPr lang="uk-UA" dirty="0"/>
          </a:p>
        </p:txBody>
      </p:sp>
      <p:pic>
        <p:nvPicPr>
          <p:cNvPr id="5" name="Місце для вмісту 4"/>
          <p:cNvPicPr>
            <a:picLocks noGrp="1" noChangeAspect="1"/>
          </p:cNvPicPr>
          <p:nvPr>
            <p:ph sz="half" idx="2"/>
          </p:nvPr>
        </p:nvPicPr>
        <p:blipFill>
          <a:blip r:embed="rId2"/>
          <a:stretch>
            <a:fillRect/>
          </a:stretch>
        </p:blipFill>
        <p:spPr>
          <a:xfrm>
            <a:off x="6172200" y="2649190"/>
            <a:ext cx="4875213" cy="2742307"/>
          </a:xfrm>
          <a:prstGeom prst="rect">
            <a:avLst/>
          </a:prstGeom>
        </p:spPr>
      </p:pic>
    </p:spTree>
    <p:extLst>
      <p:ext uri="{BB962C8B-B14F-4D97-AF65-F5344CB8AC3E}">
        <p14:creationId xmlns:p14="http://schemas.microsoft.com/office/powerpoint/2010/main" val="211379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Донецька народна республіка</a:t>
            </a:r>
            <a:endParaRPr lang="uk-UA" dirty="0"/>
          </a:p>
        </p:txBody>
      </p:sp>
      <p:sp>
        <p:nvSpPr>
          <p:cNvPr id="3" name="Місце для вмісту 2"/>
          <p:cNvSpPr>
            <a:spLocks noGrp="1"/>
          </p:cNvSpPr>
          <p:nvPr>
            <p:ph sz="half" idx="1"/>
          </p:nvPr>
        </p:nvSpPr>
        <p:spPr/>
        <p:txBody>
          <a:bodyPr>
            <a:normAutofit fontScale="62500" lnSpcReduction="20000"/>
          </a:bodyPr>
          <a:lstStyle/>
          <a:p>
            <a:pPr algn="just"/>
            <a:r>
              <a:rPr lang="uk-UA" dirty="0" smtClean="0"/>
              <a:t>Терористична організація, сформована </a:t>
            </a:r>
            <a:r>
              <a:rPr lang="uk-UA" dirty="0"/>
              <a:t>правим російським націоналізмом , </a:t>
            </a:r>
            <a:r>
              <a:rPr lang="uk-UA" dirty="0" err="1"/>
              <a:t>неоімперіалізмом</a:t>
            </a:r>
            <a:r>
              <a:rPr lang="uk-UA" dirty="0"/>
              <a:t> і православним </a:t>
            </a:r>
            <a:r>
              <a:rPr lang="uk-UA" dirty="0" smtClean="0"/>
              <a:t>фундаменталізмом. Російські </a:t>
            </a:r>
            <a:r>
              <a:rPr lang="uk-UA" dirty="0"/>
              <a:t>ультраправі групи відігравали важливу роль серед сепаратистів, особливо на початку </a:t>
            </a:r>
            <a:r>
              <a:rPr lang="uk-UA" dirty="0" smtClean="0"/>
              <a:t>російсько-</a:t>
            </a:r>
            <a:r>
              <a:rPr lang="uk-UA" dirty="0" err="1" smtClean="0"/>
              <a:t>укроаїнського</a:t>
            </a:r>
            <a:r>
              <a:rPr lang="uk-UA" dirty="0" smtClean="0"/>
              <a:t> конфлікту</a:t>
            </a:r>
            <a:r>
              <a:rPr lang="uk-UA" dirty="0"/>
              <a:t>. </a:t>
            </a:r>
            <a:r>
              <a:rPr lang="uk-UA" dirty="0" smtClean="0"/>
              <a:t>Такі </a:t>
            </a:r>
            <a:r>
              <a:rPr lang="uk-UA" dirty="0"/>
              <a:t>організації, як Управління ООН з прав людини та </a:t>
            </a:r>
            <a:r>
              <a:rPr lang="en-US" dirty="0"/>
              <a:t>Human Rights Watch, </a:t>
            </a:r>
            <a:r>
              <a:rPr lang="uk-UA" dirty="0"/>
              <a:t>повідомили про порушення прав людини в </a:t>
            </a:r>
            <a:r>
              <a:rPr lang="uk-UA" dirty="0" smtClean="0"/>
              <a:t>невизнаній республіці ДНР</a:t>
            </a:r>
            <a:r>
              <a:rPr lang="uk-UA" dirty="0"/>
              <a:t>, включаючи інтернування, тортури, позасудові вбивства та примусовий </a:t>
            </a:r>
            <a:r>
              <a:rPr lang="uk-UA" dirty="0" smtClean="0"/>
              <a:t>призов, </a:t>
            </a:r>
            <a:r>
              <a:rPr lang="uk-UA" dirty="0"/>
              <a:t>а також політичні та медійні репресії. Народне ополчення ДНР також несе відповідальність за військові </a:t>
            </a:r>
            <a:r>
              <a:rPr lang="uk-UA" dirty="0" smtClean="0"/>
              <a:t>злочини, </a:t>
            </a:r>
            <a:r>
              <a:rPr lang="uk-UA" dirty="0"/>
              <a:t>серед яких збиття рейсу 17 </a:t>
            </a:r>
            <a:r>
              <a:rPr lang="en-US" dirty="0"/>
              <a:t>Malaysia Airlines . </a:t>
            </a:r>
            <a:r>
              <a:rPr lang="uk-UA" dirty="0" smtClean="0"/>
              <a:t>Україна </a:t>
            </a:r>
            <a:r>
              <a:rPr lang="uk-UA" dirty="0"/>
              <a:t>розглядає ДНР </a:t>
            </a:r>
            <a:r>
              <a:rPr lang="uk-UA" dirty="0" smtClean="0"/>
              <a:t>як терористичну організацію</a:t>
            </a:r>
            <a:endParaRPr lang="uk-UA" dirty="0"/>
          </a:p>
        </p:txBody>
      </p:sp>
      <p:pic>
        <p:nvPicPr>
          <p:cNvPr id="5" name="Місце для вмісту 4"/>
          <p:cNvPicPr>
            <a:picLocks noGrp="1" noChangeAspect="1"/>
          </p:cNvPicPr>
          <p:nvPr>
            <p:ph sz="half" idx="2"/>
          </p:nvPr>
        </p:nvPicPr>
        <p:blipFill>
          <a:blip r:embed="rId2"/>
          <a:stretch>
            <a:fillRect/>
          </a:stretch>
        </p:blipFill>
        <p:spPr>
          <a:xfrm>
            <a:off x="6604462" y="2374870"/>
            <a:ext cx="4875213" cy="2742307"/>
          </a:xfrm>
          <a:prstGeom prst="rect">
            <a:avLst/>
          </a:prstGeom>
        </p:spPr>
      </p:pic>
    </p:spTree>
    <p:extLst>
      <p:ext uri="{BB962C8B-B14F-4D97-AF65-F5344CB8AC3E}">
        <p14:creationId xmlns:p14="http://schemas.microsoft.com/office/powerpoint/2010/main" val="20254298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хема">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Схема</Template>
  <TotalTime>709</TotalTime>
  <Words>1995</Words>
  <Application>Microsoft Office PowerPoint</Application>
  <PresentationFormat>Широкий екран</PresentationFormat>
  <Paragraphs>65</Paragraphs>
  <Slides>15</Slides>
  <Notes>0</Notes>
  <HiddenSlides>0</HiddenSlides>
  <MMClips>0</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15</vt:i4>
      </vt:variant>
    </vt:vector>
  </HeadingPairs>
  <TitlesOfParts>
    <vt:vector size="19" baseType="lpstr">
      <vt:lpstr>Arial</vt:lpstr>
      <vt:lpstr>Trebuchet MS</vt:lpstr>
      <vt:lpstr>Tw Cen MT</vt:lpstr>
      <vt:lpstr>Схема</vt:lpstr>
      <vt:lpstr>Сучасні терористичні організації</vt:lpstr>
      <vt:lpstr>Ку-клукс-клан: сучасність</vt:lpstr>
      <vt:lpstr>Партія білих патріотів (Лицарі Кароліни Ку-клукс-клану) </vt:lpstr>
      <vt:lpstr>Бригади Мучеників Аль-Акси</vt:lpstr>
      <vt:lpstr>Бригади Мучеників Аль-Акси</vt:lpstr>
      <vt:lpstr>Аль-Каїда</vt:lpstr>
      <vt:lpstr>Ісламська держава</vt:lpstr>
      <vt:lpstr>Джейш-і-Мохаммед</vt:lpstr>
      <vt:lpstr>Донецька народна республіка</vt:lpstr>
      <vt:lpstr>Луганська народна республіка</vt:lpstr>
      <vt:lpstr>російський уряд</vt:lpstr>
      <vt:lpstr>Російська православна армія</vt:lpstr>
      <vt:lpstr>Група Вагнера ПВК Вагнера</vt:lpstr>
      <vt:lpstr>Редут</vt:lpstr>
      <vt:lpstr>Війська народної оборони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Еволюція тероризму, глобальний вимір сучасного тероризму.</dc:title>
  <dc:creator>Resonance PC1</dc:creator>
  <cp:lastModifiedBy>Resonance PC1</cp:lastModifiedBy>
  <cp:revision>50</cp:revision>
  <dcterms:created xsi:type="dcterms:W3CDTF">2023-09-11T17:02:55Z</dcterms:created>
  <dcterms:modified xsi:type="dcterms:W3CDTF">2023-09-25T23:43:03Z</dcterms:modified>
</cp:coreProperties>
</file>