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  <p:sldMasterId id="2147483675" r:id="rId3"/>
    <p:sldMasterId id="2147483688" r:id="rId4"/>
    <p:sldMasterId id="2147483701" r:id="rId5"/>
  </p:sldMasterIdLst>
  <p:notesMasterIdLst>
    <p:notesMasterId r:id="rId17"/>
  </p:notesMasterIdLst>
  <p:sldIdLst>
    <p:sldId id="285" r:id="rId6"/>
    <p:sldId id="257" r:id="rId7"/>
    <p:sldId id="289" r:id="rId8"/>
    <p:sldId id="292" r:id="rId9"/>
    <p:sldId id="295" r:id="rId10"/>
    <p:sldId id="291" r:id="rId11"/>
    <p:sldId id="293" r:id="rId12"/>
    <p:sldId id="294" r:id="rId13"/>
    <p:sldId id="288" r:id="rId14"/>
    <p:sldId id="296" r:id="rId15"/>
    <p:sldId id="297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03F4110-5866-403A-A16E-99D343ED27EF}">
          <p14:sldIdLst>
            <p14:sldId id="285"/>
            <p14:sldId id="257"/>
            <p14:sldId id="289"/>
            <p14:sldId id="292"/>
            <p14:sldId id="295"/>
            <p14:sldId id="291"/>
            <p14:sldId id="293"/>
            <p14:sldId id="294"/>
            <p14:sldId id="288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3"/>
    <a:srgbClr val="FFFFFF"/>
    <a:srgbClr val="BAF8FF"/>
    <a:srgbClr val="C9D522"/>
    <a:srgbClr val="CBE6F9"/>
    <a:srgbClr val="ED6F9C"/>
    <a:srgbClr val="A27DB6"/>
    <a:srgbClr val="5F95CF"/>
    <a:srgbClr val="FCC13F"/>
    <a:srgbClr val="F49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A2CA1F-3267-4498-8071-7EE1E42671EB}">
  <a:tblStyle styleId="{C3A2CA1F-3267-4498-8071-7EE1E42671EB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7E8E7"/>
          </a:solidFill>
        </a:fill>
      </a:tcStyle>
    </a:wholeTbl>
    <a:band1H>
      <a:tcStyle>
        <a:tcBdr/>
        <a:fill>
          <a:solidFill>
            <a:srgbClr val="EFCECA"/>
          </a:solidFill>
        </a:fill>
      </a:tcStyle>
    </a:band1H>
    <a:band1V>
      <a:tcStyle>
        <a:tcBdr/>
        <a:fill>
          <a:solidFill>
            <a:srgbClr val="EFCECA"/>
          </a:solidFill>
        </a:fill>
      </a:tcStyle>
    </a:band1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 autoAdjust="0"/>
    <p:restoredTop sz="94690"/>
  </p:normalViewPr>
  <p:slideViewPr>
    <p:cSldViewPr snapToGrid="0">
      <p:cViewPr varScale="1">
        <p:scale>
          <a:sx n="108" d="100"/>
          <a:sy n="108" d="100"/>
        </p:scale>
        <p:origin x="11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1173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449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072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07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0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1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187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18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917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367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8037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69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/>
              <a:t>Pearson  (c) 2018      Gold Experience 2nd Edition C1 / B2+ / B2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0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64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96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0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65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27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41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6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62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90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14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>
                <a:solidFill>
                  <a:srgbClr val="595959"/>
                </a:solidFill>
              </a:rPr>
              <a:t>Pearson  (c) 2018      Gold Experience 2nd Edition C1 / B2+ / B2</a:t>
            </a:r>
          </a:p>
        </p:txBody>
      </p:sp>
    </p:spTree>
    <p:extLst>
      <p:ext uri="{BB962C8B-B14F-4D97-AF65-F5344CB8AC3E}">
        <p14:creationId xmlns:p14="http://schemas.microsoft.com/office/powerpoint/2010/main" val="2828388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3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94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02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8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1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80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09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5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50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>
                <a:solidFill>
                  <a:srgbClr val="595959"/>
                </a:solidFill>
              </a:rPr>
              <a:t>Pearson  (c) 2018      Gold Experience 2nd Edition C1 / B2+ / B2</a:t>
            </a:r>
          </a:p>
        </p:txBody>
      </p:sp>
    </p:spTree>
    <p:extLst>
      <p:ext uri="{BB962C8B-B14F-4D97-AF65-F5344CB8AC3E}">
        <p14:creationId xmlns:p14="http://schemas.microsoft.com/office/powerpoint/2010/main" val="2132084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72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08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05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8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31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26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49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99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87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225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>
                <a:solidFill>
                  <a:srgbClr val="595959"/>
                </a:solidFill>
              </a:rPr>
              <a:t>Pearson  (c) 2018      Gold Experience 2nd Edition C1 / B2+ / B2</a:t>
            </a:r>
          </a:p>
        </p:txBody>
      </p:sp>
    </p:spTree>
    <p:extLst>
      <p:ext uri="{BB962C8B-B14F-4D97-AF65-F5344CB8AC3E}">
        <p14:creationId xmlns:p14="http://schemas.microsoft.com/office/powerpoint/2010/main" val="1798362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144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13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20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945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7122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4353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002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6694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256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8754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36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28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6327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1708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8802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271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1914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8600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9944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30072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187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686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2806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54089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270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7616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7532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81566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50780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72673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92246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74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1461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90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t>‹#›</a:t>
            </a:fld>
            <a:endParaRPr lang="en-US" sz="1300" dirty="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rgbClr val="595959"/>
                </a:solidFill>
              </a:rPr>
              <a:pPr algn="r"/>
              <a:t>‹#›</a:t>
            </a:fld>
            <a:endParaRPr lang="en-US" sz="13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389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rgbClr val="595959"/>
                </a:solidFill>
              </a:rPr>
              <a:pPr algn="r"/>
              <a:t>‹#›</a:t>
            </a:fld>
            <a:endParaRPr lang="en-US" sz="13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520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rgbClr val="595959"/>
                </a:solidFill>
              </a:rPr>
              <a:pPr algn="r"/>
              <a:t>‹#›</a:t>
            </a:fld>
            <a:endParaRPr lang="en-US" sz="13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501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02317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sz="3800" b="1" i="0" u="none" strike="noStrike" cap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br>
              <a:rPr lang="pl-PL" dirty="0"/>
            </a:br>
            <a:r>
              <a:rPr lang="pl-PL" dirty="0"/>
              <a:t>A2+</a:t>
            </a:r>
            <a:br>
              <a:rPr lang="pl-PL" dirty="0"/>
            </a:br>
            <a:r>
              <a:rPr lang="pl-PL" dirty="0"/>
              <a:t>zero and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conditionals</a:t>
            </a:r>
            <a:br>
              <a:rPr lang="pl-PL" i="1" dirty="0"/>
            </a:br>
            <a:endParaRPr sz="3800" b="1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72"/>
          <p:cNvSpPr txBox="1">
            <a:spLocks noGrp="1"/>
          </p:cNvSpPr>
          <p:nvPr>
            <p:ph type="subTitle" idx="1"/>
          </p:nvPr>
        </p:nvSpPr>
        <p:spPr>
          <a:xfrm>
            <a:off x="628654" y="4534278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Recommended</a:t>
            </a: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for: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Gold </a:t>
            </a:r>
            <a:r>
              <a:rPr lang="pl-PL" b="1" dirty="0" err="1"/>
              <a:t>Experience</a:t>
            </a:r>
            <a:endParaRPr lang="pl-PL" b="1"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Focus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High </a:t>
            </a:r>
            <a:r>
              <a:rPr lang="pl-PL" b="1" dirty="0" err="1"/>
              <a:t>Note</a:t>
            </a:r>
            <a:endParaRPr b="1"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72"/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C61F1FC-170E-49C8-A65C-9763D1CA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7" y="170583"/>
            <a:ext cx="1629740" cy="12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09603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Explore grammar: </a:t>
            </a:r>
            <a:r>
              <a:rPr lang="en-US" sz="4400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4400" i="1" dirty="0" err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r>
              <a:rPr lang="en-US" sz="4400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US" sz="4400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to-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infinitive</a:t>
            </a:r>
            <a:endParaRPr lang="en-US" sz="4400" i="1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6B203AD9-ABAF-4D42-8136-3D60FEBA1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664" y="4679345"/>
            <a:ext cx="1046031" cy="1046031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7A86B99-50C7-410A-85DF-3B86B9217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2" y="1098546"/>
            <a:ext cx="1004825" cy="100482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F06B233-0BA5-4F3E-AF89-A8558AA95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57" y="1020747"/>
            <a:ext cx="1004825" cy="1004825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92C2963-7E92-4A0A-B5BA-56D92B85E6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53" y="1109309"/>
            <a:ext cx="1004825" cy="100482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5A6AABF-594D-4D90-9590-37E9F89B08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38" y="1101674"/>
            <a:ext cx="990756" cy="990756"/>
          </a:xfrm>
          <a:prstGeom prst="rect">
            <a:avLst/>
          </a:prstGeom>
        </p:spPr>
      </p:pic>
      <p:sp>
        <p:nvSpPr>
          <p:cNvPr id="10" name="Rounded Rectangular Callout 28">
            <a:extLst>
              <a:ext uri="{FF2B5EF4-FFF2-40B4-BE49-F238E27FC236}">
                <a16:creationId xmlns:a16="http://schemas.microsoft.com/office/drawing/2014/main" id="{893CED8E-0015-420E-BF68-DD5C017108C2}"/>
              </a:ext>
            </a:extLst>
          </p:cNvPr>
          <p:cNvSpPr/>
          <p:nvPr/>
        </p:nvSpPr>
        <p:spPr>
          <a:xfrm>
            <a:off x="622803" y="2439418"/>
            <a:ext cx="2784302" cy="1394833"/>
          </a:xfrm>
          <a:prstGeom prst="wedgeRoundRectCallout">
            <a:avLst>
              <a:gd name="adj1" fmla="val -22859"/>
              <a:gd name="adj2" fmla="val -65584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really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enjoy acting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 I’m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interested in joining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 theatre school. I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want to be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an actor when I’m older.</a:t>
            </a:r>
          </a:p>
        </p:txBody>
      </p:sp>
      <p:sp>
        <p:nvSpPr>
          <p:cNvPr id="11" name="Rounded Rectangular Callout 32">
            <a:extLst>
              <a:ext uri="{FF2B5EF4-FFF2-40B4-BE49-F238E27FC236}">
                <a16:creationId xmlns:a16="http://schemas.microsoft.com/office/drawing/2014/main" id="{6F76CB94-D6FB-427F-9A67-1A9B329790EF}"/>
              </a:ext>
            </a:extLst>
          </p:cNvPr>
          <p:cNvSpPr/>
          <p:nvPr/>
        </p:nvSpPr>
        <p:spPr>
          <a:xfrm>
            <a:off x="9586298" y="2399110"/>
            <a:ext cx="2173708" cy="1435142"/>
          </a:xfrm>
          <a:prstGeom prst="wedgeRoundRectCallout">
            <a:avLst>
              <a:gd name="adj1" fmla="val -9363"/>
              <a:gd name="adj2" fmla="val -65187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dirty="0">
                <a:latin typeface="Open Sans" charset="0"/>
                <a:ea typeface="Open Sans" charset="0"/>
                <a:cs typeface="Open Sans" charset="0"/>
                <a:sym typeface="Open Sans"/>
              </a:rPr>
              <a:t>Don’t </a:t>
            </a:r>
            <a:r>
              <a:rPr lang="en-US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forget to bring </a:t>
            </a:r>
            <a:r>
              <a:rPr lang="en-US" dirty="0">
                <a:latin typeface="Open Sans" charset="0"/>
                <a:ea typeface="Open Sans" charset="0"/>
                <a:cs typeface="Open Sans" charset="0"/>
                <a:sym typeface="Open Sans"/>
              </a:rPr>
              <a:t>some snacks to the party. </a:t>
            </a:r>
            <a:r>
              <a:rPr lang="en-US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Shall</a:t>
            </a:r>
            <a:r>
              <a:rPr lang="en-US" dirty="0">
                <a:latin typeface="Open Sans" charset="0"/>
                <a:ea typeface="Open Sans" charset="0"/>
                <a:cs typeface="Open Sans" charset="0"/>
                <a:sym typeface="Open Sans"/>
              </a:rPr>
              <a:t> we </a:t>
            </a:r>
            <a:r>
              <a:rPr lang="en-US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meet</a:t>
            </a:r>
            <a:r>
              <a:rPr lang="en-US" dirty="0">
                <a:latin typeface="Open Sans" charset="0"/>
                <a:ea typeface="Open Sans" charset="0"/>
                <a:cs typeface="Open Sans" charset="0"/>
                <a:sym typeface="Open Sans"/>
              </a:rPr>
              <a:t> earlier and go together? Sara’s sick, so she </a:t>
            </a:r>
            <a:r>
              <a:rPr lang="en-US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can’t come</a:t>
            </a:r>
            <a:r>
              <a:rPr lang="en-US" dirty="0"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sp>
        <p:nvSpPr>
          <p:cNvPr id="12" name="Rounded Rectangular Callout 31">
            <a:extLst>
              <a:ext uri="{FF2B5EF4-FFF2-40B4-BE49-F238E27FC236}">
                <a16:creationId xmlns:a16="http://schemas.microsoft.com/office/drawing/2014/main" id="{372771C4-469D-4748-A5F3-74547AF82041}"/>
              </a:ext>
            </a:extLst>
          </p:cNvPr>
          <p:cNvSpPr/>
          <p:nvPr/>
        </p:nvSpPr>
        <p:spPr>
          <a:xfrm>
            <a:off x="3822307" y="2381737"/>
            <a:ext cx="2464826" cy="1787870"/>
          </a:xfrm>
          <a:prstGeom prst="wedgeRoundRectCallout">
            <a:avLst>
              <a:gd name="adj1" fmla="val 13418"/>
              <a:gd name="adj2" fmla="val -62609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can’t stand watching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long films. I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’d rather watch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a series. I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love following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the story and characters over time.  </a:t>
            </a:r>
          </a:p>
        </p:txBody>
      </p:sp>
      <p:sp>
        <p:nvSpPr>
          <p:cNvPr id="13" name="Rounded Rectangular Callout 30">
            <a:extLst>
              <a:ext uri="{FF2B5EF4-FFF2-40B4-BE49-F238E27FC236}">
                <a16:creationId xmlns:a16="http://schemas.microsoft.com/office/drawing/2014/main" id="{6ED93D4A-C01B-4888-8661-E2E37BC5A5C7}"/>
              </a:ext>
            </a:extLst>
          </p:cNvPr>
          <p:cNvSpPr/>
          <p:nvPr/>
        </p:nvSpPr>
        <p:spPr>
          <a:xfrm>
            <a:off x="6545548" y="2432005"/>
            <a:ext cx="2540063" cy="1426669"/>
          </a:xfrm>
          <a:prstGeom prst="wedgeRoundRectCallout">
            <a:avLst>
              <a:gd name="adj1" fmla="val -7575"/>
              <a:gd name="adj2" fmla="val -67533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’m tired of eating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 same things all the time.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Let’s buy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something different. It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’s important to have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a varied diet.</a:t>
            </a:r>
          </a:p>
        </p:txBody>
      </p:sp>
      <p:sp>
        <p:nvSpPr>
          <p:cNvPr id="15" name="Rounded Rectangular Callout 25"/>
          <p:cNvSpPr/>
          <p:nvPr/>
        </p:nvSpPr>
        <p:spPr>
          <a:xfrm>
            <a:off x="6704304" y="4169607"/>
            <a:ext cx="3303700" cy="1148599"/>
          </a:xfrm>
          <a:prstGeom prst="wedgeRoundRectCallout">
            <a:avLst>
              <a:gd name="adj1" fmla="val 55935"/>
              <a:gd name="adj2" fmla="val 2282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at what the four people say. How many examples can you find of verb patterns with </a:t>
            </a:r>
            <a:r>
              <a:rPr lang="en-US" sz="1600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-</a:t>
            </a:r>
            <a:r>
              <a:rPr lang="en-US" sz="1600" i="1" dirty="0" err="1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ing</a:t>
            </a:r>
            <a:r>
              <a:rPr lang="en-US" sz="1600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?</a:t>
            </a:r>
            <a:endParaRPr lang="en-US" sz="16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16" name="Shape 87"/>
          <p:cNvSpPr/>
          <p:nvPr/>
        </p:nvSpPr>
        <p:spPr>
          <a:xfrm>
            <a:off x="8164852" y="5465251"/>
            <a:ext cx="1338379" cy="823411"/>
          </a:xfrm>
          <a:prstGeom prst="cloudCallout">
            <a:avLst>
              <a:gd name="adj1" fmla="val -5959"/>
              <a:gd name="adj2" fmla="val -73881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600" i="1" dirty="0">
                <a:solidFill>
                  <a:srgbClr val="EEFF41">
                    <a:lumMod val="50000"/>
                  </a:srgbClr>
                </a:solidFill>
                <a:latin typeface="Open Sans"/>
                <a:ea typeface="Open Sans"/>
                <a:cs typeface="Open Sans"/>
                <a:sym typeface="Open Sans"/>
              </a:rPr>
              <a:t>five</a:t>
            </a:r>
          </a:p>
        </p:txBody>
      </p:sp>
      <p:sp>
        <p:nvSpPr>
          <p:cNvPr id="17" name="Rounded Rectangular Callout 25"/>
          <p:cNvSpPr/>
          <p:nvPr/>
        </p:nvSpPr>
        <p:spPr>
          <a:xfrm>
            <a:off x="3590282" y="4285374"/>
            <a:ext cx="2698966" cy="1148599"/>
          </a:xfrm>
          <a:prstGeom prst="wedgeRoundRectCallout">
            <a:avLst>
              <a:gd name="adj1" fmla="val 55935"/>
              <a:gd name="adj2" fmla="val 2282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How many examples are there of verb patterns with the </a:t>
            </a:r>
            <a:r>
              <a:rPr lang="en-US" sz="1600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to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-infinitive?</a:t>
            </a:r>
          </a:p>
        </p:txBody>
      </p:sp>
      <p:sp>
        <p:nvSpPr>
          <p:cNvPr id="18" name="Shape 87"/>
          <p:cNvSpPr/>
          <p:nvPr/>
        </p:nvSpPr>
        <p:spPr>
          <a:xfrm>
            <a:off x="5716129" y="5483330"/>
            <a:ext cx="1338379" cy="793121"/>
          </a:xfrm>
          <a:prstGeom prst="cloudCallout">
            <a:avLst>
              <a:gd name="adj1" fmla="val -31507"/>
              <a:gd name="adj2" fmla="val -72739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600" i="1" dirty="0">
                <a:solidFill>
                  <a:srgbClr val="EEFF41">
                    <a:lumMod val="50000"/>
                  </a:srgbClr>
                </a:solidFill>
                <a:latin typeface="Open Sans"/>
                <a:ea typeface="Open Sans"/>
                <a:cs typeface="Open Sans"/>
                <a:sym typeface="Open Sans"/>
              </a:rPr>
              <a:t>three</a:t>
            </a:r>
          </a:p>
        </p:txBody>
      </p:sp>
      <p:sp>
        <p:nvSpPr>
          <p:cNvPr id="19" name="Rounded Rectangular Callout 25"/>
          <p:cNvSpPr/>
          <p:nvPr/>
        </p:nvSpPr>
        <p:spPr>
          <a:xfrm>
            <a:off x="989160" y="4242398"/>
            <a:ext cx="2326256" cy="1148599"/>
          </a:xfrm>
          <a:prstGeom prst="wedgeRoundRectCallout">
            <a:avLst>
              <a:gd name="adj1" fmla="val 55935"/>
              <a:gd name="adj2" fmla="val 2282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How about verb patterns with the infinitive without </a:t>
            </a:r>
            <a:r>
              <a:rPr lang="en-US" sz="1600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to?</a:t>
            </a:r>
            <a:endParaRPr lang="en-US" sz="16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0" name="Shape 87"/>
          <p:cNvSpPr/>
          <p:nvPr/>
        </p:nvSpPr>
        <p:spPr>
          <a:xfrm>
            <a:off x="2669026" y="5452565"/>
            <a:ext cx="1338379" cy="836097"/>
          </a:xfrm>
          <a:prstGeom prst="cloudCallout">
            <a:avLst>
              <a:gd name="adj1" fmla="val -31507"/>
              <a:gd name="adj2" fmla="val -72739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600" i="1" dirty="0">
                <a:solidFill>
                  <a:srgbClr val="EEFF41">
                    <a:lumMod val="50000"/>
                  </a:srgbClr>
                </a:solidFill>
                <a:latin typeface="Open Sans"/>
                <a:ea typeface="Open Sans"/>
                <a:cs typeface="Open Sans"/>
                <a:sym typeface="Open Sans"/>
              </a:rPr>
              <a:t>four</a:t>
            </a:r>
          </a:p>
        </p:txBody>
      </p:sp>
      <p:sp>
        <p:nvSpPr>
          <p:cNvPr id="21" name="Google Shape;65;p15">
            <a:extLst>
              <a:ext uri="{FF2B5EF4-FFF2-40B4-BE49-F238E27FC236}">
                <a16:creationId xmlns:a16="http://schemas.microsoft.com/office/drawing/2014/main" id="{CC842F93-10FB-4C70-9284-557E5276EE1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4658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Explore grammar: </a:t>
            </a:r>
            <a:r>
              <a:rPr lang="en-US" sz="4400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4400" i="1" dirty="0" err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r>
              <a:rPr lang="en-US" sz="4400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US" sz="4400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to-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infinitive</a:t>
            </a:r>
            <a:endParaRPr lang="en-US" sz="4400" i="1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6B203AD9-ABAF-4D42-8136-3D60FEBA1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885" y="5500752"/>
            <a:ext cx="1046031" cy="1046031"/>
          </a:xfrm>
          <a:prstGeom prst="rect">
            <a:avLst/>
          </a:prstGeom>
        </p:spPr>
      </p:pic>
      <p:sp>
        <p:nvSpPr>
          <p:cNvPr id="10" name="Rounded Rectangular Callout 28">
            <a:extLst>
              <a:ext uri="{FF2B5EF4-FFF2-40B4-BE49-F238E27FC236}">
                <a16:creationId xmlns:a16="http://schemas.microsoft.com/office/drawing/2014/main" id="{893CED8E-0015-420E-BF68-DD5C017108C2}"/>
              </a:ext>
            </a:extLst>
          </p:cNvPr>
          <p:cNvSpPr/>
          <p:nvPr/>
        </p:nvSpPr>
        <p:spPr>
          <a:xfrm>
            <a:off x="586168" y="1206109"/>
            <a:ext cx="2784302" cy="1312206"/>
          </a:xfrm>
          <a:prstGeom prst="wedgeRoundRectCallout">
            <a:avLst>
              <a:gd name="adj1" fmla="val -22859"/>
              <a:gd name="adj2" fmla="val -65584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really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enjoy acting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 I’m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interested in joining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 theatre school. I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want to be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an actor when I’m older.</a:t>
            </a:r>
          </a:p>
        </p:txBody>
      </p:sp>
      <p:sp>
        <p:nvSpPr>
          <p:cNvPr id="11" name="Rounded Rectangular Callout 32">
            <a:extLst>
              <a:ext uri="{FF2B5EF4-FFF2-40B4-BE49-F238E27FC236}">
                <a16:creationId xmlns:a16="http://schemas.microsoft.com/office/drawing/2014/main" id="{6F76CB94-D6FB-427F-9A67-1A9B329790EF}"/>
              </a:ext>
            </a:extLst>
          </p:cNvPr>
          <p:cNvSpPr/>
          <p:nvPr/>
        </p:nvSpPr>
        <p:spPr>
          <a:xfrm>
            <a:off x="9549663" y="1165800"/>
            <a:ext cx="2173708" cy="1435142"/>
          </a:xfrm>
          <a:prstGeom prst="wedgeRoundRectCallout">
            <a:avLst>
              <a:gd name="adj1" fmla="val -9363"/>
              <a:gd name="adj2" fmla="val -65187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dirty="0">
                <a:latin typeface="Open Sans" charset="0"/>
                <a:ea typeface="Open Sans" charset="0"/>
                <a:cs typeface="Open Sans" charset="0"/>
                <a:sym typeface="Open Sans"/>
              </a:rPr>
              <a:t>Don’t </a:t>
            </a:r>
            <a:r>
              <a:rPr lang="en-US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forget to bring </a:t>
            </a:r>
            <a:r>
              <a:rPr lang="en-US" dirty="0">
                <a:latin typeface="Open Sans" charset="0"/>
                <a:ea typeface="Open Sans" charset="0"/>
                <a:cs typeface="Open Sans" charset="0"/>
                <a:sym typeface="Open Sans"/>
              </a:rPr>
              <a:t>some snacks to the party. </a:t>
            </a:r>
            <a:r>
              <a:rPr lang="en-US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Shall</a:t>
            </a:r>
            <a:r>
              <a:rPr lang="en-US" dirty="0">
                <a:latin typeface="Open Sans" charset="0"/>
                <a:ea typeface="Open Sans" charset="0"/>
                <a:cs typeface="Open Sans" charset="0"/>
                <a:sym typeface="Open Sans"/>
              </a:rPr>
              <a:t> we </a:t>
            </a:r>
            <a:r>
              <a:rPr lang="en-US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meet</a:t>
            </a:r>
            <a:r>
              <a:rPr lang="en-US" dirty="0">
                <a:latin typeface="Open Sans" charset="0"/>
                <a:ea typeface="Open Sans" charset="0"/>
                <a:cs typeface="Open Sans" charset="0"/>
                <a:sym typeface="Open Sans"/>
              </a:rPr>
              <a:t> earlier and go together? Sara’s sick, so she </a:t>
            </a:r>
            <a:r>
              <a:rPr lang="en-US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can’t come</a:t>
            </a:r>
            <a:r>
              <a:rPr lang="en-US" dirty="0"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sp>
        <p:nvSpPr>
          <p:cNvPr id="12" name="Rounded Rectangular Callout 31">
            <a:extLst>
              <a:ext uri="{FF2B5EF4-FFF2-40B4-BE49-F238E27FC236}">
                <a16:creationId xmlns:a16="http://schemas.microsoft.com/office/drawing/2014/main" id="{372771C4-469D-4748-A5F3-74547AF82041}"/>
              </a:ext>
            </a:extLst>
          </p:cNvPr>
          <p:cNvSpPr/>
          <p:nvPr/>
        </p:nvSpPr>
        <p:spPr>
          <a:xfrm>
            <a:off x="3771818" y="1070525"/>
            <a:ext cx="2464826" cy="1672313"/>
          </a:xfrm>
          <a:prstGeom prst="wedgeRoundRectCallout">
            <a:avLst>
              <a:gd name="adj1" fmla="val 13418"/>
              <a:gd name="adj2" fmla="val -62609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can’t stand watching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long films. I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’d rather watch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a series. I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love following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the story and characters over time.  </a:t>
            </a:r>
          </a:p>
        </p:txBody>
      </p:sp>
      <p:sp>
        <p:nvSpPr>
          <p:cNvPr id="13" name="Rounded Rectangular Callout 30">
            <a:extLst>
              <a:ext uri="{FF2B5EF4-FFF2-40B4-BE49-F238E27FC236}">
                <a16:creationId xmlns:a16="http://schemas.microsoft.com/office/drawing/2014/main" id="{6ED93D4A-C01B-4888-8661-E2E37BC5A5C7}"/>
              </a:ext>
            </a:extLst>
          </p:cNvPr>
          <p:cNvSpPr/>
          <p:nvPr/>
        </p:nvSpPr>
        <p:spPr>
          <a:xfrm>
            <a:off x="6508913" y="1198695"/>
            <a:ext cx="2540063" cy="1473484"/>
          </a:xfrm>
          <a:prstGeom prst="wedgeRoundRectCallout">
            <a:avLst>
              <a:gd name="adj1" fmla="val -7575"/>
              <a:gd name="adj2" fmla="val -67533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I’m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 tired of eating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 same things all the time.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Let’s buy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something different. It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’s important to have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a varied diet.</a:t>
            </a:r>
          </a:p>
        </p:txBody>
      </p:sp>
      <p:graphicFrame>
        <p:nvGraphicFramePr>
          <p:cNvPr id="14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03751"/>
              </p:ext>
            </p:extLst>
          </p:nvPr>
        </p:nvGraphicFramePr>
        <p:xfrm>
          <a:off x="537313" y="2820740"/>
          <a:ext cx="9732849" cy="3529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8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7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36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ing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u="none" strike="noStrike" cap="none" dirty="0">
                          <a:solidFill>
                            <a:schemeClr val="lt1"/>
                          </a:solidFill>
                          <a:latin typeface="Open Sans" charset="0"/>
                          <a:ea typeface="Open Sans" charset="0"/>
                          <a:cs typeface="Open Sans" charset="0"/>
                          <a:sym typeface="Arial"/>
                        </a:rPr>
                        <a:t>to</a:t>
                      </a:r>
                      <a:r>
                        <a:rPr lang="en-GB" sz="1600" b="1" i="0" u="none" strike="noStrike" cap="none" dirty="0">
                          <a:solidFill>
                            <a:schemeClr val="lt1"/>
                          </a:solidFill>
                          <a:latin typeface="Open Sans" charset="0"/>
                          <a:ea typeface="Open Sans" charset="0"/>
                          <a:cs typeface="Open Sans" charset="0"/>
                          <a:sym typeface="Arial"/>
                        </a:rPr>
                        <a:t>-infinitive</a:t>
                      </a:r>
                      <a:endParaRPr lang="en-GB" sz="1600" b="1" i="1" u="none" strike="noStrike" cap="none" dirty="0">
                        <a:solidFill>
                          <a:schemeClr val="lt1"/>
                        </a:solidFill>
                        <a:latin typeface="Open Sans" charset="0"/>
                        <a:ea typeface="Open Sans" charset="0"/>
                        <a:cs typeface="Open Sans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cap="none" dirty="0">
                          <a:solidFill>
                            <a:schemeClr val="lt1"/>
                          </a:solidFill>
                          <a:latin typeface="Open Sans" charset="0"/>
                          <a:ea typeface="Open Sans" charset="0"/>
                          <a:cs typeface="Open Sans" charset="0"/>
                          <a:sym typeface="Arial"/>
                        </a:rPr>
                        <a:t>infinitive without </a:t>
                      </a:r>
                      <a:r>
                        <a:rPr lang="en-GB" sz="1600" b="1" i="1" u="none" strike="noStrike" cap="none" dirty="0">
                          <a:solidFill>
                            <a:schemeClr val="lt1"/>
                          </a:solidFill>
                          <a:latin typeface="Open Sans" charset="0"/>
                          <a:ea typeface="Open Sans" charset="0"/>
                          <a:cs typeface="Open Sans" charset="0"/>
                          <a:sym typeface="Arial"/>
                        </a:rPr>
                        <a:t>to</a:t>
                      </a:r>
                      <a:endParaRPr lang="en-GB" sz="1600" b="1" i="0" u="none" strike="noStrike" cap="none" dirty="0">
                        <a:solidFill>
                          <a:schemeClr val="lt1"/>
                        </a:solidFill>
                        <a:latin typeface="Open Sans" charset="0"/>
                        <a:ea typeface="Open Sans" charset="0"/>
                        <a:cs typeface="Open Sans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289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after certain verbs, e.g.</a:t>
                      </a:r>
                    </a:p>
                    <a:p>
                      <a:pPr algn="l"/>
                      <a:r>
                        <a:rPr lang="en-GB" sz="1600" i="1" dirty="0">
                          <a:solidFill>
                            <a:schemeClr val="tx1"/>
                          </a:solidFill>
                        </a:rPr>
                        <a:t>begin,</a:t>
                      </a:r>
                      <a:r>
                        <a:rPr lang="en-GB" sz="1600" i="1" baseline="0" dirty="0">
                          <a:solidFill>
                            <a:schemeClr val="tx1"/>
                          </a:solidFill>
                        </a:rPr>
                        <a:t> finish, love, start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after certain verbs, e.g.</a:t>
                      </a:r>
                    </a:p>
                    <a:p>
                      <a:pPr algn="l"/>
                      <a:r>
                        <a:rPr lang="en-GB" sz="1600" i="1" dirty="0">
                          <a:solidFill>
                            <a:schemeClr val="tx1"/>
                          </a:solidFill>
                        </a:rPr>
                        <a:t>agree, ask, hope, plan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after modal verbs, e.g.</a:t>
                      </a:r>
                    </a:p>
                    <a:p>
                      <a:pPr algn="l"/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must, could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289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in certain phrases, e.g.</a:t>
                      </a:r>
                    </a:p>
                    <a:p>
                      <a:pPr algn="l"/>
                      <a:r>
                        <a:rPr lang="en-GB" sz="1600" i="1" dirty="0">
                          <a:solidFill>
                            <a:schemeClr val="tx1"/>
                          </a:solidFill>
                        </a:rPr>
                        <a:t>don’t mind, look forward to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after some adjectives, e.g.</a:t>
                      </a:r>
                    </a:p>
                    <a:p>
                      <a:pPr algn="l"/>
                      <a:r>
                        <a:rPr lang="en-GB" sz="1600" i="1" dirty="0">
                          <a:solidFill>
                            <a:schemeClr val="tx1"/>
                          </a:solidFill>
                        </a:rPr>
                        <a:t>easy,</a:t>
                      </a:r>
                      <a:r>
                        <a:rPr lang="en-GB" sz="1600" i="1" baseline="0" dirty="0">
                          <a:solidFill>
                            <a:schemeClr val="tx1"/>
                          </a:solidFill>
                        </a:rPr>
                        <a:t> difficult, happy, sad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i="0" u="none" strike="noStrike" cap="none" dirty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  <a:sym typeface="Arial"/>
                        </a:rPr>
                        <a:t>after </a:t>
                      </a:r>
                      <a:r>
                        <a:rPr lang="en-GB" sz="1600" b="0" i="1" u="none" strike="noStrike" cap="none" dirty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  <a:sym typeface="Arial"/>
                        </a:rPr>
                        <a:t>would rather </a:t>
                      </a:r>
                    </a:p>
                    <a:p>
                      <a:pPr algn="l"/>
                      <a:r>
                        <a:rPr lang="en-GB" sz="1600" b="0" i="0" u="none" strike="noStrike" cap="none" dirty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  <a:sym typeface="Arial"/>
                        </a:rPr>
                        <a:t>(to talk about preferences)</a:t>
                      </a:r>
                      <a:endParaRPr lang="en-GB" sz="1600" b="0" i="0" u="none" strike="noStrike" cap="none" baseline="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  <a:sym typeface="Arial"/>
                      </a:endParaRPr>
                    </a:p>
                    <a:p>
                      <a:pPr algn="l"/>
                      <a:endParaRPr lang="en-GB" sz="1600" b="0" i="1" u="none" strike="noStrike" cap="none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5314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after prepositions, e.g.</a:t>
                      </a:r>
                    </a:p>
                    <a:p>
                      <a:pPr algn="l"/>
                      <a:r>
                        <a:rPr lang="en-GB" sz="1600" i="1" dirty="0">
                          <a:solidFill>
                            <a:schemeClr val="tx1"/>
                          </a:solidFill>
                        </a:rPr>
                        <a:t>Thanks </a:t>
                      </a:r>
                      <a:r>
                        <a:rPr lang="en-GB" sz="1600" i="1" u="sng" dirty="0">
                          <a:solidFill>
                            <a:schemeClr val="tx1"/>
                          </a:solidFill>
                        </a:rPr>
                        <a:t>for listening</a:t>
                      </a:r>
                      <a:r>
                        <a:rPr lang="en-GB" sz="1600" i="1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1" dirty="0">
                          <a:solidFill>
                            <a:schemeClr val="tx1"/>
                          </a:solidFill>
                        </a:rPr>
                        <a:t>to me.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after </a:t>
                      </a:r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let’s </a:t>
                      </a:r>
                    </a:p>
                    <a:p>
                      <a:pPr algn="l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(to make suggestions)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36788" y="3797619"/>
            <a:ext cx="2137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enjoy acting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38569" y="4792578"/>
            <a:ext cx="2460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can’t stand watching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156621" y="5732992"/>
            <a:ext cx="14840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tired of eating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498339" y="3767667"/>
            <a:ext cx="148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want to be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699693" y="4786235"/>
            <a:ext cx="2460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(it)</a:t>
            </a:r>
            <a:r>
              <a:rPr lang="en-GB" sz="1600" b="1" dirty="0"/>
              <a:t>’s important to have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703807" y="3797144"/>
            <a:ext cx="1453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can’t come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752655" y="4786235"/>
            <a:ext cx="2460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(I)</a:t>
            </a:r>
            <a:r>
              <a:rPr lang="en-GB" sz="1600" b="1" dirty="0"/>
              <a:t>’d rather watch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438385" y="3803012"/>
            <a:ext cx="1776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Shall </a:t>
            </a:r>
            <a:r>
              <a:rPr lang="en-GB" sz="1600" dirty="0"/>
              <a:t>(we) </a:t>
            </a:r>
            <a:r>
              <a:rPr lang="en-GB" sz="1600" b="1" dirty="0"/>
              <a:t>meet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856207" y="5781194"/>
            <a:ext cx="1453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Let’s buy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65115" y="5710638"/>
            <a:ext cx="18043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interested in joining</a:t>
            </a:r>
          </a:p>
        </p:txBody>
      </p:sp>
      <p:sp>
        <p:nvSpPr>
          <p:cNvPr id="24" name="Rounded Rectangular Callout 25"/>
          <p:cNvSpPr/>
          <p:nvPr/>
        </p:nvSpPr>
        <p:spPr>
          <a:xfrm>
            <a:off x="10427016" y="2742838"/>
            <a:ext cx="1520771" cy="2294829"/>
          </a:xfrm>
          <a:prstGeom prst="wedgeRoundRectCallout">
            <a:avLst>
              <a:gd name="adj1" fmla="val 6885"/>
              <a:gd name="adj2" fmla="val 67273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Now put the phrases in bold in the correct place in the table. The first one is done for you.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959188" y="3780686"/>
            <a:ext cx="2137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love following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3481527" y="5235221"/>
            <a:ext cx="3009584" cy="1086557"/>
          </a:xfrm>
          <a:prstGeom prst="wedgeRoundRectCallout">
            <a:avLst>
              <a:gd name="adj1" fmla="val 55539"/>
              <a:gd name="adj2" fmla="val 14153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Some verbs can be followed by either </a:t>
            </a:r>
            <a:r>
              <a:rPr lang="en-US" sz="1600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-</a:t>
            </a:r>
            <a:r>
              <a:rPr lang="en-US" sz="1600" i="1" dirty="0" err="1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ing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or </a:t>
            </a:r>
            <a:r>
              <a:rPr lang="en-US" sz="1600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to-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infinitive, e.g. </a:t>
            </a:r>
          </a:p>
          <a:p>
            <a:pPr>
              <a:buSzPct val="25000"/>
            </a:pPr>
            <a:r>
              <a:rPr lang="en-US" sz="1600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love following / love to follow.</a:t>
            </a:r>
            <a:endParaRPr lang="en-US" sz="16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807850" y="3750733"/>
            <a:ext cx="1626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forget to bring</a:t>
            </a:r>
          </a:p>
        </p:txBody>
      </p:sp>
      <p:sp>
        <p:nvSpPr>
          <p:cNvPr id="30" name="Google Shape;65;p15">
            <a:extLst>
              <a:ext uri="{FF2B5EF4-FFF2-40B4-BE49-F238E27FC236}">
                <a16:creationId xmlns:a16="http://schemas.microsoft.com/office/drawing/2014/main" id="{FBDDA44E-13DA-4DEE-A685-A57444035E5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719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 idx="4294967295"/>
          </p:nvPr>
        </p:nvSpPr>
        <p:spPr>
          <a:xfrm>
            <a:off x="684838" y="766348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conditional structures in many different situations.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839583" y="2375692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look at: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we use the zero conditional.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we use the first conditional.</a:t>
            </a:r>
            <a:endParaRPr lang="en-US" sz="20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we make sentences with zero and first conditionals.</a:t>
            </a:r>
          </a:p>
        </p:txBody>
      </p:sp>
      <p:sp>
        <p:nvSpPr>
          <p:cNvPr id="3" name="Pentagon 2"/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When do we use them?</a:t>
            </a:r>
          </a:p>
        </p:txBody>
      </p:sp>
      <p:sp>
        <p:nvSpPr>
          <p:cNvPr id="6" name="Google Shape;65;p15">
            <a:extLst>
              <a:ext uri="{FF2B5EF4-FFF2-40B4-BE49-F238E27FC236}">
                <a16:creationId xmlns:a16="http://schemas.microsoft.com/office/drawing/2014/main" id="{92A284A1-CB31-47AD-B643-45D3DBE7D72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761350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them?</a:t>
            </a:r>
          </a:p>
        </p:txBody>
      </p:sp>
      <p:sp>
        <p:nvSpPr>
          <p:cNvPr id="24" name="Rounded Rectangular Callout 17">
            <a:extLst>
              <a:ext uri="{FF2B5EF4-FFF2-40B4-BE49-F238E27FC236}">
                <a16:creationId xmlns:a16="http://schemas.microsoft.com/office/drawing/2014/main" id="{2AB2EE11-D548-4123-A120-A0AE80993293}"/>
              </a:ext>
            </a:extLst>
          </p:cNvPr>
          <p:cNvSpPr/>
          <p:nvPr/>
        </p:nvSpPr>
        <p:spPr>
          <a:xfrm>
            <a:off x="8253116" y="2216536"/>
            <a:ext cx="3507964" cy="1664778"/>
          </a:xfrm>
          <a:prstGeom prst="wedgeRoundRectCallout">
            <a:avLst>
              <a:gd name="adj1" fmla="val 24454"/>
              <a:gd name="adj2" fmla="val -6395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at the first half of what the girl says: ‘</a:t>
            </a:r>
            <a:r>
              <a:rPr lang="en-US" sz="1600" b="1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it rains tonight...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’</a:t>
            </a:r>
          </a:p>
          <a:p>
            <a:pPr algn="ctr">
              <a:buSzPct val="25000"/>
            </a:pPr>
            <a:endParaRPr lang="en-US" sz="16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Is the girl </a:t>
            </a:r>
            <a:r>
              <a:rPr lang="en-US" sz="1600" u="sng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sure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that it will rain, or is it a </a:t>
            </a:r>
            <a:r>
              <a:rPr lang="en-US" sz="1600" u="sng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possibility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? </a:t>
            </a:r>
          </a:p>
        </p:txBody>
      </p:sp>
      <p:sp>
        <p:nvSpPr>
          <p:cNvPr id="23" name="Shape 87"/>
          <p:cNvSpPr/>
          <p:nvPr/>
        </p:nvSpPr>
        <p:spPr>
          <a:xfrm>
            <a:off x="6058642" y="2320157"/>
            <a:ext cx="1888818" cy="1372669"/>
          </a:xfrm>
          <a:prstGeom prst="cloudCallout">
            <a:avLst>
              <a:gd name="adj1" fmla="val 65983"/>
              <a:gd name="adj2" fmla="val 20664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chemeClr val="accent6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It’s a possibility.</a:t>
            </a:r>
          </a:p>
        </p:txBody>
      </p:sp>
      <p:sp>
        <p:nvSpPr>
          <p:cNvPr id="26" name="Rounded Rectangular Callout 26"/>
          <p:cNvSpPr/>
          <p:nvPr/>
        </p:nvSpPr>
        <p:spPr>
          <a:xfrm>
            <a:off x="8095181" y="4043356"/>
            <a:ext cx="3084867" cy="1446736"/>
          </a:xfrm>
          <a:prstGeom prst="wedgeRoundRectCallout">
            <a:avLst>
              <a:gd name="adj1" fmla="val 58756"/>
              <a:gd name="adj2" fmla="val -46733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Now look at the full sentence: ‘</a:t>
            </a:r>
            <a:r>
              <a:rPr lang="en-US" sz="1600" b="1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it rains tonight, we will stay at home and watch a film.’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Is she talking about the past, </a:t>
            </a:r>
            <a:r>
              <a:rPr lang="it-IT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present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or future?</a:t>
            </a:r>
          </a:p>
        </p:txBody>
      </p:sp>
      <p:sp>
        <p:nvSpPr>
          <p:cNvPr id="28" name="Shape 87"/>
          <p:cNvSpPr/>
          <p:nvPr/>
        </p:nvSpPr>
        <p:spPr>
          <a:xfrm>
            <a:off x="6611989" y="4095940"/>
            <a:ext cx="1338379" cy="1069299"/>
          </a:xfrm>
          <a:prstGeom prst="cloudCallout">
            <a:avLst>
              <a:gd name="adj1" fmla="val 62726"/>
              <a:gd name="adj2" fmla="val 24447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The f</a:t>
            </a:r>
            <a:r>
              <a:rPr lang="en-US" sz="1600" i="1" u="none" strike="noStrike" cap="none" dirty="0">
                <a:solidFill>
                  <a:schemeClr val="accent6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uture.</a:t>
            </a:r>
          </a:p>
        </p:txBody>
      </p:sp>
      <p:sp>
        <p:nvSpPr>
          <p:cNvPr id="32" name="Rounded Rectangular Callout 24"/>
          <p:cNvSpPr/>
          <p:nvPr/>
        </p:nvSpPr>
        <p:spPr>
          <a:xfrm>
            <a:off x="2294089" y="1105330"/>
            <a:ext cx="3428942" cy="757335"/>
          </a:xfrm>
          <a:prstGeom prst="wedgeRoundRectCallout">
            <a:avLst>
              <a:gd name="adj1" fmla="val -57975"/>
              <a:gd name="adj2" fmla="val 38055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it rains tonight, we will stay at home and watch a film.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DF2F076E-568C-49CC-B3E2-16ECCB34E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80" y="424502"/>
            <a:ext cx="1239894" cy="1239894"/>
          </a:xfrm>
          <a:prstGeom prst="rect">
            <a:avLst/>
          </a:prstGeom>
        </p:spPr>
      </p:pic>
      <p:pic>
        <p:nvPicPr>
          <p:cNvPr id="34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3" y="1127627"/>
            <a:ext cx="1239894" cy="1239894"/>
          </a:xfrm>
          <a:prstGeom prst="rect">
            <a:avLst/>
          </a:prstGeom>
        </p:spPr>
      </p:pic>
      <p:sp>
        <p:nvSpPr>
          <p:cNvPr id="11" name="Google Shape;65;p15">
            <a:extLst>
              <a:ext uri="{FF2B5EF4-FFF2-40B4-BE49-F238E27FC236}">
                <a16:creationId xmlns:a16="http://schemas.microsoft.com/office/drawing/2014/main" id="{B29246A3-799D-4A07-B2BF-C2AD8156C70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70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761350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them?</a:t>
            </a:r>
          </a:p>
        </p:txBody>
      </p:sp>
      <p:sp>
        <p:nvSpPr>
          <p:cNvPr id="20" name="Rounded Rectangular Callout 32">
            <a:extLst>
              <a:ext uri="{FF2B5EF4-FFF2-40B4-BE49-F238E27FC236}">
                <a16:creationId xmlns:a16="http://schemas.microsoft.com/office/drawing/2014/main" id="{6D8AD3E1-2DA2-45E2-9464-83A3352B087B}"/>
              </a:ext>
            </a:extLst>
          </p:cNvPr>
          <p:cNvSpPr/>
          <p:nvPr/>
        </p:nvSpPr>
        <p:spPr>
          <a:xfrm>
            <a:off x="2464594" y="2066402"/>
            <a:ext cx="3335072" cy="768168"/>
          </a:xfrm>
          <a:prstGeom prst="wedgeRoundRectCallout">
            <a:avLst>
              <a:gd name="adj1" fmla="val 42547"/>
              <a:gd name="adj2" fmla="val 79748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there is a lot of traffic, 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it takes a long time to get into town.</a:t>
            </a:r>
          </a:p>
        </p:txBody>
      </p:sp>
      <p:sp>
        <p:nvSpPr>
          <p:cNvPr id="22" name="Rounded Rectangular Callout 33">
            <a:extLst>
              <a:ext uri="{FF2B5EF4-FFF2-40B4-BE49-F238E27FC236}">
                <a16:creationId xmlns:a16="http://schemas.microsoft.com/office/drawing/2014/main" id="{F37DF421-05FF-49F2-B05E-D229D114F66C}"/>
              </a:ext>
            </a:extLst>
          </p:cNvPr>
          <p:cNvSpPr/>
          <p:nvPr/>
        </p:nvSpPr>
        <p:spPr>
          <a:xfrm>
            <a:off x="6030645" y="1121647"/>
            <a:ext cx="3162530" cy="755130"/>
          </a:xfrm>
          <a:prstGeom prst="wedgeRoundRectCallout">
            <a:avLst>
              <a:gd name="adj1" fmla="val -35517"/>
              <a:gd name="adj2" fmla="val 83314"/>
              <a:gd name="adj3" fmla="val 16667"/>
            </a:avLst>
          </a:prstGeom>
          <a:solidFill>
            <a:srgbClr val="ED6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I’m hungry after swimming, 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usually eat a banana.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DF2F076E-568C-49CC-B3E2-16ECCB34E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80" y="424502"/>
            <a:ext cx="1239894" cy="1239894"/>
          </a:xfrm>
          <a:prstGeom prst="rect">
            <a:avLst/>
          </a:prstGeom>
        </p:spPr>
      </p:pic>
      <p:sp>
        <p:nvSpPr>
          <p:cNvPr id="13" name="Rounded Rectangular Callout 23"/>
          <p:cNvSpPr/>
          <p:nvPr/>
        </p:nvSpPr>
        <p:spPr>
          <a:xfrm>
            <a:off x="7316629" y="2062671"/>
            <a:ext cx="3063770" cy="770846"/>
          </a:xfrm>
          <a:prstGeom prst="wedgeRoundRectCallout">
            <a:avLst>
              <a:gd name="adj1" fmla="val -60585"/>
              <a:gd name="adj2" fmla="val 39207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they don’t work harder, 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they will lose the match.</a:t>
            </a:r>
          </a:p>
        </p:txBody>
      </p:sp>
      <p:sp>
        <p:nvSpPr>
          <p:cNvPr id="14" name="Rounded Rectangular Callout 24"/>
          <p:cNvSpPr/>
          <p:nvPr/>
        </p:nvSpPr>
        <p:spPr>
          <a:xfrm>
            <a:off x="2279977" y="1119441"/>
            <a:ext cx="3428942" cy="757335"/>
          </a:xfrm>
          <a:prstGeom prst="wedgeRoundRectCallout">
            <a:avLst>
              <a:gd name="adj1" fmla="val -57975"/>
              <a:gd name="adj2" fmla="val 38055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it rains tonight, 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we will stay</a:t>
            </a:r>
          </a:p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at home and watch a film.</a:t>
            </a:r>
          </a:p>
        </p:txBody>
      </p:sp>
      <p:pic>
        <p:nvPicPr>
          <p:cNvPr id="2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3" y="1127627"/>
            <a:ext cx="1239894" cy="1239894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95"/>
              </p:ext>
            </p:extLst>
          </p:nvPr>
        </p:nvGraphicFramePr>
        <p:xfrm>
          <a:off x="514703" y="3159477"/>
          <a:ext cx="4043186" cy="3091745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4043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341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zero conditional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661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To talk about things that are generally true.</a:t>
                      </a: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743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To talk about habits.</a:t>
                      </a:r>
                      <a:endParaRPr lang="en-GB" sz="1600" b="1" baseline="0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="1" baseline="0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="1" baseline="0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="1" baseline="0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27764"/>
              </p:ext>
            </p:extLst>
          </p:nvPr>
        </p:nvGraphicFramePr>
        <p:xfrm>
          <a:off x="4557889" y="3156655"/>
          <a:ext cx="3951111" cy="3173482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951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341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first conditional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661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To talk about possible future situations.</a:t>
                      </a: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743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To talk about possible future actions.</a:t>
                      </a:r>
                      <a:endParaRPr lang="en-GB" sz="1600" b="1" baseline="0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="1" baseline="0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="1" baseline="0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="1" baseline="0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433639" y="1210266"/>
            <a:ext cx="31238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sz="1600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it rains tonight, </a:t>
            </a:r>
            <a:r>
              <a:rPr lang="en-US" sz="16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we will stay at home and watch a film.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052472" y="1208967"/>
            <a:ext cx="31173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If I’m hungry after swimming,</a:t>
            </a:r>
          </a:p>
          <a:p>
            <a:pPr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usually eat a banana.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61178" y="2038679"/>
            <a:ext cx="334190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If there is a lot of traffic,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it takes a long time to get into town.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481833" y="2157517"/>
            <a:ext cx="272863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If they don’t work harder,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they will lose the match.</a:t>
            </a:r>
          </a:p>
        </p:txBody>
      </p:sp>
      <p:sp>
        <p:nvSpPr>
          <p:cNvPr id="21" name="Rounded Rectangular Callout 17">
            <a:extLst>
              <a:ext uri="{FF2B5EF4-FFF2-40B4-BE49-F238E27FC236}">
                <a16:creationId xmlns:a16="http://schemas.microsoft.com/office/drawing/2014/main" id="{2AB2EE11-D548-4123-A120-A0AE80993293}"/>
              </a:ext>
            </a:extLst>
          </p:cNvPr>
          <p:cNvSpPr/>
          <p:nvPr/>
        </p:nvSpPr>
        <p:spPr>
          <a:xfrm>
            <a:off x="8779068" y="3762104"/>
            <a:ext cx="2982011" cy="1704968"/>
          </a:xfrm>
          <a:prstGeom prst="wedgeRoundRectCallout">
            <a:avLst>
              <a:gd name="adj1" fmla="val 24454"/>
              <a:gd name="adj2" fmla="val -6395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Now look at all four sentences and put them in the correct place in the table.</a:t>
            </a:r>
          </a:p>
          <a:p>
            <a:pPr algn="ctr">
              <a:buSzPct val="25000"/>
            </a:pPr>
            <a:endParaRPr lang="en-US" sz="16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Start with the zero conditionals.</a:t>
            </a:r>
          </a:p>
        </p:txBody>
      </p:sp>
      <p:sp>
        <p:nvSpPr>
          <p:cNvPr id="18" name="Google Shape;65;p15">
            <a:extLst>
              <a:ext uri="{FF2B5EF4-FFF2-40B4-BE49-F238E27FC236}">
                <a16:creationId xmlns:a16="http://schemas.microsoft.com/office/drawing/2014/main" id="{2AF53A5A-21EE-46B8-8753-4BC26BB3A11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2724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763 0.27592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1925 0.59787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641 0.40629 " pathEditMode="relative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8E-6 5.87691E-6 L -0.22636 0.45119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/>
      <p:bldP spid="5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81"/>
          <p:cNvSpPr txBox="1">
            <a:spLocks/>
          </p:cNvSpPr>
          <p:nvPr/>
        </p:nvSpPr>
        <p:spPr>
          <a:xfrm>
            <a:off x="450601" y="206629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-GB" sz="44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zero conditional</a:t>
            </a:r>
            <a:endParaRPr lang="en-US" sz="44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Shape 82"/>
          <p:cNvSpPr txBox="1">
            <a:spLocks/>
          </p:cNvSpPr>
          <p:nvPr/>
        </p:nvSpPr>
        <p:spPr>
          <a:xfrm>
            <a:off x="450601" y="1007896"/>
            <a:ext cx="9334542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5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To talk about habits and things that are generally true.</a:t>
            </a: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</a:p>
        </p:txBody>
      </p:sp>
      <p:sp>
        <p:nvSpPr>
          <p:cNvPr id="23" name="Shape 82"/>
          <p:cNvSpPr txBox="1">
            <a:spLocks/>
          </p:cNvSpPr>
          <p:nvPr/>
        </p:nvSpPr>
        <p:spPr>
          <a:xfrm>
            <a:off x="450601" y="3189862"/>
            <a:ext cx="9334542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5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There are two parts to a zero </a:t>
            </a:r>
            <a:r>
              <a:rPr lang="fr-FR" sz="2500" b="1" dirty="0" err="1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conditional</a:t>
            </a:r>
            <a:r>
              <a:rPr lang="en-US" sz="25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sentence: </a:t>
            </a:r>
          </a:p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5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1. The </a:t>
            </a:r>
            <a:r>
              <a:rPr lang="en-US" sz="2500" b="1" i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</a:t>
            </a:r>
            <a:r>
              <a:rPr lang="en-US" sz="25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clause: the </a:t>
            </a:r>
            <a:r>
              <a:rPr lang="fr-FR" sz="2500" b="1" dirty="0" err="1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conditional</a:t>
            </a:r>
            <a:r>
              <a:rPr lang="en-US" sz="25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/situation clause.</a:t>
            </a:r>
          </a:p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5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2. The consequence clause.</a:t>
            </a:r>
            <a:endParaRPr lang="en-US" sz="20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4" name="Rounded Rectangular Callout 27"/>
          <p:cNvSpPr/>
          <p:nvPr/>
        </p:nvSpPr>
        <p:spPr>
          <a:xfrm>
            <a:off x="1749778" y="4933517"/>
            <a:ext cx="6106188" cy="1430594"/>
          </a:xfrm>
          <a:prstGeom prst="wedgeRoundRectCallout">
            <a:avLst>
              <a:gd name="adj1" fmla="val -55622"/>
              <a:gd name="adj2" fmla="val -25136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20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           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clause 1                         clause 2      </a:t>
            </a:r>
            <a:b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</a:b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       </a:t>
            </a:r>
            <a:r>
              <a:rPr lang="en-US" sz="20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 If I’m hungry,               I eat a banana.</a:t>
            </a:r>
          </a:p>
          <a:p>
            <a:pPr lvl="0" algn="ctr">
              <a:buSzPct val="25000"/>
            </a:pPr>
            <a:endParaRPr lang="en-US" sz="2000" b="1" dirty="0"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lvl="0">
              <a:buSzPct val="25000"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        </a:t>
            </a:r>
            <a:r>
              <a:rPr lang="fr-FR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conditional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n-US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               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consequence</a:t>
            </a:r>
            <a:endParaRPr lang="en-US" sz="2000" b="1" i="1" dirty="0">
              <a:solidFill>
                <a:schemeClr val="accent6">
                  <a:lumMod val="60000"/>
                  <a:lumOff val="40000"/>
                </a:schemeClr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6" name="Right Bracket 29"/>
          <p:cNvSpPr/>
          <p:nvPr/>
        </p:nvSpPr>
        <p:spPr>
          <a:xfrm rot="5400000">
            <a:off x="3239255" y="4890258"/>
            <a:ext cx="119987" cy="1614169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Right Bracket 31"/>
          <p:cNvSpPr/>
          <p:nvPr/>
        </p:nvSpPr>
        <p:spPr>
          <a:xfrm rot="5400000">
            <a:off x="6021339" y="4807535"/>
            <a:ext cx="90655" cy="1835875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Rounded Rectangular Callout 33">
            <a:extLst>
              <a:ext uri="{FF2B5EF4-FFF2-40B4-BE49-F238E27FC236}">
                <a16:creationId xmlns:a16="http://schemas.microsoft.com/office/drawing/2014/main" id="{F37DF421-05FF-49F2-B05E-D229D114F66C}"/>
              </a:ext>
            </a:extLst>
          </p:cNvPr>
          <p:cNvSpPr/>
          <p:nvPr/>
        </p:nvSpPr>
        <p:spPr>
          <a:xfrm>
            <a:off x="1021464" y="1925980"/>
            <a:ext cx="3169536" cy="755130"/>
          </a:xfrm>
          <a:prstGeom prst="wedgeRoundRectCallout">
            <a:avLst>
              <a:gd name="adj1" fmla="val 63229"/>
              <a:gd name="adj2" fmla="val 38465"/>
              <a:gd name="adj3" fmla="val 16667"/>
            </a:avLst>
          </a:prstGeom>
          <a:solidFill>
            <a:srgbClr val="ED6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I’m hungry after swimming, I usually eat a banana.</a:t>
            </a:r>
          </a:p>
        </p:txBody>
      </p:sp>
      <p:sp>
        <p:nvSpPr>
          <p:cNvPr id="30" name="Rounded Rectangular Callout 32">
            <a:extLst>
              <a:ext uri="{FF2B5EF4-FFF2-40B4-BE49-F238E27FC236}">
                <a16:creationId xmlns:a16="http://schemas.microsoft.com/office/drawing/2014/main" id="{6D8AD3E1-2DA2-45E2-9464-83A3352B087B}"/>
              </a:ext>
            </a:extLst>
          </p:cNvPr>
          <p:cNvSpPr/>
          <p:nvPr/>
        </p:nvSpPr>
        <p:spPr>
          <a:xfrm>
            <a:off x="5244483" y="1939402"/>
            <a:ext cx="3335072" cy="768168"/>
          </a:xfrm>
          <a:prstGeom prst="wedgeRoundRectCallout">
            <a:avLst>
              <a:gd name="adj1" fmla="val 42547"/>
              <a:gd name="adj2" fmla="val 79748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there is a lot of traffic, it takes a long time to get into town.</a:t>
            </a:r>
          </a:p>
        </p:txBody>
      </p:sp>
      <p:pic>
        <p:nvPicPr>
          <p:cNvPr id="3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23" y="543891"/>
            <a:ext cx="1239894" cy="1239894"/>
          </a:xfrm>
          <a:prstGeom prst="rect">
            <a:avLst/>
          </a:prstGeom>
        </p:spPr>
      </p:pic>
      <p:sp>
        <p:nvSpPr>
          <p:cNvPr id="32" name="Rounded Rectangular Callout 25"/>
          <p:cNvSpPr/>
          <p:nvPr/>
        </p:nvSpPr>
        <p:spPr>
          <a:xfrm>
            <a:off x="8638013" y="3114676"/>
            <a:ext cx="3084867" cy="2269561"/>
          </a:xfrm>
          <a:prstGeom prst="wedgeRoundRectCallout">
            <a:avLst>
              <a:gd name="adj1" fmla="val 17881"/>
              <a:gd name="adj2" fmla="val -7285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at this sentence again: ‘</a:t>
            </a:r>
            <a:r>
              <a:rPr lang="en-US" sz="1600" b="1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there is a lot of traffic, it takes a long time to get into town.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’</a:t>
            </a:r>
          </a:p>
          <a:p>
            <a:pPr>
              <a:buSzPct val="25000"/>
            </a:pPr>
            <a:endParaRPr lang="en-US" sz="16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What word can we use instead of ‘If’ with a similar meaning?</a:t>
            </a:r>
          </a:p>
        </p:txBody>
      </p:sp>
      <p:sp>
        <p:nvSpPr>
          <p:cNvPr id="33" name="Shape 87"/>
          <p:cNvSpPr/>
          <p:nvPr/>
        </p:nvSpPr>
        <p:spPr>
          <a:xfrm>
            <a:off x="8898362" y="5471110"/>
            <a:ext cx="1338379" cy="1069299"/>
          </a:xfrm>
          <a:prstGeom prst="cloudCallout">
            <a:avLst>
              <a:gd name="adj1" fmla="val 33938"/>
              <a:gd name="adj2" fmla="val -75634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‘When’</a:t>
            </a:r>
            <a:r>
              <a:rPr lang="en-US" sz="1600" i="1" u="none" strike="noStrike" cap="none" dirty="0">
                <a:solidFill>
                  <a:schemeClr val="accent6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4" name="Google Shape;65;p15">
            <a:extLst>
              <a:ext uri="{FF2B5EF4-FFF2-40B4-BE49-F238E27FC236}">
                <a16:creationId xmlns:a16="http://schemas.microsoft.com/office/drawing/2014/main" id="{609C2CDF-6F63-4DAC-A6C6-E67EBD5BEC7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7592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06629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-GB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first conditional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Shape 82"/>
          <p:cNvSpPr txBox="1">
            <a:spLocks/>
          </p:cNvSpPr>
          <p:nvPr/>
        </p:nvSpPr>
        <p:spPr>
          <a:xfrm>
            <a:off x="450601" y="1007896"/>
            <a:ext cx="9334542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5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To talk about possible future actions or situations and their results.</a:t>
            </a: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</a:p>
        </p:txBody>
      </p:sp>
      <p:sp>
        <p:nvSpPr>
          <p:cNvPr id="26" name="Shape 82"/>
          <p:cNvSpPr txBox="1">
            <a:spLocks/>
          </p:cNvSpPr>
          <p:nvPr/>
        </p:nvSpPr>
        <p:spPr>
          <a:xfrm>
            <a:off x="450601" y="2982776"/>
            <a:ext cx="11010471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5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Like the zero conditional, a first </a:t>
            </a:r>
            <a:r>
              <a:rPr lang="fr-FR" sz="2500" b="1" dirty="0" err="1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conditional</a:t>
            </a:r>
            <a:r>
              <a:rPr lang="en-US" sz="25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sentence has two parts: </a:t>
            </a:r>
          </a:p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5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1. The </a:t>
            </a:r>
            <a:r>
              <a:rPr lang="en-US" sz="2500" b="1" i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</a:t>
            </a:r>
            <a:r>
              <a:rPr lang="en-US" sz="25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clause: the </a:t>
            </a:r>
            <a:r>
              <a:rPr lang="fr-FR" sz="2500" b="1" dirty="0" err="1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conditional</a:t>
            </a:r>
            <a:r>
              <a:rPr lang="en-US" sz="25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/situation clause.</a:t>
            </a:r>
          </a:p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5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2. The consequence clause.</a:t>
            </a:r>
            <a:endParaRPr lang="en-US" sz="20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581529" y="4726431"/>
            <a:ext cx="5912535" cy="1593946"/>
          </a:xfrm>
          <a:prstGeom prst="wedgeRoundRectCallout">
            <a:avLst>
              <a:gd name="adj1" fmla="val -55622"/>
              <a:gd name="adj2" fmla="val -25136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20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      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clause 1                              clause 2</a:t>
            </a:r>
            <a:r>
              <a:rPr lang="en-US" sz="20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</a:p>
          <a:p>
            <a:pPr lvl="0">
              <a:buSzPct val="25000"/>
            </a:pPr>
            <a:r>
              <a:rPr lang="en-US" sz="20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 If it rains tonight,            we will stay at home.</a:t>
            </a:r>
          </a:p>
          <a:p>
            <a:pPr lvl="0">
              <a:buSzPct val="25000"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      </a:t>
            </a:r>
          </a:p>
          <a:p>
            <a:pPr lvl="0">
              <a:buSzPct val="25000"/>
            </a:pP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   </a:t>
            </a:r>
            <a:r>
              <a:rPr lang="fr-FR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conditional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n-US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                    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consequence</a:t>
            </a:r>
            <a:endParaRPr lang="en-US" sz="2000" b="1" i="1" dirty="0">
              <a:solidFill>
                <a:schemeClr val="accent6">
                  <a:lumMod val="60000"/>
                  <a:lumOff val="40000"/>
                </a:schemeClr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30" name="Right Bracket 29"/>
          <p:cNvSpPr/>
          <p:nvPr/>
        </p:nvSpPr>
        <p:spPr>
          <a:xfrm rot="5400000">
            <a:off x="3814942" y="4623860"/>
            <a:ext cx="98226" cy="2093224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Right Bracket 31"/>
          <p:cNvSpPr/>
          <p:nvPr/>
        </p:nvSpPr>
        <p:spPr>
          <a:xfrm rot="5400000">
            <a:off x="6927733" y="4461832"/>
            <a:ext cx="87350" cy="2399928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How do we make sentences using the zero and first </a:t>
            </a:r>
            <a:r>
              <a:rPr lang="fr-FR" sz="1600" dirty="0" err="1">
                <a:latin typeface="Open Sans"/>
                <a:ea typeface="Open Sans"/>
                <a:cs typeface="Open Sans"/>
                <a:sym typeface="Open Sans"/>
              </a:rPr>
              <a:t>conditionals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sp>
        <p:nvSpPr>
          <p:cNvPr id="11" name="Rounded Rectangular Callout 24"/>
          <p:cNvSpPr/>
          <p:nvPr/>
        </p:nvSpPr>
        <p:spPr>
          <a:xfrm>
            <a:off x="4647462" y="1576493"/>
            <a:ext cx="3428942" cy="757335"/>
          </a:xfrm>
          <a:prstGeom prst="wedgeRoundRectCallout">
            <a:avLst>
              <a:gd name="adj1" fmla="val -57975"/>
              <a:gd name="adj2" fmla="val 38055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it rains tonight, we will stay at home and watch a film.</a:t>
            </a:r>
          </a:p>
        </p:txBody>
      </p:sp>
      <p:pic>
        <p:nvPicPr>
          <p:cNvPr id="12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06" y="1598790"/>
            <a:ext cx="1239894" cy="1239894"/>
          </a:xfrm>
          <a:prstGeom prst="rect">
            <a:avLst/>
          </a:prstGeom>
        </p:spPr>
      </p:pic>
      <p:sp>
        <p:nvSpPr>
          <p:cNvPr id="14" name="Google Shape;65;p15">
            <a:extLst>
              <a:ext uri="{FF2B5EF4-FFF2-40B4-BE49-F238E27FC236}">
                <a16:creationId xmlns:a16="http://schemas.microsoft.com/office/drawing/2014/main" id="{D398471D-EB7C-4035-B84A-894E24872E6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7163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30" grpId="0" animBg="1"/>
      <p:bldP spid="32" grpId="0" animBg="1"/>
      <p:bldP spid="3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06629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zero and first </a:t>
            </a:r>
            <a:r>
              <a:rPr lang="fr-FR" sz="4400" dirty="0" err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conditionals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4" y="1094464"/>
            <a:ext cx="1239894" cy="1239894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2335493" y="1284779"/>
            <a:ext cx="3428942" cy="859265"/>
          </a:xfrm>
          <a:prstGeom prst="wedgeRoundRectCallout">
            <a:avLst>
              <a:gd name="adj1" fmla="val -55918"/>
              <a:gd name="adj2" fmla="val -47655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it rains tonight, we will stay at home and watch a film.</a:t>
            </a:r>
            <a:endParaRPr lang="en-US" sz="16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93" y="980611"/>
            <a:ext cx="1239894" cy="1239894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8763000" y="2648094"/>
            <a:ext cx="2631706" cy="1148599"/>
          </a:xfrm>
          <a:prstGeom prst="wedgeRoundRectCallout">
            <a:avLst>
              <a:gd name="adj1" fmla="val 58153"/>
              <a:gd name="adj2" fmla="val 474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at the two highlighted examples and fill in the missing words in the boxes.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496086"/>
              </p:ext>
            </p:extLst>
          </p:nvPr>
        </p:nvGraphicFramePr>
        <p:xfrm>
          <a:off x="880223" y="2413979"/>
          <a:ext cx="7092554" cy="3925391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546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6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13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clause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1: 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If </a:t>
                      </a:r>
                      <a:r>
                        <a:rPr lang="fr-FR" sz="1600" i="0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conditional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clause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2: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US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consequence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13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zero </a:t>
                      </a:r>
                      <a:r>
                        <a:rPr lang="en-GB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conditional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37">
                <a:tc gridSpan="2">
                  <a:txBody>
                    <a:bodyPr/>
                    <a:lstStyle/>
                    <a:p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+                                   ,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solidFill>
                      <a:srgbClr val="00A7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baseline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solidFill>
                      <a:srgbClr val="5F9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If I’m hungry after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swimming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, 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If there is a lot of traffic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,</a:t>
                      </a:r>
                    </a:p>
                  </a:txBody>
                  <a:tcPr>
                    <a:solidFill>
                      <a:srgbClr val="BA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 usually eat a banana.</a:t>
                      </a:r>
                    </a:p>
                    <a:p>
                      <a:endParaRPr lang="en-GB" sz="1600" baseline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it takes a long time to get into town.</a:t>
                      </a:r>
                    </a:p>
                  </a:txBody>
                  <a:tcPr>
                    <a:solidFill>
                      <a:srgbClr val="BA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13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first</a:t>
                      </a:r>
                      <a:r>
                        <a:rPr lang="en-GB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conditional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54">
                <a:tc gridSpan="2">
                  <a:txBody>
                    <a:bodyPr/>
                    <a:lstStyle/>
                    <a:p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+                                    ,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+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solidFill>
                      <a:srgbClr val="00A7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solidFill>
                      <a:srgbClr val="00A7E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If it rains tonight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,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If they don’t work harder,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we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wi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ll stay at home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</a:p>
                    <a:p>
                      <a:endParaRPr lang="en-GB" sz="1600" baseline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they won’t win the match.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07108" y="3162980"/>
            <a:ext cx="1769269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            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95132" y="3162981"/>
            <a:ext cx="190454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            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9953" y="3162981"/>
            <a:ext cx="78548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     </a:t>
            </a:r>
            <a:r>
              <a:rPr lang="en-GB" sz="1600" i="1" dirty="0">
                <a:solidFill>
                  <a:srgbClr val="002060"/>
                </a:solidFill>
              </a:rPr>
              <a:t>If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8163" y="3176480"/>
            <a:ext cx="1595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>
                <a:solidFill>
                  <a:srgbClr val="002060"/>
                </a:solidFill>
              </a:rPr>
              <a:t>present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da-DK" sz="1600" dirty="0">
                <a:solidFill>
                  <a:srgbClr val="002060"/>
                </a:solidFill>
              </a:rPr>
              <a:t>tense</a:t>
            </a:r>
            <a:endParaRPr lang="en-GB" sz="1600" dirty="0"/>
          </a:p>
        </p:txBody>
      </p:sp>
      <p:sp>
        <p:nvSpPr>
          <p:cNvPr id="34" name="Rectangle 33"/>
          <p:cNvSpPr/>
          <p:nvPr/>
        </p:nvSpPr>
        <p:spPr>
          <a:xfrm>
            <a:off x="5291605" y="3162369"/>
            <a:ext cx="1476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present tense</a:t>
            </a:r>
            <a:endParaRPr lang="en-GB" sz="1600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8537222" y="4092222"/>
            <a:ext cx="1779069" cy="1249101"/>
          </a:xfrm>
          <a:prstGeom prst="wedgeRoundRectCallout">
            <a:avLst>
              <a:gd name="adj1" fmla="val 35005"/>
              <a:gd name="adj2" fmla="val -6538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25000"/>
            </a:pPr>
            <a:r>
              <a:rPr lang="en-US" sz="1600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Won’t 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is a contraction of two words. What are they?</a:t>
            </a:r>
            <a:endParaRPr lang="en-US" sz="1600" i="1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39" name="Shape 87"/>
          <p:cNvSpPr/>
          <p:nvPr/>
        </p:nvSpPr>
        <p:spPr>
          <a:xfrm>
            <a:off x="10656068" y="4341839"/>
            <a:ext cx="1338379" cy="1069299"/>
          </a:xfrm>
          <a:prstGeom prst="cloudCallout">
            <a:avLst>
              <a:gd name="adj1" fmla="val -71654"/>
              <a:gd name="adj2" fmla="val 10624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600" i="1" dirty="0">
                <a:solidFill>
                  <a:srgbClr val="EEFF41">
                    <a:lumMod val="50000"/>
                  </a:srgbClr>
                </a:solidFill>
                <a:latin typeface="Open Sans"/>
                <a:ea typeface="Open Sans"/>
                <a:cs typeface="Open Sans"/>
                <a:sym typeface="Open Sans"/>
              </a:rPr>
              <a:t>will not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8523111" y="5590336"/>
            <a:ext cx="1779932" cy="914885"/>
          </a:xfrm>
          <a:prstGeom prst="wedgeRoundRectCallout">
            <a:avLst>
              <a:gd name="adj1" fmla="val 32063"/>
              <a:gd name="adj2" fmla="val -6538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What is the contraction of </a:t>
            </a:r>
            <a:r>
              <a:rPr lang="en-US" sz="1600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will?</a:t>
            </a:r>
          </a:p>
        </p:txBody>
      </p:sp>
      <p:sp>
        <p:nvSpPr>
          <p:cNvPr id="41" name="Shape 87"/>
          <p:cNvSpPr/>
          <p:nvPr/>
        </p:nvSpPr>
        <p:spPr>
          <a:xfrm>
            <a:off x="10516626" y="5642396"/>
            <a:ext cx="955343" cy="859452"/>
          </a:xfrm>
          <a:prstGeom prst="cloudCallout">
            <a:avLst>
              <a:gd name="adj1" fmla="val -71654"/>
              <a:gd name="adj2" fmla="val 10624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600" i="1" dirty="0">
                <a:solidFill>
                  <a:srgbClr val="EEFF41">
                    <a:lumMod val="50000"/>
                  </a:srgbClr>
                </a:solidFill>
                <a:latin typeface="Open Sans"/>
                <a:ea typeface="Open Sans"/>
                <a:cs typeface="Open Sans"/>
                <a:sym typeface="Open Sans"/>
              </a:rPr>
              <a:t>’ll</a:t>
            </a:r>
          </a:p>
        </p:txBody>
      </p:sp>
      <p:sp>
        <p:nvSpPr>
          <p:cNvPr id="20" name="Rounded Rectangular Callout 32">
            <a:extLst>
              <a:ext uri="{FF2B5EF4-FFF2-40B4-BE49-F238E27FC236}">
                <a16:creationId xmlns:a16="http://schemas.microsoft.com/office/drawing/2014/main" id="{6D8AD3E1-2DA2-45E2-9464-83A3352B087B}"/>
              </a:ext>
            </a:extLst>
          </p:cNvPr>
          <p:cNvSpPr/>
          <p:nvPr/>
        </p:nvSpPr>
        <p:spPr>
          <a:xfrm>
            <a:off x="6265947" y="1290533"/>
            <a:ext cx="3335072" cy="849356"/>
          </a:xfrm>
          <a:prstGeom prst="wedgeRoundRectCallout">
            <a:avLst>
              <a:gd name="adj1" fmla="val 42547"/>
              <a:gd name="adj2" fmla="val 79748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there is a lot of traffic, it takes a long time to get into town.</a:t>
            </a:r>
          </a:p>
        </p:txBody>
      </p:sp>
      <p:sp>
        <p:nvSpPr>
          <p:cNvPr id="19" name="TextBox 2"/>
          <p:cNvSpPr txBox="1"/>
          <p:nvPr/>
        </p:nvSpPr>
        <p:spPr>
          <a:xfrm>
            <a:off x="2197572" y="5081350"/>
            <a:ext cx="1769269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  </a:t>
            </a:r>
          </a:p>
        </p:txBody>
      </p:sp>
      <p:sp>
        <p:nvSpPr>
          <p:cNvPr id="22" name="TextBox 29"/>
          <p:cNvSpPr txBox="1"/>
          <p:nvPr/>
        </p:nvSpPr>
        <p:spPr>
          <a:xfrm>
            <a:off x="4467244" y="5091037"/>
            <a:ext cx="110337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 </a:t>
            </a:r>
            <a:endParaRPr lang="en-GB" sz="1600" i="1" dirty="0"/>
          </a:p>
        </p:txBody>
      </p:sp>
      <p:sp>
        <p:nvSpPr>
          <p:cNvPr id="24" name="TextBox 31"/>
          <p:cNvSpPr txBox="1"/>
          <p:nvPr/>
        </p:nvSpPr>
        <p:spPr>
          <a:xfrm>
            <a:off x="984848" y="5072584"/>
            <a:ext cx="78548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     </a:t>
            </a:r>
            <a:r>
              <a:rPr lang="en-GB" sz="1600" i="1" dirty="0">
                <a:solidFill>
                  <a:srgbClr val="002060"/>
                </a:solidFill>
              </a:rPr>
              <a:t>If</a:t>
            </a:r>
          </a:p>
        </p:txBody>
      </p:sp>
      <p:sp>
        <p:nvSpPr>
          <p:cNvPr id="27" name="TextBox 29"/>
          <p:cNvSpPr txBox="1"/>
          <p:nvPr/>
        </p:nvSpPr>
        <p:spPr>
          <a:xfrm>
            <a:off x="5949682" y="5091037"/>
            <a:ext cx="1378885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    </a:t>
            </a:r>
          </a:p>
        </p:txBody>
      </p:sp>
      <p:sp>
        <p:nvSpPr>
          <p:cNvPr id="29" name="Rectangle 3"/>
          <p:cNvSpPr/>
          <p:nvPr/>
        </p:nvSpPr>
        <p:spPr>
          <a:xfrm>
            <a:off x="2281051" y="5032120"/>
            <a:ext cx="1595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>
                <a:solidFill>
                  <a:srgbClr val="002060"/>
                </a:solidFill>
              </a:rPr>
              <a:t>present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da-DK" sz="1600" dirty="0">
                <a:solidFill>
                  <a:srgbClr val="002060"/>
                </a:solidFill>
              </a:rPr>
              <a:t>tense</a:t>
            </a:r>
            <a:endParaRPr lang="en-GB" sz="1600" dirty="0"/>
          </a:p>
        </p:txBody>
      </p:sp>
      <p:sp>
        <p:nvSpPr>
          <p:cNvPr id="31" name="Rectangle 3"/>
          <p:cNvSpPr/>
          <p:nvPr/>
        </p:nvSpPr>
        <p:spPr>
          <a:xfrm>
            <a:off x="4460817" y="5032120"/>
            <a:ext cx="1595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002060"/>
                </a:solidFill>
              </a:rPr>
              <a:t> will/won’t</a:t>
            </a:r>
            <a:endParaRPr lang="en-GB" sz="1600" i="1" dirty="0"/>
          </a:p>
        </p:txBody>
      </p:sp>
      <p:sp>
        <p:nvSpPr>
          <p:cNvPr id="33" name="Rectangle 3"/>
          <p:cNvSpPr/>
          <p:nvPr/>
        </p:nvSpPr>
        <p:spPr>
          <a:xfrm>
            <a:off x="5923762" y="5059967"/>
            <a:ext cx="1595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    infinitive</a:t>
            </a:r>
            <a:endParaRPr lang="en-GB" sz="1600" dirty="0"/>
          </a:p>
        </p:txBody>
      </p:sp>
      <p:sp>
        <p:nvSpPr>
          <p:cNvPr id="35" name="Google Shape;65;p15">
            <a:extLst>
              <a:ext uri="{FF2B5EF4-FFF2-40B4-BE49-F238E27FC236}">
                <a16:creationId xmlns:a16="http://schemas.microsoft.com/office/drawing/2014/main" id="{91F5D897-4FAC-4384-A570-A51DA0CCD95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5246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" grpId="0" animBg="1"/>
      <p:bldP spid="30" grpId="0" animBg="1"/>
      <p:bldP spid="32" grpId="0" animBg="1"/>
      <p:bldP spid="4" grpId="0"/>
      <p:bldP spid="34" grpId="0"/>
      <p:bldP spid="38" grpId="0" animBg="1"/>
      <p:bldP spid="39" grpId="0" animBg="1"/>
      <p:bldP spid="40" grpId="0" animBg="1"/>
      <p:bldP spid="41" grpId="0" animBg="1"/>
      <p:bldP spid="20" grpId="0" animBg="1"/>
      <p:bldP spid="19" grpId="0" animBg="1"/>
      <p:bldP spid="22" grpId="0" animBg="1"/>
      <p:bldP spid="24" grpId="0" animBg="1"/>
      <p:bldP spid="27" grpId="0" animBg="1"/>
      <p:bldP spid="29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06629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zero and first </a:t>
            </a:r>
            <a:r>
              <a:rPr lang="fr-FR" sz="4400" dirty="0" err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conditionals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8043333" y="2457421"/>
            <a:ext cx="3467796" cy="2213357"/>
          </a:xfrm>
          <a:prstGeom prst="wedgeRoundRectCallout">
            <a:avLst>
              <a:gd name="adj1" fmla="val 57276"/>
              <a:gd name="adj2" fmla="val 109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You can change the order of the clauses, but if the consequence clause is first, you don’t use a comma. Look: </a:t>
            </a:r>
          </a:p>
          <a:p>
            <a:pPr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‘</a:t>
            </a:r>
            <a:r>
              <a:rPr lang="en-US" sz="16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We will stay at home and watch a film if it rains tonight.’</a:t>
            </a:r>
          </a:p>
          <a:p>
            <a:pPr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Can you do the same with the other sentence?</a:t>
            </a:r>
          </a:p>
        </p:txBody>
      </p:sp>
      <p:sp>
        <p:nvSpPr>
          <p:cNvPr id="35" name="Arc 34"/>
          <p:cNvSpPr/>
          <p:nvPr/>
        </p:nvSpPr>
        <p:spPr>
          <a:xfrm rot="317021" flipH="1">
            <a:off x="3194751" y="2157538"/>
            <a:ext cx="1273289" cy="911321"/>
          </a:xfrm>
          <a:prstGeom prst="arc">
            <a:avLst>
              <a:gd name="adj1" fmla="val 12259691"/>
              <a:gd name="adj2" fmla="val 21106137"/>
            </a:avLst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8000999" y="4896557"/>
            <a:ext cx="3541890" cy="971980"/>
          </a:xfrm>
          <a:prstGeom prst="wedgeRoundRectCallout">
            <a:avLst>
              <a:gd name="adj1" fmla="val 54101"/>
              <a:gd name="adj2" fmla="val -4259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We can use the contractions of </a:t>
            </a:r>
            <a:r>
              <a:rPr lang="en-US" sz="1600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will:</a:t>
            </a:r>
          </a:p>
          <a:p>
            <a:pPr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1. positive: </a:t>
            </a:r>
            <a:r>
              <a:rPr lang="en-US" sz="1600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will 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= </a:t>
            </a:r>
            <a:r>
              <a:rPr lang="en-US" sz="1600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’ll</a:t>
            </a:r>
          </a:p>
          <a:p>
            <a:pPr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2. negative: </a:t>
            </a:r>
            <a:r>
              <a:rPr lang="en-US" sz="1600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will not 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= </a:t>
            </a:r>
            <a:r>
              <a:rPr lang="en-US" sz="1600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won’t</a:t>
            </a:r>
          </a:p>
        </p:txBody>
      </p:sp>
      <p:sp>
        <p:nvSpPr>
          <p:cNvPr id="43" name="Pentagon 42"/>
          <p:cNvSpPr/>
          <p:nvPr/>
        </p:nvSpPr>
        <p:spPr>
          <a:xfrm>
            <a:off x="9099464" y="5957628"/>
            <a:ext cx="2791327" cy="680082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Let’s </a:t>
            </a:r>
            <a:r>
              <a:rPr lang="en-US" sz="16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practise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  <p:pic>
        <p:nvPicPr>
          <p:cNvPr id="1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4" y="1094464"/>
            <a:ext cx="1239894" cy="1239894"/>
          </a:xfrm>
          <a:prstGeom prst="rect">
            <a:avLst/>
          </a:prstGeom>
        </p:spPr>
      </p:pic>
      <p:sp>
        <p:nvSpPr>
          <p:cNvPr id="16" name="Rounded Rectangular Callout 24"/>
          <p:cNvSpPr/>
          <p:nvPr/>
        </p:nvSpPr>
        <p:spPr>
          <a:xfrm>
            <a:off x="2335493" y="1284779"/>
            <a:ext cx="3428942" cy="859265"/>
          </a:xfrm>
          <a:prstGeom prst="wedgeRoundRectCallout">
            <a:avLst>
              <a:gd name="adj1" fmla="val -55918"/>
              <a:gd name="adj2" fmla="val -47655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it rains tonight, we will stay at home and watch a film.</a:t>
            </a:r>
            <a:endParaRPr lang="en-US" sz="16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graphicFrame>
        <p:nvGraphicFramePr>
          <p:cNvPr id="19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980972"/>
              </p:ext>
            </p:extLst>
          </p:nvPr>
        </p:nvGraphicFramePr>
        <p:xfrm>
          <a:off x="400449" y="2470423"/>
          <a:ext cx="7304218" cy="3681551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45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6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13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clause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1: 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If </a:t>
                      </a:r>
                      <a:r>
                        <a:rPr lang="fr-FR" sz="1600" i="0" baseline="0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conditional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clause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2: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US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consequence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13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zero </a:t>
                      </a:r>
                      <a:r>
                        <a:rPr lang="en-GB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conditional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37">
                <a:tc gridSpan="2">
                  <a:txBody>
                    <a:bodyPr/>
                    <a:lstStyle/>
                    <a:p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     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If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    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+    present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tense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,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tense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solidFill>
                      <a:srgbClr val="00A7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If I’m hungry after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swimming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, 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If there is a lot of traffic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,</a:t>
                      </a:r>
                    </a:p>
                  </a:txBody>
                  <a:tcPr>
                    <a:solidFill>
                      <a:srgbClr val="BA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 usually eat a banana.</a:t>
                      </a:r>
                    </a:p>
                    <a:p>
                      <a:endParaRPr lang="en-GB" sz="1600" baseline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it takes a long time to get into town.</a:t>
                      </a:r>
                    </a:p>
                  </a:txBody>
                  <a:tcPr>
                    <a:solidFill>
                      <a:srgbClr val="BA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13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first</a:t>
                      </a:r>
                      <a:r>
                        <a:rPr lang="en-GB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conditional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54">
                <a:tc gridSpan="2">
                  <a:txBody>
                    <a:bodyPr/>
                    <a:lstStyle/>
                    <a:p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     </a:t>
                      </a:r>
                      <a:r>
                        <a:rPr lang="en-GB" sz="1600" i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If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    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+    present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tense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,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</a:t>
                      </a:r>
                      <a:r>
                        <a:rPr lang="en-GB" sz="16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will/won’t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+      infinitive</a:t>
                      </a:r>
                    </a:p>
                  </a:txBody>
                  <a:tcPr anchor="ctr">
                    <a:solidFill>
                      <a:srgbClr val="00A7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solidFill>
                      <a:srgbClr val="00A7E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If it rains tonight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,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If they don’t work harder,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we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’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ll stay at home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</a:p>
                    <a:p>
                      <a:endParaRPr lang="en-GB" sz="1600" baseline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they won’t win the match.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" name="Arc 41"/>
          <p:cNvSpPr/>
          <p:nvPr/>
        </p:nvSpPr>
        <p:spPr>
          <a:xfrm rot="21390529" flipH="1">
            <a:off x="3544054" y="5274596"/>
            <a:ext cx="4626968" cy="581823"/>
          </a:xfrm>
          <a:prstGeom prst="arc">
            <a:avLst>
              <a:gd name="adj1" fmla="val 10942086"/>
              <a:gd name="adj2" fmla="val 2109699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7" name="Arc 36"/>
          <p:cNvSpPr/>
          <p:nvPr/>
        </p:nvSpPr>
        <p:spPr>
          <a:xfrm rot="21059126" flipH="1">
            <a:off x="4233263" y="5519233"/>
            <a:ext cx="3845527" cy="509703"/>
          </a:xfrm>
          <a:prstGeom prst="arc">
            <a:avLst>
              <a:gd name="adj1" fmla="val 10747431"/>
              <a:gd name="adj2" fmla="val 2126493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Rounded Rectangular Callout 32">
            <a:extLst>
              <a:ext uri="{FF2B5EF4-FFF2-40B4-BE49-F238E27FC236}">
                <a16:creationId xmlns:a16="http://schemas.microsoft.com/office/drawing/2014/main" id="{6D8AD3E1-2DA2-45E2-9464-83A3352B087B}"/>
              </a:ext>
            </a:extLst>
          </p:cNvPr>
          <p:cNvSpPr/>
          <p:nvPr/>
        </p:nvSpPr>
        <p:spPr>
          <a:xfrm>
            <a:off x="6265947" y="1290533"/>
            <a:ext cx="3335072" cy="849356"/>
          </a:xfrm>
          <a:prstGeom prst="wedgeRoundRectCallout">
            <a:avLst>
              <a:gd name="adj1" fmla="val 42547"/>
              <a:gd name="adj2" fmla="val 79748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If there is a lot of traffic, it takes a long time to get into town.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48" y="1149944"/>
            <a:ext cx="1239894" cy="1239894"/>
          </a:xfrm>
          <a:prstGeom prst="rect">
            <a:avLst/>
          </a:prstGeom>
        </p:spPr>
      </p:pic>
      <p:sp>
        <p:nvSpPr>
          <p:cNvPr id="17" name="Google Shape;65;p15">
            <a:extLst>
              <a:ext uri="{FF2B5EF4-FFF2-40B4-BE49-F238E27FC236}">
                <a16:creationId xmlns:a16="http://schemas.microsoft.com/office/drawing/2014/main" id="{82C6A7B1-7F3B-4BA9-8C97-83E012524E4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460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36" grpId="0" animBg="1"/>
      <p:bldP spid="43" grpId="0" animBg="1"/>
      <p:bldP spid="42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819783" y="4417498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</a:pPr>
            <a:endParaRPr sz="1600" i="1" dirty="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514983" y="5012257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endParaRPr sz="1600" i="1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984" y="1815474"/>
            <a:ext cx="1072111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If I………………………………(have) a lot to do, I usually…………………………..(make) a list before I start.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We…………………………………(arrive) late if we………………………….(not walk) a bit faster.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Do you…………………………………(make) your bed when you………………………….(get) up in the morning?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FontTx/>
              <a:buAutoNum type="arabicPeriod"/>
            </a:pPr>
            <a:r>
              <a:rPr lang="en-US" sz="1600" dirty="0"/>
              <a:t>When the weather…………………………….(be) cold, the lake sometimes………………………………….(freeze).</a:t>
            </a:r>
          </a:p>
          <a:p>
            <a:pPr marL="342900" indent="-342900">
              <a:buFontTx/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If you ………………………………(call) me later, I………………………………………(tell) you where to meet us.</a:t>
            </a:r>
          </a:p>
          <a:p>
            <a:endParaRPr lang="en-US" sz="1600" dirty="0"/>
          </a:p>
          <a:p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If you…………………………………(do) your homework now, your dad…………………………(take) you to the cinema this evening.</a:t>
            </a:r>
          </a:p>
        </p:txBody>
      </p:sp>
      <p:sp>
        <p:nvSpPr>
          <p:cNvPr id="29" name="Shape 81"/>
          <p:cNvSpPr txBox="1">
            <a:spLocks/>
          </p:cNvSpPr>
          <p:nvPr/>
        </p:nvSpPr>
        <p:spPr>
          <a:xfrm>
            <a:off x="450601" y="229388"/>
            <a:ext cx="6749127" cy="7981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Practice activities</a:t>
            </a:r>
            <a:endParaRPr lang="en-US" sz="44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Shape 82"/>
          <p:cNvSpPr txBox="1">
            <a:spLocks/>
          </p:cNvSpPr>
          <p:nvPr/>
        </p:nvSpPr>
        <p:spPr>
          <a:xfrm>
            <a:off x="464551" y="905812"/>
            <a:ext cx="11480401" cy="414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spcAft>
                <a:spcPts val="0"/>
              </a:spcAft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Use the correct form of the verbs in brackets to complete the gaps. </a:t>
            </a:r>
            <a:endParaRPr lang="en-US" sz="20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2956" y="1700035"/>
            <a:ext cx="652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have</a:t>
            </a:r>
            <a:endParaRPr lang="en-GB" sz="1600" b="1" dirty="0">
              <a:solidFill>
                <a:srgbClr val="00B0F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27148" y="1713090"/>
            <a:ext cx="7094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make</a:t>
            </a:r>
            <a:endParaRPr lang="en-GB" sz="1600" b="1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44306" y="2441861"/>
            <a:ext cx="1359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will/’ll arrive</a:t>
            </a:r>
            <a:endParaRPr lang="en-GB" sz="1600" b="1" dirty="0">
              <a:solidFill>
                <a:srgbClr val="00B0F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09031" y="2441861"/>
            <a:ext cx="1242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don’t walk</a:t>
            </a:r>
            <a:endParaRPr lang="en-GB" sz="1600" b="1" dirty="0">
              <a:solidFill>
                <a:srgbClr val="00B0F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01251" y="3181598"/>
            <a:ext cx="7094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make</a:t>
            </a:r>
            <a:endParaRPr lang="en-GB" sz="1600" b="1" dirty="0">
              <a:solidFill>
                <a:srgbClr val="00B0F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47078" y="3183687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get</a:t>
            </a:r>
            <a:endParaRPr lang="en-GB" sz="1600" b="1" dirty="0">
              <a:solidFill>
                <a:srgbClr val="00B0F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10629" y="4623665"/>
            <a:ext cx="526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call</a:t>
            </a:r>
            <a:endParaRPr lang="en-GB" sz="16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61974" y="4618880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will/’ll tell</a:t>
            </a:r>
            <a:endParaRPr lang="en-GB" sz="1600" b="1" dirty="0">
              <a:solidFill>
                <a:srgbClr val="00B0F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15786" y="3891048"/>
            <a:ext cx="3557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is</a:t>
            </a:r>
            <a:endParaRPr lang="en-GB" sz="16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02982" y="3897385"/>
            <a:ext cx="891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freezes</a:t>
            </a:r>
            <a:endParaRPr lang="en-GB" sz="1600" b="1" dirty="0">
              <a:solidFill>
                <a:srgbClr val="00B0F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28049" y="5380329"/>
            <a:ext cx="435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do</a:t>
            </a:r>
            <a:endParaRPr lang="en-GB" sz="1600" b="1" dirty="0">
              <a:solidFill>
                <a:srgbClr val="00B0F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46750" y="5378432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will take</a:t>
            </a:r>
            <a:endParaRPr lang="en-GB" sz="1600" b="1" dirty="0">
              <a:solidFill>
                <a:srgbClr val="00B0F0"/>
              </a:solidFill>
            </a:endParaRPr>
          </a:p>
        </p:txBody>
      </p:sp>
      <p:sp>
        <p:nvSpPr>
          <p:cNvPr id="20" name="Google Shape;65;p15">
            <a:extLst>
              <a:ext uri="{FF2B5EF4-FFF2-40B4-BE49-F238E27FC236}">
                <a16:creationId xmlns:a16="http://schemas.microsoft.com/office/drawing/2014/main" id="{5920F5BC-8CC6-4775-877C-92BF6E701A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959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4714</TotalTime>
  <Words>1573</Words>
  <Application>Microsoft Office PowerPoint</Application>
  <PresentationFormat>Widescreen</PresentationFormat>
  <Paragraphs>226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Noto Sans Symbols</vt:lpstr>
      <vt:lpstr>Open Sans</vt:lpstr>
      <vt:lpstr>Rockwell</vt:lpstr>
      <vt:lpstr>Rokkitt</vt:lpstr>
      <vt:lpstr>Times New Roman</vt:lpstr>
      <vt:lpstr>Simple Light</vt:lpstr>
      <vt:lpstr>1_Simple Light</vt:lpstr>
      <vt:lpstr>2_Simple Light</vt:lpstr>
      <vt:lpstr>3_Simple Light</vt:lpstr>
      <vt:lpstr>Pearson</vt:lpstr>
      <vt:lpstr>Grammar A2+ zero and first conditionals </vt:lpstr>
      <vt:lpstr>We use conditional structures in many different situations.</vt:lpstr>
      <vt:lpstr>Function: When do we use them?</vt:lpstr>
      <vt:lpstr>Function: When do we use them?</vt:lpstr>
      <vt:lpstr>PowerPoint Presentation</vt:lpstr>
      <vt:lpstr>Function: the first conditional</vt:lpstr>
      <vt:lpstr>Form: the zero and first conditionals</vt:lpstr>
      <vt:lpstr>Form: the zero and first conditionals</vt:lpstr>
      <vt:lpstr>PowerPoint Presentation</vt:lpstr>
      <vt:lpstr>Explore grammar: -ing and to-infinitive</vt:lpstr>
      <vt:lpstr>Explore grammar: -ing and to-infinitive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Emphatic structures</dc:title>
  <dc:creator>Louise Manicolo</dc:creator>
  <cp:lastModifiedBy>Muszynski, Daniel</cp:lastModifiedBy>
  <cp:revision>210</cp:revision>
  <dcterms:modified xsi:type="dcterms:W3CDTF">2019-12-05T10:02:14Z</dcterms:modified>
</cp:coreProperties>
</file>