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3" r:id="rId4"/>
    <p:sldId id="264" r:id="rId5"/>
    <p:sldId id="265" r:id="rId6"/>
    <p:sldId id="269" r:id="rId7"/>
    <p:sldId id="266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66FF99"/>
    <a:srgbClr val="F53DCE"/>
    <a:srgbClr val="3E303D"/>
    <a:srgbClr val="F7CCC1"/>
    <a:srgbClr val="EEBA91"/>
    <a:srgbClr val="926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7C458-032A-4672-BBC1-855701EC3CB1}" type="datetimeFigureOut">
              <a:rPr lang="uk-UA" smtClean="0"/>
              <a:t>23.09.2023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0AA95-C3DE-4870-BD4D-922B5FBE928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438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0AA95-C3DE-4870-BD4D-922B5FBE9285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15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6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8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8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5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83D5-933D-444E-A901-5DB25D81DFC1}" type="datetimeFigureOut">
              <a:rPr lang="en-US" smtClean="0"/>
              <a:t>9/23/2023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3E3C-B9E0-4A8B-92B8-068CE2298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C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03055" y="322263"/>
            <a:ext cx="11896725" cy="1782762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Bookman Old Style" panose="02050604050505020204" pitchFamily="18" charset="0"/>
              </a:rPr>
              <a:t>ТЕМА 3. ВИЗНАЧЕННЯ ВАРТОСТІ ГРОШЕЙ У ЧАСІ ТА ЇЇ ВИКОРИСТАННЯ У ФІНАНСОВИХ </a:t>
            </a:r>
            <a:r>
              <a:rPr lang="uk-UA" sz="3600" b="1" dirty="0" smtClean="0">
                <a:latin typeface="Bookman Old Style" panose="02050604050505020204" pitchFamily="18" charset="0"/>
              </a:rPr>
              <a:t>ОБРАХУНКАХ</a:t>
            </a:r>
            <a:endParaRPr lang="uk-UA" sz="36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2125" y="2915588"/>
            <a:ext cx="9105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і значення визначення вартості грошей у часі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і теперішня вартість грошей та їх визначення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 та його основні типи. Майбутня і теперішня вартість ануїтету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080" y="231787"/>
            <a:ext cx="1188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</a:t>
            </a:r>
            <a:r>
              <a:rPr lang="uk-UA" sz="24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Інвестор має 1 тис.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грн.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 гроші він кладе на депозит під 8% річних.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визначити майбутню вартість внеску через 2 роки: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відсотки будуть нараховуватися один раз у рік;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відсотки будуть нараховуватися щоквартально.</a:t>
            </a:r>
          </a:p>
          <a:p>
            <a:pPr indent="342900" algn="just"/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b="1" i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Розв’язок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/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 внеску через 2 роки в першому випадку складатиме: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33039" y="3837581"/>
            <a:ext cx="1631110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085147"/>
              </p:ext>
            </p:extLst>
          </p:nvPr>
        </p:nvGraphicFramePr>
        <p:xfrm>
          <a:off x="2854959" y="3217103"/>
          <a:ext cx="6593205" cy="6937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Уравнение" r:id="rId3" imgW="2247900" imgH="241300" progId="Equation.3">
                  <p:embed/>
                </p:oleObj>
              </mc:Choice>
              <mc:Fallback>
                <p:oleObj name="Уравнение" r:id="rId3" imgW="22479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959" y="3217103"/>
                        <a:ext cx="6593205" cy="6937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3842" y="3910881"/>
            <a:ext cx="117354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Майбутня вартість внеску при умові щоквартального нарахування відсотків складе: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854959" y="4868205"/>
            <a:ext cx="2017808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283664"/>
              </p:ext>
            </p:extLst>
          </p:nvPr>
        </p:nvGraphicFramePr>
        <p:xfrm>
          <a:off x="2854960" y="4868206"/>
          <a:ext cx="6231054" cy="120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Уравнение" r:id="rId5" imgW="2400300" imgH="469900" progId="Equation.3">
                  <p:embed/>
                </p:oleObj>
              </mc:Choice>
              <mc:Fallback>
                <p:oleObj name="Уравнение" r:id="rId5" imgW="2400300" imgH="469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960" y="4868206"/>
                        <a:ext cx="6231054" cy="12074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704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960" y="536416"/>
            <a:ext cx="1168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Різні фінансові контракти можуть передбачати різні схеми нарахування відсотків. Щоб забезпечити порівняльний аналіз ефективності таких контрактів, у фінансово-економічних розрахунках застосовується 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</a:rPr>
              <a:t>ефективна річна ставка відсотку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 </a:t>
            </a:r>
            <a:r>
              <a:rPr lang="en-US" sz="2400" i="1" dirty="0" err="1">
                <a:latin typeface="Bookman Old Style" panose="02050604050505020204" pitchFamily="18" charset="0"/>
                <a:ea typeface="Calibri" panose="020F0502020204030204" pitchFamily="34" charset="0"/>
              </a:rPr>
              <a:t>i</a:t>
            </a:r>
            <a:r>
              <a:rPr lang="ru-RU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(</a:t>
            </a:r>
            <a:r>
              <a:rPr lang="en-US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e</a:t>
            </a:r>
            <a:r>
              <a:rPr lang="ru-RU" sz="2400" i="1" dirty="0">
                <a:latin typeface="Bookman Old Style" panose="02050604050505020204" pitchFamily="18" charset="0"/>
                <a:ea typeface="Calibri" panose="020F0502020204030204" pitchFamily="34" charset="0"/>
              </a:rPr>
              <a:t>)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, яка розраховується наступним чином: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69920" y="3119119"/>
            <a:ext cx="5522198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06703"/>
              </p:ext>
            </p:extLst>
          </p:nvPr>
        </p:nvGraphicFramePr>
        <p:xfrm>
          <a:off x="3169920" y="3119120"/>
          <a:ext cx="5740084" cy="227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Уравнение" r:id="rId3" imgW="1168400" imgH="469900" progId="Equation.3">
                  <p:embed/>
                </p:oleObj>
              </mc:Choice>
              <mc:Fallback>
                <p:oleObj name="Уравнение" r:id="rId3" imgW="11684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9920" y="3119120"/>
                        <a:ext cx="5740084" cy="2275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876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230063"/>
            <a:ext cx="11958320" cy="2602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Приклад.</a:t>
            </a: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Підприємець може отримати позику або на умовах щоквартального нарахування відсотків із розрахунку 29% річних, або на умовах піврічного нарахування із розрахунку 30% річних. Визначити, який варіант є кращим для підприємця.</a:t>
            </a: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Розв’язок. </a:t>
            </a:r>
            <a:r>
              <a:rPr lang="uk-UA" sz="20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Відносні витрати підприємця на обслуговування позики можуть бути визначені з допомогою ефективної ставки відсотку – чим вона вище, тим більший рівень витрат</a:t>
            </a: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Перший варіант:</a:t>
            </a:r>
            <a:endParaRPr lang="uk-UA" sz="20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49120" y="3352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6866"/>
              </p:ext>
            </p:extLst>
          </p:nvPr>
        </p:nvGraphicFramePr>
        <p:xfrm>
          <a:off x="3293375" y="2148830"/>
          <a:ext cx="5615409" cy="957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Уравнение" r:id="rId3" imgW="2730500" imgH="469900" progId="Equation.3">
                  <p:embed/>
                </p:oleObj>
              </mc:Choice>
              <mc:Fallback>
                <p:oleObj name="Уравнение" r:id="rId3" imgW="27305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375" y="2148830"/>
                        <a:ext cx="5615409" cy="9576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3245" y="43046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403635"/>
              </p:ext>
            </p:extLst>
          </p:nvPr>
        </p:nvGraphicFramePr>
        <p:xfrm>
          <a:off x="3293375" y="3106523"/>
          <a:ext cx="5615409" cy="952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Уравнение" r:id="rId5" imgW="2743200" imgH="469900" progId="Equation.3">
                  <p:embed/>
                </p:oleObj>
              </mc:Choice>
              <mc:Fallback>
                <p:oleObj name="Уравнение" r:id="rId5" imgW="2743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375" y="3106523"/>
                        <a:ext cx="5615409" cy="9521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18260" y="3497336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Другий варіант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1920" y="4578647"/>
            <a:ext cx="75921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Отже, варіант 2 є більш прийнятним для підприємця.</a:t>
            </a:r>
            <a:endParaRPr lang="uk-UA" sz="20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3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920" y="272151"/>
            <a:ext cx="8707120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 та його основні типи. Майбутня і теперішня вартість ануїтету.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9080" y="1451976"/>
            <a:ext cx="11678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 сучасних фінансових операцій передбачають не разові платежі, а послідовність грошових надходжень або виплат протягом певного періоду часу. Прикладами таких операцій є отримання та погашення довгострокового кредиту, виплати відсотків по облігаціях, здійснення внесків у різні фонди та ін. Послідовний ряд виплат називають потоком платежів. Ряд послідовних платежів, що виплачуються або надходять через рівні проміжки часу, називають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ануїтетом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або </a:t>
            </a: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фінансовою рентою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3680" y="4081967"/>
            <a:ext cx="7894320" cy="2128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Розрізняють:</a:t>
            </a:r>
            <a:endParaRPr lang="uk-UA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Звичайний ануїтет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платежі здійснюються </a:t>
            </a:r>
            <a:r>
              <a:rPr lang="uk-UA" b="1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наприкінці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кожного періоду (ПОСТНУМЕРАНДО).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Авансовий ануїтет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платежі здійснюються </a:t>
            </a:r>
            <a:r>
              <a:rPr lang="uk-UA" b="1" i="1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початку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кожного періоду (ПРЕНУМЕРАНДО).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89286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" y="460297"/>
            <a:ext cx="11765280" cy="5142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Оцінку вартості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ануїтетних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платежів можна здійснювати з позиції майбутнього і теперішнього моментів. В даному випадку йдеться про визначення майбутньої та теперішньої вартості ануїтету (з рівними </a:t>
            </a:r>
            <a:r>
              <a:rPr lang="uk-UA" sz="2400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платежами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Причому залежно від моменту здійснення платежів (в кінці або на початку року) визначення майбутньої і теперішньої вартості грошей має свої особливості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обчислення майбутньої вартості ануїтету виникає тоді, коли необхідно визначити суму, яка сформується на рахунку при регулярному рівномірному вкладанні грошових коштів за певної ставки відсотку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93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69440" y="5293359"/>
            <a:ext cx="2274982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236866"/>
              </p:ext>
            </p:extLst>
          </p:nvPr>
        </p:nvGraphicFramePr>
        <p:xfrm>
          <a:off x="3627120" y="1512965"/>
          <a:ext cx="3238038" cy="112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Уравнение" r:id="rId3" imgW="1206500" imgH="419100" progId="Equation.3">
                  <p:embed/>
                </p:oleObj>
              </mc:Choice>
              <mc:Fallback>
                <p:oleObj name="Уравнение" r:id="rId3" imgW="12065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120" y="1512965"/>
                        <a:ext cx="3238038" cy="11277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03200" y="251831"/>
            <a:ext cx="116433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Формула по визначенню </a:t>
            </a: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майбутньої вартості звичайного ануїтету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 наступний вигляд: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5920" y="3821281"/>
            <a:ext cx="11470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265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Відповідно до цієї формули, кожний внесок, крім останнього, приносить дохід (складні відсотки) з моменту депонування до моменту отримання кінцевої суми. Таким чином, сума, яка сформується на рахунку в кінці періоду, буде складатися із внесків, а також відсотків, що нараховуються на кожний з внесків, за винятком останнього.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14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53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3680" y="173335"/>
            <a:ext cx="78333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800" b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 і значення визначення вартості грошей у часі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50720" y="3101621"/>
            <a:ext cx="100076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  <a:tabLst>
                <a:tab pos="450215" algn="l"/>
              </a:tabLst>
            </a:pPr>
            <a:r>
              <a:rPr lang="uk-UA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Вартість грошей у часі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одна з основних концепцій фінансового менеджменту. Оскільки всі рішення фінансового характеру (зокрема, пов’язані з оцінкою інвестиційних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проектів) </a:t>
            </a:r>
            <a:r>
              <a:rPr lang="uk-UA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передбачають порівняння та аналіз грошових потоків, що генеруються в різні періоди часу, для фінансового менеджера концепція вартості грошей у часі має особливе значення.</a:t>
            </a:r>
            <a:endParaRPr lang="uk-UA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3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8960" y="456655"/>
            <a:ext cx="11328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  <a:tabLst>
                <a:tab pos="450215" algn="l"/>
              </a:tabLst>
            </a:pPr>
            <a:r>
              <a:rPr lang="uk-UA" sz="32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Основними причинами, що визначають тимчасову цінність грошей, є</a:t>
            </a:r>
            <a:r>
              <a:rPr lang="uk-UA" sz="3200" b="1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  <a:tabLst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інфляційні процеси в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економіці;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 smtClean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ризик </a:t>
            </a: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(невизначеність у майбутньому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);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схильність до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ліквідності;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endParaRPr lang="uk-UA" sz="3200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  <a:tabLst>
                <a:tab pos="228600" algn="l"/>
                <a:tab pos="450215" algn="l"/>
              </a:tabLst>
            </a:pPr>
            <a:r>
              <a:rPr lang="uk-UA" sz="3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оборотність </a:t>
            </a:r>
            <a:r>
              <a:rPr lang="uk-UA" sz="3200" dirty="0" smtClean="0">
                <a:latin typeface="Bookman Old Style" panose="02050604050505020204" pitchFamily="18" charset="0"/>
                <a:ea typeface="Times New Roman" panose="02020603050405020304" pitchFamily="18" charset="0"/>
              </a:rPr>
              <a:t>капіталу.</a:t>
            </a:r>
            <a:endParaRPr lang="uk-UA" sz="32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48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3840" y="251831"/>
            <a:ext cx="90424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b="1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МАЙБУТНЯ І ТЕПЕРІШНЯ ВАРТІСТЬ ГРОШЕЙ ТА ЇХ ВИЗНАЧЕННЯ</a:t>
            </a:r>
            <a:endParaRPr lang="uk-UA" sz="1400" b="1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080" y="856586"/>
            <a:ext cx="1191768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процесі порівняння вартості грошових коштів при інвестуванні і поверненні прийнято використовувати два основних поняття – майбутня вартість грошей та їх теперішня вартість.</a:t>
            </a:r>
            <a:endParaRPr lang="uk-UA" sz="1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080" y="1757704"/>
            <a:ext cx="6096000" cy="24632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Майбутня вартість грошей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сума інвестованих в даний момент грошових коштів, в яку вони перетворяться через певний період часу з урахуванням певної ставки відсотку. Визначення майбутньої вартості грошей пов’язано з процесом нарощення вартості грошових активів, який являє собою поетапне їх збільшення шляхом приєднання до початкового їх розміру суми відсотку (відсоткових платежів).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3760" y="3658698"/>
            <a:ext cx="6096000" cy="305596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Теперішня вартість грошей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сума майбутніх грошових коштів, приведених з урахуванням певної ставки відсотку (дисконтної ставки) до теперішнього періоду. Визначення теперішньої вартості грошей пов’язано з процесом дисконтування їх вартості у часі, яке являє собою операцію, обернену нарощенню при обумовленому майбутньому розмірі грошових коштів. Така ситуація виникає в тих випадках, коли необхідно визначити, скільки грошових коштів слід інвестувати сьогодні для того, щоб через певний період отримати наперед обумовлену їх суму.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82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3200" y="149279"/>
            <a:ext cx="1189736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Процеси нарощення і дисконтування можуть здійснюватися як за простими, так і за складними відсотками. </a:t>
            </a:r>
            <a:endParaRPr lang="uk-UA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2080" y="1175180"/>
            <a:ext cx="11968480" cy="1775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Прості відсотки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це відсотки, що нараховуються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початкову суму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інвестованих коштів протягом всього періоду нарахування. </a:t>
            </a:r>
            <a:endParaRPr lang="en-US" sz="2400" dirty="0" smtClean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розрахунку суми простого відсотку використовують наступну формулу:</a:t>
            </a:r>
            <a:endParaRPr lang="uk-UA" sz="24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57199" y="3723727"/>
            <a:ext cx="2635794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42525"/>
              </p:ext>
            </p:extLst>
          </p:nvPr>
        </p:nvGraphicFramePr>
        <p:xfrm>
          <a:off x="4704080" y="2677283"/>
          <a:ext cx="2306320" cy="153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Уравнение" r:id="rId3" imgW="1066800" imgH="711200" progId="Equation.3">
                  <p:embed/>
                </p:oleObj>
              </mc:Choice>
              <mc:Fallback>
                <p:oleObj name="Уравнение" r:id="rId3" imgW="1066800" imgH="711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4080" y="2677283"/>
                        <a:ext cx="2306320" cy="1530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32080" y="4774813"/>
            <a:ext cx="11968480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сума грошових коштів;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кількість інтервалів, за якими здійснюється розрахунок відсоткових платежів, у загальному обумовленому періоді;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відсоткова ставка (річна), виражена десятковим дробом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фінансової операції в днях;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розрахункова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днів у році.</a:t>
            </a:r>
            <a:endParaRPr lang="uk-UA" sz="1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1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360" y="370304"/>
            <a:ext cx="11277600" cy="1650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1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Складні відсотки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відсотки, що нараховуються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тільки на початкову суму внеску, але також і на всю суму відсотків, накопичених за певний період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цьому випадку відбувається капіталізація відсотків протягом періоду їх нарахування.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51200" y="43789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672036"/>
              </p:ext>
            </p:extLst>
          </p:nvPr>
        </p:nvGraphicFramePr>
        <p:xfrm>
          <a:off x="4074160" y="3078480"/>
          <a:ext cx="4894162" cy="1310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Уравнение" r:id="rId4" imgW="939392" imgH="253890" progId="Equation.3">
                  <p:embed/>
                </p:oleObj>
              </mc:Choice>
              <mc:Fallback>
                <p:oleObj name="Уравнение" r:id="rId4" imgW="939392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4160" y="3078480"/>
                        <a:ext cx="4894162" cy="1310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24840" y="2317020"/>
            <a:ext cx="1096264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розрахунку суми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складного відсотку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 наступну формулу: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1920" y="4919329"/>
            <a:ext cx="1196848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PV </a:t>
            </a:r>
            <a:r>
              <a:rPr lang="ru-RU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початкова сума грошових коштів;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кількість інтервалів, за якими здійснюється розрахунок відсоткових платежів, у загальному обумовленому періоді;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відсоткова ставка (річна), виражена десятковим </a:t>
            </a:r>
            <a:r>
              <a:rPr lang="uk-UA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дробом.</a:t>
            </a:r>
            <a:endParaRPr lang="uk-UA" sz="12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93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360" y="350688"/>
            <a:ext cx="8615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визначення нарощеної суми за простими відсотками використовують наступну формулу: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436881"/>
              </p:ext>
            </p:extLst>
          </p:nvPr>
        </p:nvGraphicFramePr>
        <p:xfrm>
          <a:off x="5262879" y="1408722"/>
          <a:ext cx="3151481" cy="10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Уравнение" r:id="rId3" imgW="1269449" imgH="431613" progId="Equation.3">
                  <p:embed/>
                </p:oleObj>
              </mc:Choice>
              <mc:Fallback>
                <p:oleObj name="Уравнение" r:id="rId3" imgW="1269449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879" y="1408722"/>
                        <a:ext cx="3151481" cy="1063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67360" y="19405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360" y="3231272"/>
            <a:ext cx="10374173" cy="29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18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1600" y="637125"/>
            <a:ext cx="1169416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Теперішню вартість грошей з використанням простих відсотків визначають за формулою, яка є оберненою до формули по визначенню майбутньої вартості грошей.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397136"/>
              </p:ext>
            </p:extLst>
          </p:nvPr>
        </p:nvGraphicFramePr>
        <p:xfrm>
          <a:off x="3078480" y="3090705"/>
          <a:ext cx="5943600" cy="1962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Уравнение" r:id="rId3" imgW="1320227" imgH="431613" progId="Equation.3">
                  <p:embed/>
                </p:oleObj>
              </mc:Choice>
              <mc:Fallback>
                <p:oleObj name="Уравнение" r:id="rId3" imgW="1320227" imgH="431613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480" y="3090705"/>
                        <a:ext cx="5943600" cy="1962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75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07357"/>
              </p:ext>
            </p:extLst>
          </p:nvPr>
        </p:nvGraphicFramePr>
        <p:xfrm>
          <a:off x="3497896" y="1316594"/>
          <a:ext cx="4000184" cy="87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Уравнение" r:id="rId3" imgW="1079032" imgH="241195" progId="Equation.3">
                  <p:embed/>
                </p:oleObj>
              </mc:Choice>
              <mc:Fallback>
                <p:oleObj name="Уравнение" r:id="rId3" imgW="1079032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896" y="1316594"/>
                        <a:ext cx="4000184" cy="873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937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9256" y="370572"/>
            <a:ext cx="114474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Майбутня вартість грошей, розрахована з урахуванням </a:t>
            </a:r>
            <a:r>
              <a:rPr lang="uk-UA" sz="2400" u="sng" dirty="0">
                <a:latin typeface="Bookman Old Style" panose="02050604050505020204" pitchFamily="18" charset="0"/>
                <a:ea typeface="Calibri" panose="020F0502020204030204" pitchFamily="34" charset="0"/>
              </a:rPr>
              <a:t>складних відсотків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</a:rPr>
              <a:t>, визначається за формулою: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588" y="2305561"/>
            <a:ext cx="11660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Якщо передбачається, що </a:t>
            </a:r>
            <a:r>
              <a:rPr lang="uk-UA" sz="2400" u="sng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нарахування відсотків здійснюється частіше, ніж один раз у рік</a:t>
            </a:r>
            <a:r>
              <a:rPr lang="uk-UA" sz="24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, формула майбутньої вартості коригується таким чином, що річна ставка відсотку ділиться на кількість періодів в році, а кількість років множиться на кількість періодів у році. Ця процедура називається нарахуванням проміжного складного відсотку.</a:t>
            </a:r>
            <a:endParaRPr lang="uk-UA" sz="2400" dirty="0">
              <a:effectLst/>
              <a:latin typeface="Bookman Old Style" panose="020506040505050202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907280" y="440619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654979"/>
              </p:ext>
            </p:extLst>
          </p:nvPr>
        </p:nvGraphicFramePr>
        <p:xfrm>
          <a:off x="3962400" y="4366495"/>
          <a:ext cx="3367935" cy="1181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Уравнение" r:id="rId5" imgW="1320227" imgH="469696" progId="Equation.3">
                  <p:embed/>
                </p:oleObj>
              </mc:Choice>
              <mc:Fallback>
                <p:oleObj name="Уравнение" r:id="rId5" imgW="1320227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366495"/>
                        <a:ext cx="3367935" cy="1181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09256" y="5875595"/>
            <a:ext cx="957185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2400" dirty="0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періодів нарахування відсотків в одному році.</a:t>
            </a:r>
            <a:endParaRPr lang="uk-UA" sz="24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24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1004</Words>
  <Application>Microsoft Office PowerPoint</Application>
  <PresentationFormat>Широкоэкранный</PresentationFormat>
  <Paragraphs>66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Times New Roman</vt:lpstr>
      <vt:lpstr>Тема Office</vt:lpstr>
      <vt:lpstr>Уравнение</vt:lpstr>
      <vt:lpstr>ТЕМА 3. ВИЗНАЧЕННЯ ВАРТОСТІ ГРОШЕЙ У ЧАСІ ТА ЇЇ ВИКОРИСТАННЯ У ФІНАНСОВИХ ОБРАХУНКАХ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Концепція семи смертних гріхів в рекламі</dc:title>
  <dc:creator>TANYA</dc:creator>
  <cp:lastModifiedBy>Ira</cp:lastModifiedBy>
  <cp:revision>97</cp:revision>
  <dcterms:created xsi:type="dcterms:W3CDTF">2022-05-18T10:08:38Z</dcterms:created>
  <dcterms:modified xsi:type="dcterms:W3CDTF">2023-09-23T18:29:55Z</dcterms:modified>
</cp:coreProperties>
</file>