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75983E-9542-49A7-B2E6-1D02B5E87D9D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F605D85-B13A-48A6-AE70-CCB9DED6D90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 1. ТЕОРЕТИЧНІ ОСНОВИ ІНВЕСТИЦІЙНОГО </a:t>
            </a:r>
            <a:r>
              <a:rPr lang="uk-UA" b="1" dirty="0" smtClean="0"/>
              <a:t>МЕНЕДЖМЕНТУ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068960"/>
            <a:ext cx="6400800" cy="1473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Поняття інвестиційного менеджменту</a:t>
            </a:r>
            <a:b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Поняття інвестиційної діяльності</a:t>
            </a:r>
            <a:b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Об’єкти та суб’єкти інвестиційної діяльності</a:t>
            </a:r>
            <a:b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Інвестиційне законодавство та його характеристика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865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98884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Bookman Old Style" panose="02050604050505020204" pitchFamily="18" charset="0"/>
              </a:rPr>
              <a:t>Інвестори</a:t>
            </a:r>
            <a:r>
              <a:rPr lang="uk-UA" sz="2400" dirty="0">
                <a:latin typeface="Bookman Old Style" panose="02050604050505020204" pitchFamily="18" charset="0"/>
              </a:rPr>
              <a:t> - суб'єкти інвестиційної діяльності, які приймають рішення про вкладення власних, позичкових і залучених майнових та інтелектуальних цінностей в об'єкти інвестування.</a:t>
            </a:r>
          </a:p>
          <a:p>
            <a:pPr algn="just"/>
            <a:r>
              <a:rPr lang="uk-UA" sz="2400" b="1" i="1" dirty="0">
                <a:latin typeface="Bookman Old Style" panose="02050604050505020204" pitchFamily="18" charset="0"/>
              </a:rPr>
              <a:t>Інвестори можуть виступати в ролі</a:t>
            </a:r>
            <a:r>
              <a:rPr lang="uk-UA" sz="2400" dirty="0">
                <a:latin typeface="Bookman Old Style" panose="02050604050505020204" pitchFamily="18" charset="0"/>
              </a:rPr>
              <a:t> вкладників, кредиторів, покупців, а також виконувати функції будь-якого учасника інвестиційної діяльності.</a:t>
            </a:r>
          </a:p>
          <a:p>
            <a:pPr algn="just"/>
            <a:r>
              <a:rPr lang="uk-UA" sz="2400" b="1" dirty="0">
                <a:latin typeface="Bookman Old Style" panose="02050604050505020204" pitchFamily="18" charset="0"/>
              </a:rPr>
              <a:t>Учасниками інвестиційної діяльності</a:t>
            </a:r>
            <a:r>
              <a:rPr lang="uk-UA" sz="2400" dirty="0">
                <a:latin typeface="Bookman Old Style" panose="02050604050505020204" pitchFamily="18" charset="0"/>
              </a:rPr>
              <a:t> можуть бути громадяни та юридичні особи України, інших держав, які забезпечують реалізацію інвестицій як виконавці замовлень або на підставі доручення інвестора.</a:t>
            </a:r>
          </a:p>
        </p:txBody>
      </p:sp>
    </p:spTree>
    <p:extLst>
      <p:ext uri="{BB962C8B-B14F-4D97-AF65-F5344CB8AC3E}">
        <p14:creationId xmlns:p14="http://schemas.microsoft.com/office/powerpoint/2010/main" val="601790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Ira\Desktop\Інвестори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636912"/>
            <a:ext cx="6480175" cy="3374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892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5719" y="836712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Законом України «Про інвестиційну діяльність» </a:t>
            </a:r>
            <a:r>
              <a:rPr lang="uk-UA" sz="2200" b="1" dirty="0">
                <a:latin typeface="Bookman Old Style" panose="02050604050505020204" pitchFamily="18" charset="0"/>
              </a:rPr>
              <a:t>визначені </a:t>
            </a:r>
            <a:r>
              <a:rPr lang="uk-UA" sz="2200" b="1" u="sng" dirty="0">
                <a:latin typeface="Bookman Old Style" panose="02050604050505020204" pitchFamily="18" charset="0"/>
              </a:rPr>
              <a:t>основні принципи</a:t>
            </a:r>
            <a:r>
              <a:rPr lang="uk-UA" sz="2200" b="1" dirty="0">
                <a:latin typeface="Bookman Old Style" panose="02050604050505020204" pitchFamily="18" charset="0"/>
              </a:rPr>
              <a:t> інвестиційної діяльності на основі яких проводять свою діяльність суб’єкти інвестування, а саме: </a:t>
            </a:r>
            <a:endParaRPr lang="uk-UA" sz="2200" dirty="0">
              <a:latin typeface="Bookman Old Style" panose="02050604050505020204" pitchFamily="18" charset="0"/>
            </a:endParaRP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1. Добровільність інвестування;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2. Рівноправність інвесторів;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3. Захищеність інвестицій;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4. Свобода вибору критеріїв інвестиційної діяльності;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5. Невтручання органів державної влади і управління в інвестиційну діяльність, яка не суперечить законодавству.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В свою </a:t>
            </a:r>
            <a:r>
              <a:rPr lang="uk-UA" sz="2200" b="1" u="sng" dirty="0">
                <a:latin typeface="Bookman Old Style" panose="02050604050505020204" pitchFamily="18" charset="0"/>
              </a:rPr>
              <a:t>чергу інвестори повинні дотримуватися наступних обов’язків: </a:t>
            </a:r>
            <a:endParaRPr lang="uk-UA" sz="2200" dirty="0">
              <a:latin typeface="Bookman Old Style" panose="02050604050505020204" pitchFamily="18" charset="0"/>
            </a:endParaRP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1. Дотримання державних норм і стандартів;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2. Недопущення недобросовісної конкуренції; 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3. Наявність ліцензії на виконання окремих видів робіт;</a:t>
            </a:r>
          </a:p>
          <a:p>
            <a:pPr algn="just"/>
            <a:r>
              <a:rPr lang="uk-UA" sz="2200" dirty="0">
                <a:latin typeface="Bookman Old Style" panose="02050604050505020204" pitchFamily="18" charset="0"/>
              </a:rPr>
              <a:t>4. Подання у визначений термін бухгалтерської та статистичної звітності.</a:t>
            </a:r>
          </a:p>
        </p:txBody>
      </p:sp>
    </p:spTree>
    <p:extLst>
      <p:ext uri="{BB962C8B-B14F-4D97-AF65-F5344CB8AC3E}">
        <p14:creationId xmlns:p14="http://schemas.microsoft.com/office/powerpoint/2010/main" val="27721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Суб'єкти інвестиційної діяльності</a:t>
            </a:r>
            <a:endParaRPr lang="uk-UA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Рисунок 2" descr="C:\Users\Ira\Desktop\суб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2" y="908720"/>
            <a:ext cx="6480175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941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  <a:latin typeface="Bookman Old Style" panose="02050604050505020204" pitchFamily="18" charset="0"/>
              </a:rPr>
              <a:t>Поняття інвестиційного менеджменту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6339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Bookman Old Style" panose="02050604050505020204" pitchFamily="18" charset="0"/>
              </a:rPr>
              <a:t>Інвестицій менеджмент</a:t>
            </a:r>
            <a:r>
              <a:rPr lang="uk-UA" dirty="0">
                <a:latin typeface="Bookman Old Style" panose="02050604050505020204" pitchFamily="18" charset="0"/>
              </a:rPr>
              <a:t> – наука про те, як укладати кошти (капітал), управляти ними і примусити їх працювати на власника, збільшуючи його добробут.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 </a:t>
            </a:r>
          </a:p>
          <a:p>
            <a:pPr algn="just"/>
            <a:r>
              <a:rPr lang="uk-UA" b="1" dirty="0">
                <a:latin typeface="Bookman Old Style" panose="02050604050505020204" pitchFamily="18" charset="0"/>
              </a:rPr>
              <a:t>Інвестиційний менеджмент</a:t>
            </a:r>
            <a:r>
              <a:rPr lang="uk-UA" dirty="0">
                <a:latin typeface="Bookman Old Style" panose="02050604050505020204" pitchFamily="18" charset="0"/>
              </a:rPr>
              <a:t> – це система принципів і методів розробки та реалізації управлінських рішень, пов’язаних з інвестиційною діяльністю підприємства. </a:t>
            </a:r>
          </a:p>
        </p:txBody>
      </p:sp>
    </p:spTree>
    <p:extLst>
      <p:ext uri="{BB962C8B-B14F-4D97-AF65-F5344CB8AC3E}">
        <p14:creationId xmlns:p14="http://schemas.microsoft.com/office/powerpoint/2010/main" val="310496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Ефективне управління інвестиційною діяльністю має здійснюватися на основі таких принципів як: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626" y="1988840"/>
            <a:ext cx="87238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- </a:t>
            </a:r>
            <a:r>
              <a:rPr lang="uk-UA" dirty="0">
                <a:latin typeface="Bookman Old Style" panose="02050604050505020204" pitchFamily="18" charset="0"/>
              </a:rPr>
              <a:t>Взаємозв’язок із загальною системою управління на підприємстві в цілому та з окремими функціональними системами управління, зокрема.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Спрямованість дій інвестиційного менеджменту на досягнення конкретних цілей інвестування.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Визначення напрямків інвестиційного менеджменту в залежності від об’єктів інвестування.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Єдність інвестиційної стратегії та інвестиційного менеджменту на підприємстві.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Єдність інвестиційних цілей, результатів інвестиційної діяльності та засобів їх досягнення.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Комплектність інвестиційного менеджменту, що передбачає планування, аналіз, регулювання та контроль за інвестиційною діяльністю.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Розробка методів та засобів інвестиційного менеджменту з урахуванням підвищення ефективності виробництва, збільшення прибутку та мінімізації інвестиційних, ризиків.</a:t>
            </a:r>
          </a:p>
        </p:txBody>
      </p:sp>
    </p:spTree>
    <p:extLst>
      <p:ext uri="{BB962C8B-B14F-4D97-AF65-F5344CB8AC3E}">
        <p14:creationId xmlns:p14="http://schemas.microsoft.com/office/powerpoint/2010/main" val="421900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Основною метою інвестиційного менеджменту є</a:t>
            </a:r>
            <a:r>
              <a:rPr lang="uk-UA" b="1" dirty="0" smtClean="0">
                <a:solidFill>
                  <a:schemeClr val="tx1"/>
                </a:solidFill>
              </a:rPr>
              <a:t>: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852936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</a:t>
            </a:r>
            <a:r>
              <a:rPr lang="uk-UA" sz="2000" dirty="0">
                <a:latin typeface="Bookman Old Style" panose="02050604050505020204" pitchFamily="18" charset="0"/>
              </a:rPr>
              <a:t>- забезпечення найефективнішої реалізації інвестиційної стратегії суб’єктів підприємницької діяльності на усіх етапах розвитку; </a:t>
            </a:r>
          </a:p>
          <a:p>
            <a:pPr algn="just"/>
            <a:r>
              <a:rPr lang="uk-UA" sz="2000" dirty="0">
                <a:latin typeface="Bookman Old Style" panose="02050604050505020204" pitchFamily="18" charset="0"/>
              </a:rPr>
              <a:t>- максимізація добробуту власників підприємства в поточному та перспективному періоді, забезпечення найбільш ефективних шляхів реалізації стратегії розвитку підприємства на окремих стадіях життєвого циклу. </a:t>
            </a:r>
          </a:p>
        </p:txBody>
      </p:sp>
    </p:spTree>
    <p:extLst>
      <p:ext uri="{BB962C8B-B14F-4D97-AF65-F5344CB8AC3E}">
        <p14:creationId xmlns:p14="http://schemas.microsoft.com/office/powerpoint/2010/main" val="226504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Основні завдання та функції інвестиційного </a:t>
            </a:r>
            <a:r>
              <a:rPr 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менеджменту</a:t>
            </a:r>
            <a:endParaRPr lang="uk-UA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У процесі реалізації основної мети та з урахуванням основних принципів інвестиційний менеджмент </a:t>
            </a:r>
            <a:r>
              <a:rPr lang="uk-UA" b="1" u="sng" dirty="0">
                <a:latin typeface="Bookman Old Style" panose="02050604050505020204" pitchFamily="18" charset="0"/>
              </a:rPr>
              <a:t>має вирішувати такі основні завдання</a:t>
            </a:r>
            <a:r>
              <a:rPr lang="uk-UA" dirty="0">
                <a:latin typeface="Bookman Old Style" panose="02050604050505020204" pitchFamily="18" charset="0"/>
              </a:rPr>
              <a:t>: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</a:t>
            </a:r>
            <a:r>
              <a:rPr lang="uk-UA" b="1" dirty="0">
                <a:latin typeface="Bookman Old Style" panose="02050604050505020204" pitchFamily="18" charset="0"/>
              </a:rPr>
              <a:t>забезпечити</a:t>
            </a:r>
            <a:r>
              <a:rPr lang="uk-UA" dirty="0">
                <a:latin typeface="Bookman Old Style" panose="02050604050505020204" pitchFamily="18" charset="0"/>
              </a:rPr>
              <a:t> високий темп економічного розвитку суб’єктів підприємництва шляхом здійснення ефективної інвестиційної діяльності, розширення її обсягів, а також шляхом галузевої, асортиментної та регіональної диверсифікації цієї діяльності;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</a:t>
            </a:r>
            <a:r>
              <a:rPr lang="uk-UA" b="1" dirty="0">
                <a:latin typeface="Bookman Old Style" panose="02050604050505020204" pitchFamily="18" charset="0"/>
              </a:rPr>
              <a:t>максимізувати</a:t>
            </a:r>
            <a:r>
              <a:rPr lang="uk-UA" dirty="0">
                <a:latin typeface="Bookman Old Style" panose="02050604050505020204" pitchFamily="18" charset="0"/>
              </a:rPr>
              <a:t> прибуток від інвестиційної діяльності, оскільки одержання прибутку – основна мета суб’єктів підприємництва; 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</a:t>
            </a:r>
            <a:r>
              <a:rPr lang="uk-UA" b="1" dirty="0">
                <a:latin typeface="Bookman Old Style" panose="02050604050505020204" pitchFamily="18" charset="0"/>
              </a:rPr>
              <a:t>мінімізувати</a:t>
            </a:r>
            <a:r>
              <a:rPr lang="uk-UA" dirty="0">
                <a:latin typeface="Bookman Old Style" panose="02050604050505020204" pitchFamily="18" charset="0"/>
              </a:rPr>
              <a:t> інвестиційні ризики, бо за несприятливих умов вони можуть призвести до втрати не тільки прибутків, а й частини інвестиційного капіталу;</a:t>
            </a:r>
          </a:p>
          <a:p>
            <a:pPr algn="just"/>
            <a:r>
              <a:rPr lang="uk-UA" dirty="0">
                <a:latin typeface="Bookman Old Style" panose="02050604050505020204" pitchFamily="18" charset="0"/>
              </a:rPr>
              <a:t>- </a:t>
            </a:r>
            <a:r>
              <a:rPr lang="uk-UA" b="1" dirty="0">
                <a:latin typeface="Bookman Old Style" panose="02050604050505020204" pitchFamily="18" charset="0"/>
              </a:rPr>
              <a:t>забезпечити</a:t>
            </a:r>
            <a:r>
              <a:rPr lang="uk-UA" dirty="0">
                <a:latin typeface="Bookman Old Style" panose="02050604050505020204" pitchFamily="18" charset="0"/>
              </a:rPr>
              <a:t> фінансову стабільність і платоспроможність суб’єктів підприємництва у процесі реалізації інвестиційних програм. </a:t>
            </a:r>
          </a:p>
        </p:txBody>
      </p:sp>
    </p:spTree>
    <p:extLst>
      <p:ext uri="{BB962C8B-B14F-4D97-AF65-F5344CB8AC3E}">
        <p14:creationId xmlns:p14="http://schemas.microsoft.com/office/powerpoint/2010/main" val="408706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2. Поняття інвестиційної </a:t>
            </a:r>
            <a:r>
              <a:rPr lang="uk-UA" b="1" dirty="0" smtClean="0">
                <a:solidFill>
                  <a:schemeClr val="tx1"/>
                </a:solidFill>
              </a:rPr>
              <a:t>діяльності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15329"/>
              </p:ext>
            </p:extLst>
          </p:nvPr>
        </p:nvGraphicFramePr>
        <p:xfrm>
          <a:off x="251520" y="1484785"/>
          <a:ext cx="8677666" cy="4928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194"/>
                <a:gridCol w="6751472"/>
              </a:tblGrid>
              <a:tr h="248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Трактування поняття "інвестиційна діяльність"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1099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Н.О.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Татаренко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А.М. Поручник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Послідовна, цілеспрямована діяльність, що полягає у капіталізації об'єктів власності, у формуванні та використанні інвестиційних ресурсів, регулюванні процесів інвестування і міжнародного руху інвестицій та інвестиційних товарів, створенні відповідного інвестиційного клімату і має за мету одержання прибутку чи певною соціальною ефекту [76, с.8]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531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Гриньова В.М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Вкладення інвестицій і здійснення практичної діяльності з метою отримання прибутку і (або) досягнення іншого корисного ефекту [30, с.355]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815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Д. М.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Черваньова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Комплекс заходів і практичних дій юридичних та фізичних осіб (українських або іноземних), а також держави щодо здійснення інвестицій у будь-якій формі з метою отримання прибутку або досягнення соціального ефекту [86, с.32]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531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Μ. П. Денисенко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Комплекс заходів і дій фізичних і юридичних осіб, які вкладають свої ресурси з метою отримання прибутку [33, с.59]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673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Г. Іванов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Діяльність з формування, розміщення, вкладення, трансформації і відшкодування інвестиції, включаючи управління ними і всією системою інвестиційних відносин [37, с. 27]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390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С. Панчишин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Сукупність рішень та відповідних дій, скерованих на перетворення заощаджень у інвестиції [62, с.137]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  <a:tr h="531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В. Білолипецький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Проектна, організаційна, управлінська, контрольна робота, яка виконується в інтересах планової реалізації інвестицій [17, с. 19]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5461" marR="45461" marT="45461" marB="45461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3688" y="1052736"/>
            <a:ext cx="62023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Times New Roman" pitchFamily="18" charset="0"/>
              </a:rPr>
              <a:t>Тлумачення економічної категорії "інвестиційна діяльність"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36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259024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Закон України «Про інвестиційну діяльність»</a:t>
            </a:r>
            <a:r>
              <a:rPr lang="uk-UA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Стаття </a:t>
            </a:r>
            <a:r>
              <a:rPr 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2. </a:t>
            </a: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Інвестиційною </a:t>
            </a:r>
            <a:r>
              <a:rPr lang="uk-UA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діяльністю</a:t>
            </a:r>
            <a:r>
              <a:rPr lang="uk-UA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 є сукупність практичних дій громадян, юридичних осіб і держави щодо реалізації інвестицій.</a:t>
            </a:r>
          </a:p>
        </p:txBody>
      </p:sp>
    </p:spTree>
    <p:extLst>
      <p:ext uri="{BB962C8B-B14F-4D97-AF65-F5344CB8AC3E}">
        <p14:creationId xmlns:p14="http://schemas.microsoft.com/office/powerpoint/2010/main" val="241863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Інвестиційна діяльність провадиться на основі</a:t>
            </a:r>
            <a:r>
              <a:rPr lang="uk-UA" b="1" dirty="0" smtClean="0"/>
              <a:t>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8694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інвестування, що здійснюється громадянами, недержавними підприємствами, господарськими асоціаціями, спілками і товариствами, а також громадськими і релігійними організаціями, іншими юридичними особами, заснованими на колективній власності;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державного інвестування, що здійснюється органами державної влади за рахунок коштів державного бюджету, позичкових коштів, а також державними підприємствами та установами за рахунок власних і позичкових коштів;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місцевого інвестування, що здійснюється органами місцевого самоврядування за рахунок коштів місцевих бюджетів, позичкових коштів, а також комунальними підприємствами та установами за рахунок власних і позичкових коштів;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державної підтримки для реалізації інвестиційних проектів;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іноземного інвестування, що здійснюється іноземними державами, юридичними особами та громадянами іноземних держав;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Bookman Old Style" panose="02050604050505020204" pitchFamily="18" charset="0"/>
              </a:rPr>
              <a:t>спільного інвестування, що здійснюється юридичними особами та громадянами України, юридичними особами та громадянами іноземних держав.</a:t>
            </a:r>
          </a:p>
        </p:txBody>
      </p:sp>
    </p:spTree>
    <p:extLst>
      <p:ext uri="{BB962C8B-B14F-4D97-AF65-F5344CB8AC3E}">
        <p14:creationId xmlns:p14="http://schemas.microsoft.com/office/powerpoint/2010/main" val="165368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3. Об’єкти та суб’єкти інвестиційної </a:t>
            </a:r>
            <a:r>
              <a:rPr lang="uk-UA" b="1" dirty="0" smtClean="0"/>
              <a:t>діяльності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8065" y="270892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Об’єкти та суб’єкти інвестиційної діяльності визначаються </a:t>
            </a:r>
            <a:r>
              <a:rPr lang="uk-UA" b="1" dirty="0">
                <a:latin typeface="Bookman Old Style" panose="02050604050505020204" pitchFamily="18" charset="0"/>
              </a:rPr>
              <a:t>Законом України «Про інвестиційну діяльність</a:t>
            </a:r>
            <a:r>
              <a:rPr lang="uk-UA" b="1" dirty="0" smtClean="0">
                <a:latin typeface="Bookman Old Style" panose="02050604050505020204" pitchFamily="18" charset="0"/>
              </a:rPr>
              <a:t>»</a:t>
            </a:r>
          </a:p>
          <a:p>
            <a:endParaRPr lang="uk-UA" b="1" dirty="0" smtClean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 smtClean="0">
                <a:latin typeface="Bookman Old Style" panose="02050604050505020204" pitchFamily="18" charset="0"/>
              </a:rPr>
              <a:t>Стаття 4. </a:t>
            </a:r>
            <a:r>
              <a:rPr lang="uk-UA" b="1" u="sng" dirty="0">
                <a:latin typeface="Bookman Old Style" panose="02050604050505020204" pitchFamily="18" charset="0"/>
              </a:rPr>
              <a:t>Об'єктами інвестиційної діяльності </a:t>
            </a:r>
            <a:r>
              <a:rPr lang="uk-UA" dirty="0">
                <a:latin typeface="Bookman Old Style" panose="02050604050505020204" pitchFamily="18" charset="0"/>
              </a:rPr>
              <a:t>можуть бути будь-яке майно, в тому числі основні фонди і оборотні кошти в усіх галузях економіки, цінні папери (крім векселів), цільові грошові вклади, науково-технічна продукція, інтелектуальні цінності, інші об'єкти власності, а також майнові права</a:t>
            </a:r>
            <a:r>
              <a:rPr lang="uk-UA" dirty="0" smtClean="0">
                <a:latin typeface="Bookman Old Style" panose="02050604050505020204" pitchFamily="18" charset="0"/>
              </a:rPr>
              <a:t>.</a:t>
            </a:r>
          </a:p>
          <a:p>
            <a:pPr algn="just"/>
            <a:endParaRPr lang="uk-UA" dirty="0" smtClean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 smtClean="0">
                <a:latin typeface="Bookman Old Style" panose="02050604050505020204" pitchFamily="18" charset="0"/>
              </a:rPr>
              <a:t>Стаття 5. </a:t>
            </a:r>
            <a:r>
              <a:rPr lang="uk-UA" b="1" dirty="0">
                <a:latin typeface="Bookman Old Style" panose="02050604050505020204" pitchFamily="18" charset="0"/>
              </a:rPr>
              <a:t>Суб'єктами</a:t>
            </a:r>
            <a:r>
              <a:rPr lang="uk-UA" dirty="0">
                <a:latin typeface="Bookman Old Style" panose="02050604050505020204" pitchFamily="18" charset="0"/>
              </a:rPr>
              <a:t> (</a:t>
            </a:r>
            <a:r>
              <a:rPr lang="uk-UA" i="1" dirty="0">
                <a:latin typeface="Bookman Old Style" panose="02050604050505020204" pitchFamily="18" charset="0"/>
              </a:rPr>
              <a:t>інвесторами і учасниками</a:t>
            </a:r>
            <a:r>
              <a:rPr lang="uk-UA" dirty="0">
                <a:latin typeface="Bookman Old Style" panose="02050604050505020204" pitchFamily="18" charset="0"/>
              </a:rPr>
              <a:t>) інвестиційної діяльності можуть бути громадяни і юридичні особи України та іноземних держав, а також держави.</a:t>
            </a:r>
          </a:p>
        </p:txBody>
      </p:sp>
    </p:spTree>
    <p:extLst>
      <p:ext uri="{BB962C8B-B14F-4D97-AF65-F5344CB8AC3E}">
        <p14:creationId xmlns:p14="http://schemas.microsoft.com/office/powerpoint/2010/main" val="4219403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975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Candara</vt:lpstr>
      <vt:lpstr>Symbol</vt:lpstr>
      <vt:lpstr>Times New Roman</vt:lpstr>
      <vt:lpstr>Волна</vt:lpstr>
      <vt:lpstr>ТЕМА 1. ТЕОРЕТИЧНІ ОСНОВИ ІНВЕСТИЦІЙНОГО МЕНЕДЖМЕНТУ</vt:lpstr>
      <vt:lpstr>Поняття інвестиційного менеджменту</vt:lpstr>
      <vt:lpstr>Ефективне управління інвестиційною діяльністю має здійснюватися на основі таких принципів як: </vt:lpstr>
      <vt:lpstr>Основною метою інвестиційного менеджменту є:</vt:lpstr>
      <vt:lpstr>Основні завдання та функції інвестиційного менеджменту</vt:lpstr>
      <vt:lpstr>2. Поняття інвестиційної діяльності</vt:lpstr>
      <vt:lpstr>Закон України «Про інвестиційну діяльність»   Стаття 2.  Інвестиційною діяльністю є сукупність практичних дій громадян, юридичних осіб і держави щодо реалізації інвестицій.</vt:lpstr>
      <vt:lpstr>Інвестиційна діяльність провадиться на основі:</vt:lpstr>
      <vt:lpstr>3. Об’єкти та суб’єкти інвестиційної діяльності</vt:lpstr>
      <vt:lpstr>Презентация PowerPoint</vt:lpstr>
      <vt:lpstr>Презентация PowerPoint</vt:lpstr>
      <vt:lpstr>Презентация PowerPoint</vt:lpstr>
      <vt:lpstr>Суб'єкти інвестиційної діяльності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ТЕОРЕТИЧНІ ОСНОВИ ІНВЕСТИЦІЙНОГО МЕНЕДЖМЕНТУ</dc:title>
  <dc:creator>Шелест З М</dc:creator>
  <cp:lastModifiedBy>Ira</cp:lastModifiedBy>
  <cp:revision>15</cp:revision>
  <dcterms:created xsi:type="dcterms:W3CDTF">2022-09-06T13:06:04Z</dcterms:created>
  <dcterms:modified xsi:type="dcterms:W3CDTF">2023-09-23T17:22:36Z</dcterms:modified>
</cp:coreProperties>
</file>