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7" r:id="rId51"/>
    <p:sldId id="306" r:id="rId52"/>
    <p:sldId id="305" r:id="rId5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33333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4628" y="586249"/>
            <a:ext cx="8434742" cy="1368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25" y="1529379"/>
            <a:ext cx="5643245" cy="314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333333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pinterest.es/pin/74224958232342459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MlF7dHpNM&amp;t=16s" TargetMode="External"/><Relationship Id="rId2" Type="http://schemas.openxmlformats.org/officeDocument/2006/relationships/hyperlink" Target="https://www.youtube.com/watch?v=02Brgs60BiY&amp;feature=emb_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es/pin/742249582323424591/" TargetMode="External"/><Relationship Id="rId5" Type="http://schemas.openxmlformats.org/officeDocument/2006/relationships/hyperlink" Target="https://youtu.be/KLVaep27wSs" TargetMode="External"/><Relationship Id="rId4" Type="http://schemas.openxmlformats.org/officeDocument/2006/relationships/hyperlink" Target="https://www.youtube.com/watch?v=dxKNKfJqyvY&amp;feature=emb_log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824" y="257574"/>
            <a:ext cx="4757125" cy="47571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82949" y="602602"/>
            <a:ext cx="3505200" cy="22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1600" b="1" dirty="0" smtClean="0">
                <a:solidFill>
                  <a:srgbClr val="C00000"/>
                </a:solidFill>
                <a:latin typeface="Bookman Old Style" pitchFamily="18" charset="0"/>
              </a:rPr>
              <a:t>ТЕМА 4</a:t>
            </a:r>
          </a:p>
          <a:p>
            <a:pPr algn="ctr">
              <a:lnSpc>
                <a:spcPct val="150000"/>
              </a:lnSpc>
            </a:pPr>
            <a:endParaRPr lang="uk-UA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600" b="1" dirty="0" smtClean="0">
                <a:solidFill>
                  <a:srgbClr val="C00000"/>
                </a:solidFill>
                <a:latin typeface="Bookman Old Style" pitchFamily="18" charset="0"/>
              </a:rPr>
              <a:t>ДИЗАЙН СТРАВ ТА ВИРОБІВ. ОСВОЄННЯ НАВИЧОК ДЛЯ ВИРОБЛЕННЯ ВЛАСНОГО ДИЗАЙНЕРСЬКОГО СТИЛЮ </a:t>
            </a:r>
            <a:endParaRPr lang="ru-RU" sz="1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2790" y="3602956"/>
            <a:ext cx="3455670" cy="84446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26135" marR="5080" indent="-814069">
              <a:lnSpc>
                <a:spcPct val="100699"/>
              </a:lnSpc>
              <a:spcBef>
                <a:spcPts val="85"/>
              </a:spcBef>
            </a:pPr>
            <a:r>
              <a:rPr sz="1800" u="heavy" spc="-50" dirty="0" err="1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Дизайн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10" dirty="0" err="1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десертів</a:t>
            </a:r>
            <a:endParaRPr lang="uk-UA" sz="1800" u="heavy" spc="-10" dirty="0" smtClean="0">
              <a:solidFill>
                <a:srgbClr val="0097A7"/>
              </a:solidFill>
              <a:uFill>
                <a:solidFill>
                  <a:srgbClr val="0097A7"/>
                </a:solidFill>
              </a:uFill>
              <a:latin typeface="Microsoft Sans Serif"/>
              <a:cs typeface="Microsoft Sans Serif"/>
              <a:hlinkClick r:id="rId2"/>
            </a:endParaRPr>
          </a:p>
          <a:p>
            <a:pPr marL="826135" marR="5080" indent="-814069">
              <a:lnSpc>
                <a:spcPct val="100699"/>
              </a:lnSpc>
              <a:spcBef>
                <a:spcPts val="85"/>
              </a:spcBef>
            </a:pPr>
            <a:r>
              <a:rPr sz="1800" u="heavy" spc="5" dirty="0" smtClean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Стилі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spc="-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збирання </a:t>
            </a:r>
            <a:r>
              <a:rPr sz="1800" spc="-465" dirty="0">
                <a:solidFill>
                  <a:srgbClr val="0097A7"/>
                </a:solidFill>
                <a:latin typeface="Microsoft Sans Serif"/>
                <a:cs typeface="Microsoft Sans Serif"/>
              </a:rPr>
              <a:t> </a:t>
            </a:r>
            <a:r>
              <a:rPr sz="1800" u="heavy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вишуканих</a:t>
            </a:r>
            <a:r>
              <a:rPr sz="1800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 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страв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9378" y="61975"/>
            <a:ext cx="9084945" cy="5019675"/>
            <a:chOff x="59378" y="61975"/>
            <a:chExt cx="9084945" cy="5019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78" y="61975"/>
              <a:ext cx="4742872" cy="28877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1750" y="2379650"/>
              <a:ext cx="4802249" cy="27018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64724" y="246849"/>
            <a:ext cx="32473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b="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Залежно</a:t>
            </a:r>
            <a:r>
              <a:rPr sz="2100" b="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2100" b="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цих</a:t>
            </a:r>
            <a:r>
              <a:rPr sz="2100" b="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b="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основних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4724" y="656425"/>
            <a:ext cx="23133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понять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можемо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4724" y="1066000"/>
            <a:ext cx="246761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скласти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кілька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типів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4724" y="1475575"/>
            <a:ext cx="13728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14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омп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о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зиції: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197" y="467624"/>
            <a:ext cx="319214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</a:rPr>
              <a:t>Симетрична</a:t>
            </a:r>
            <a:r>
              <a:rPr sz="2100" spc="-45" dirty="0">
                <a:solidFill>
                  <a:srgbClr val="202124"/>
                </a:solidFill>
              </a:rPr>
              <a:t> </a:t>
            </a:r>
            <a:r>
              <a:rPr sz="2100" spc="-15" dirty="0">
                <a:solidFill>
                  <a:srgbClr val="202124"/>
                </a:solidFill>
              </a:rPr>
              <a:t>композиція</a:t>
            </a:r>
            <a:endParaRPr sz="2100"/>
          </a:p>
        </p:txBody>
      </p:sp>
      <p:sp>
        <p:nvSpPr>
          <p:cNvPr id="3" name="object 3"/>
          <p:cNvSpPr/>
          <p:nvPr/>
        </p:nvSpPr>
        <p:spPr>
          <a:xfrm>
            <a:off x="5438510" y="877200"/>
            <a:ext cx="88900" cy="320040"/>
          </a:xfrm>
          <a:custGeom>
            <a:avLst/>
            <a:gdLst/>
            <a:ahLst/>
            <a:cxnLst/>
            <a:rect l="l" t="t" r="r" b="b"/>
            <a:pathLst>
              <a:path w="88900" h="320040">
                <a:moveTo>
                  <a:pt x="88813" y="320040"/>
                </a:moveTo>
                <a:lnTo>
                  <a:pt x="0" y="320040"/>
                </a:lnTo>
                <a:lnTo>
                  <a:pt x="0" y="0"/>
                </a:lnTo>
                <a:lnTo>
                  <a:pt x="88813" y="0"/>
                </a:lnTo>
                <a:lnTo>
                  <a:pt x="88813" y="32004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58877" y="877200"/>
            <a:ext cx="88900" cy="320040"/>
          </a:xfrm>
          <a:custGeom>
            <a:avLst/>
            <a:gdLst/>
            <a:ahLst/>
            <a:cxnLst/>
            <a:rect l="l" t="t" r="r" b="b"/>
            <a:pathLst>
              <a:path w="88900" h="320040">
                <a:moveTo>
                  <a:pt x="88813" y="320040"/>
                </a:moveTo>
                <a:lnTo>
                  <a:pt x="0" y="320040"/>
                </a:lnTo>
                <a:lnTo>
                  <a:pt x="0" y="0"/>
                </a:lnTo>
                <a:lnTo>
                  <a:pt x="88813" y="0"/>
                </a:lnTo>
                <a:lnTo>
                  <a:pt x="88813" y="32004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25810" y="853831"/>
            <a:ext cx="20351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 dirty="0">
                <a:solidFill>
                  <a:srgbClr val="202124"/>
                </a:solidFill>
                <a:latin typeface="Arial"/>
                <a:cs typeface="Arial"/>
              </a:rPr>
              <a:t>(</a:t>
            </a:r>
            <a:r>
              <a:rPr sz="1200" b="1" spc="-25" dirty="0">
                <a:solidFill>
                  <a:srgbClr val="242424"/>
                </a:solidFill>
                <a:latin typeface="Arial"/>
                <a:cs typeface="Arial"/>
              </a:rPr>
              <a:t>EMPLATADO</a:t>
            </a:r>
            <a:r>
              <a:rPr sz="1200" b="1" spc="-30" dirty="0">
                <a:solidFill>
                  <a:srgbClr val="24242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242424"/>
                </a:solidFill>
                <a:latin typeface="Arial"/>
                <a:cs typeface="Arial"/>
              </a:rPr>
              <a:t>SIMÉTRICO</a:t>
            </a:r>
            <a:r>
              <a:rPr sz="2100" b="1" spc="-5" dirty="0">
                <a:solidFill>
                  <a:srgbClr val="202124"/>
                </a:solidFill>
                <a:latin typeface="Arial"/>
                <a:cs typeface="Arial"/>
              </a:rPr>
              <a:t>)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8750" y="519475"/>
            <a:ext cx="2704465" cy="274320"/>
          </a:xfrm>
          <a:custGeom>
            <a:avLst/>
            <a:gdLst/>
            <a:ahLst/>
            <a:cxnLst/>
            <a:rect l="l" t="t" r="r" b="b"/>
            <a:pathLst>
              <a:path w="2704465" h="274320">
                <a:moveTo>
                  <a:pt x="2704355" y="274320"/>
                </a:moveTo>
                <a:lnTo>
                  <a:pt x="0" y="274320"/>
                </a:lnTo>
                <a:lnTo>
                  <a:pt x="0" y="0"/>
                </a:lnTo>
                <a:lnTo>
                  <a:pt x="2704355" y="0"/>
                </a:lnTo>
                <a:lnTo>
                  <a:pt x="2704355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6050" y="497630"/>
            <a:ext cx="2727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Баланс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розміру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ваги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між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750" y="871900"/>
            <a:ext cx="2858770" cy="274320"/>
          </a:xfrm>
          <a:custGeom>
            <a:avLst/>
            <a:gdLst/>
            <a:ahLst/>
            <a:cxnLst/>
            <a:rect l="l" t="t" r="r" b="b"/>
            <a:pathLst>
              <a:path w="2858770" h="274319">
                <a:moveTo>
                  <a:pt x="2858727" y="274319"/>
                </a:moveTo>
                <a:lnTo>
                  <a:pt x="0" y="274319"/>
                </a:lnTo>
                <a:lnTo>
                  <a:pt x="0" y="0"/>
                </a:lnTo>
                <a:lnTo>
                  <a:pt x="2858727" y="0"/>
                </a:lnTo>
                <a:lnTo>
                  <a:pt x="2858727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6050" y="850055"/>
            <a:ext cx="288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різними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компонентами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750" y="1214800"/>
            <a:ext cx="3343910" cy="274320"/>
          </a:xfrm>
          <a:custGeom>
            <a:avLst/>
            <a:gdLst/>
            <a:ahLst/>
            <a:cxnLst/>
            <a:rect l="l" t="t" r="r" b="b"/>
            <a:pathLst>
              <a:path w="3343910" h="274319">
                <a:moveTo>
                  <a:pt x="3343498" y="274319"/>
                </a:moveTo>
                <a:lnTo>
                  <a:pt x="0" y="274319"/>
                </a:lnTo>
                <a:lnTo>
                  <a:pt x="0" y="0"/>
                </a:lnTo>
                <a:lnTo>
                  <a:pt x="3343498" y="0"/>
                </a:lnTo>
                <a:lnTo>
                  <a:pt x="3343498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8750" y="1567224"/>
            <a:ext cx="2689225" cy="274320"/>
          </a:xfrm>
          <a:custGeom>
            <a:avLst/>
            <a:gdLst/>
            <a:ahLst/>
            <a:cxnLst/>
            <a:rect l="l" t="t" r="r" b="b"/>
            <a:pathLst>
              <a:path w="2689225" h="274319">
                <a:moveTo>
                  <a:pt x="2688952" y="274320"/>
                </a:moveTo>
                <a:lnTo>
                  <a:pt x="0" y="274320"/>
                </a:lnTo>
                <a:lnTo>
                  <a:pt x="0" y="0"/>
                </a:lnTo>
                <a:lnTo>
                  <a:pt x="2688952" y="0"/>
                </a:lnTo>
                <a:lnTo>
                  <a:pt x="268895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750" y="1919650"/>
            <a:ext cx="3487420" cy="274320"/>
          </a:xfrm>
          <a:custGeom>
            <a:avLst/>
            <a:gdLst/>
            <a:ahLst/>
            <a:cxnLst/>
            <a:rect l="l" t="t" r="r" b="b"/>
            <a:pathLst>
              <a:path w="3487420" h="274319">
                <a:moveTo>
                  <a:pt x="3487377" y="274319"/>
                </a:moveTo>
                <a:lnTo>
                  <a:pt x="0" y="274319"/>
                </a:lnTo>
                <a:lnTo>
                  <a:pt x="0" y="0"/>
                </a:lnTo>
                <a:lnTo>
                  <a:pt x="3487377" y="0"/>
                </a:lnTo>
                <a:lnTo>
                  <a:pt x="3487377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8750" y="2272075"/>
            <a:ext cx="3183255" cy="274320"/>
          </a:xfrm>
          <a:custGeom>
            <a:avLst/>
            <a:gdLst/>
            <a:ahLst/>
            <a:cxnLst/>
            <a:rect l="l" t="t" r="r" b="b"/>
            <a:pathLst>
              <a:path w="3183254" h="274319">
                <a:moveTo>
                  <a:pt x="3183210" y="274319"/>
                </a:moveTo>
                <a:lnTo>
                  <a:pt x="0" y="274319"/>
                </a:lnTo>
                <a:lnTo>
                  <a:pt x="0" y="0"/>
                </a:lnTo>
                <a:lnTo>
                  <a:pt x="3183210" y="0"/>
                </a:lnTo>
                <a:lnTo>
                  <a:pt x="3183210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8750" y="2624500"/>
            <a:ext cx="2807335" cy="274320"/>
          </a:xfrm>
          <a:custGeom>
            <a:avLst/>
            <a:gdLst/>
            <a:ahLst/>
            <a:cxnLst/>
            <a:rect l="l" t="t" r="r" b="b"/>
            <a:pathLst>
              <a:path w="2807335" h="274319">
                <a:moveTo>
                  <a:pt x="2807270" y="274320"/>
                </a:moveTo>
                <a:lnTo>
                  <a:pt x="0" y="274320"/>
                </a:lnTo>
                <a:lnTo>
                  <a:pt x="0" y="0"/>
                </a:lnTo>
                <a:lnTo>
                  <a:pt x="2807270" y="0"/>
                </a:lnTo>
                <a:lnTo>
                  <a:pt x="2807270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8750" y="2976925"/>
            <a:ext cx="2534285" cy="274320"/>
          </a:xfrm>
          <a:custGeom>
            <a:avLst/>
            <a:gdLst/>
            <a:ahLst/>
            <a:cxnLst/>
            <a:rect l="l" t="t" r="r" b="b"/>
            <a:pathLst>
              <a:path w="2534285" h="274320">
                <a:moveTo>
                  <a:pt x="2534022" y="274320"/>
                </a:moveTo>
                <a:lnTo>
                  <a:pt x="0" y="274320"/>
                </a:lnTo>
                <a:lnTo>
                  <a:pt x="0" y="0"/>
                </a:lnTo>
                <a:lnTo>
                  <a:pt x="2534022" y="0"/>
                </a:lnTo>
                <a:lnTo>
                  <a:pt x="253402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50" y="3329349"/>
            <a:ext cx="3291840" cy="274320"/>
          </a:xfrm>
          <a:custGeom>
            <a:avLst/>
            <a:gdLst/>
            <a:ahLst/>
            <a:cxnLst/>
            <a:rect l="l" t="t" r="r" b="b"/>
            <a:pathLst>
              <a:path w="3291840" h="274320">
                <a:moveTo>
                  <a:pt x="3291482" y="274320"/>
                </a:moveTo>
                <a:lnTo>
                  <a:pt x="0" y="274320"/>
                </a:lnTo>
                <a:lnTo>
                  <a:pt x="0" y="0"/>
                </a:lnTo>
                <a:lnTo>
                  <a:pt x="3291482" y="0"/>
                </a:lnTo>
                <a:lnTo>
                  <a:pt x="3291482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8750" y="3681774"/>
            <a:ext cx="3336290" cy="274320"/>
          </a:xfrm>
          <a:custGeom>
            <a:avLst/>
            <a:gdLst/>
            <a:ahLst/>
            <a:cxnLst/>
            <a:rect l="l" t="t" r="r" b="b"/>
            <a:pathLst>
              <a:path w="3336290" h="274320">
                <a:moveTo>
                  <a:pt x="333590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335907" y="0"/>
                </a:lnTo>
                <a:lnTo>
                  <a:pt x="333590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750" y="4034199"/>
            <a:ext cx="1541780" cy="274320"/>
          </a:xfrm>
          <a:custGeom>
            <a:avLst/>
            <a:gdLst/>
            <a:ahLst/>
            <a:cxnLst/>
            <a:rect l="l" t="t" r="r" b="b"/>
            <a:pathLst>
              <a:path w="1541780" h="274320">
                <a:moveTo>
                  <a:pt x="1541710" y="274320"/>
                </a:moveTo>
                <a:lnTo>
                  <a:pt x="0" y="274320"/>
                </a:lnTo>
                <a:lnTo>
                  <a:pt x="0" y="0"/>
                </a:lnTo>
                <a:lnTo>
                  <a:pt x="1541710" y="0"/>
                </a:lnTo>
                <a:lnTo>
                  <a:pt x="1541710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6050" y="1114851"/>
            <a:ext cx="3507104" cy="319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100"/>
              </a:spcBef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Посилаючись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двосторонній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пропорційний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баланс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між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частинами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площини,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балансом </a:t>
            </a:r>
            <a:r>
              <a:rPr sz="1800" spc="-459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між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вагою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компонентів.</a:t>
            </a:r>
            <a:endParaRPr sz="1800">
              <a:latin typeface="Microsoft Sans Serif"/>
              <a:cs typeface="Microsoft Sans Serif"/>
            </a:endParaRPr>
          </a:p>
          <a:p>
            <a:pPr marL="12700" marR="152400">
              <a:lnSpc>
                <a:spcPct val="128499"/>
              </a:lnSpc>
            </a:pPr>
            <a:r>
              <a:rPr sz="18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мають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однакову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вагу,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крил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метелика.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передає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відчуття </a:t>
            </a:r>
            <a:r>
              <a:rPr sz="1800" spc="-46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впорядкованості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гармонії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 </a:t>
            </a:r>
            <a:r>
              <a:rPr sz="1800" spc="-46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самої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природи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6800" y="1807274"/>
            <a:ext cx="4114799" cy="2219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550" y="551158"/>
            <a:ext cx="193167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Сим</a:t>
            </a:r>
            <a:r>
              <a:rPr b="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тричний 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виклад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100" y="183775"/>
            <a:ext cx="2863225" cy="1962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0274" y="2301975"/>
            <a:ext cx="4329844" cy="24340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950" y="1067100"/>
            <a:ext cx="2544649" cy="38286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343" y="147358"/>
            <a:ext cx="736786" cy="7874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2100" y="504033"/>
            <a:ext cx="204025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pc="-35" dirty="0">
                <a:solidFill>
                  <a:srgbClr val="000000"/>
                </a:solidFill>
              </a:rPr>
              <a:t>А</a:t>
            </a:r>
            <a:r>
              <a:rPr spc="-5" dirty="0">
                <a:solidFill>
                  <a:srgbClr val="000000"/>
                </a:solidFill>
              </a:rPr>
              <a:t>сим</a:t>
            </a:r>
            <a:r>
              <a:rPr spc="-35" dirty="0">
                <a:solidFill>
                  <a:srgbClr val="000000"/>
                </a:solidFill>
              </a:rPr>
              <a:t>е</a:t>
            </a:r>
            <a:r>
              <a:rPr spc="-5" dirty="0">
                <a:solidFill>
                  <a:srgbClr val="000000"/>
                </a:solidFill>
              </a:rPr>
              <a:t>трична 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425" y="755000"/>
            <a:ext cx="361696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ділимо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композицію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221725"/>
            <a:ext cx="3526154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асиметричні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частини,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688450"/>
            <a:ext cx="328866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яких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має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2155175"/>
            <a:ext cx="278574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вагу,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ніж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інша.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Вона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621900"/>
            <a:ext cx="241871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передає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3088625"/>
            <a:ext cx="3519804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24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напруженість,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555350"/>
            <a:ext cx="225806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скажімо,</a:t>
            </a: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більшу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4022075"/>
            <a:ext cx="157416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життєвість.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775" y="1747575"/>
            <a:ext cx="4182299" cy="27260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375" y="369675"/>
            <a:ext cx="3596399" cy="3596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366" y="294788"/>
            <a:ext cx="747529" cy="760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342224"/>
            <a:ext cx="4692574" cy="31195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625" y="191732"/>
            <a:ext cx="2066289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Асим</a:t>
            </a:r>
            <a:r>
              <a:rPr b="0" spc="-100" dirty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тричний 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виклад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350" y="1363325"/>
            <a:ext cx="2893201" cy="26265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4776" y="2670874"/>
            <a:ext cx="3312193" cy="22049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0500" y="270550"/>
            <a:ext cx="3524249" cy="21907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0641" y="4145638"/>
            <a:ext cx="747529" cy="76088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86775" y="751350"/>
          <a:ext cx="5979795" cy="34461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980"/>
                <a:gridCol w="3853815"/>
              </a:tblGrid>
              <a:tr h="313372">
                <a:tc gridSpan="2">
                  <a:txBody>
                    <a:bodyPr/>
                    <a:lstStyle/>
                    <a:p>
                      <a:pPr>
                        <a:lnSpc>
                          <a:spcPts val="2090"/>
                        </a:lnSpc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АСИМЕТРИЧНА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ПЛИТКА:</a:t>
                      </a:r>
                      <a:r>
                        <a:rPr sz="1800" spc="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цей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тип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покриття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даний</a:t>
                      </a:r>
                      <a:r>
                        <a:rPr sz="1800" spc="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час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є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одним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із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найбільш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часто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використовуваних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високій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кухні,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демонструється</a:t>
                      </a:r>
                      <a:r>
                        <a:rPr sz="1800" spc="2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майстерність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кухаря,</a:t>
                      </a:r>
                      <a:r>
                        <a:rPr sz="1800" spc="2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229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також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587375" algn="l"/>
                          <a:tab pos="1583690" algn="l"/>
                          <a:tab pos="2282825" algn="l"/>
                          <a:tab pos="3399790" algn="l"/>
                          <a:tab pos="3825875" algn="l"/>
                          <a:tab pos="5840095" algn="l"/>
                        </a:tabLst>
                      </a:pP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йо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г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	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б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ченн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	</a:t>
                      </a: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ухні.	З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звича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й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ві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</a:t>
                      </a: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орис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800" spc="-4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ується	в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аморфному</a:t>
                      </a:r>
                      <a:r>
                        <a:rPr sz="1800" spc="4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дуже</a:t>
                      </a:r>
                      <a:r>
                        <a:rPr sz="1800" spc="4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великому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посуді.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Як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випливає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831850" algn="l"/>
                          <a:tab pos="1280795" algn="l"/>
                          <a:tab pos="2446655" algn="l"/>
                          <a:tab pos="3476625" algn="l"/>
                          <a:tab pos="3870325" algn="l"/>
                          <a:tab pos="4288155" algn="l"/>
                          <a:tab pos="5583555" algn="l"/>
                        </a:tabLst>
                      </a:pP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назви,	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ми	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уникаємо	</a:t>
                      </a:r>
                      <a:r>
                        <a:rPr sz="1800" spc="-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симетрії	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	не	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забуваючи	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5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приємне</a:t>
                      </a:r>
                      <a:r>
                        <a:rPr sz="1800" spc="2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бачення.</a:t>
                      </a:r>
                      <a:r>
                        <a:rPr sz="1800" spc="29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Ця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техніка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покриття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тарілки</a:t>
                      </a:r>
                      <a:r>
                        <a:rPr sz="1800" spc="2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широко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5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  <a:tabLst>
                          <a:tab pos="2116455" algn="l"/>
                          <a:tab pos="2451100" algn="l"/>
                          <a:tab pos="3785870" algn="l"/>
                          <a:tab pos="4290695" algn="l"/>
                          <a:tab pos="5194935" algn="l"/>
                        </a:tabLst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використовується	</a:t>
                      </a:r>
                      <a:r>
                        <a:rPr sz="1800" spc="-7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з	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виробами,	</a:t>
                      </a:r>
                      <a:r>
                        <a:rPr sz="1800" spc="-4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які	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мають	</a:t>
                      </a:r>
                      <a:r>
                        <a:rPr sz="1800" spc="-3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висоту,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524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потребує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обережності</a:t>
                      </a:r>
                      <a:r>
                        <a:rPr sz="1800" spc="49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розміщенні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щоб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800" spc="500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втратити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lnB w="78104">
                      <a:solidFill>
                        <a:srgbClr val="FFFFFF"/>
                      </a:solidFill>
                      <a:prstDash val="solid"/>
                    </a:lnB>
                    <a:solidFill>
                      <a:srgbClr val="F7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372">
                <a:tc>
                  <a:txBody>
                    <a:bodyPr/>
                    <a:lstStyle/>
                    <a:p>
                      <a:pPr>
                        <a:lnSpc>
                          <a:spcPts val="2130"/>
                        </a:lnSpc>
                        <a:spcBef>
                          <a:spcPts val="235"/>
                        </a:spcBef>
                      </a:pPr>
                      <a:r>
                        <a:rPr sz="1800" spc="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своєї</a:t>
                      </a:r>
                      <a:r>
                        <a:rPr sz="1800" spc="-5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5" dirty="0">
                          <a:solidFill>
                            <a:srgbClr val="202124"/>
                          </a:solidFill>
                          <a:latin typeface="Microsoft Sans Serif"/>
                          <a:cs typeface="Microsoft Sans Serif"/>
                        </a:rPr>
                        <a:t>привабливості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" marB="0">
                    <a:lnT w="78104">
                      <a:solidFill>
                        <a:srgbClr val="FFFFFF"/>
                      </a:solidFill>
                      <a:prstDash val="solid"/>
                    </a:lnT>
                    <a:solidFill>
                      <a:srgbClr val="F7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78104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26741" y="4156663"/>
            <a:ext cx="747529" cy="760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275" y="734500"/>
            <a:ext cx="2456549" cy="3674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6224" y="458132"/>
            <a:ext cx="1736089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330200">
              <a:lnSpc>
                <a:spcPts val="2850"/>
              </a:lnSpc>
              <a:spcBef>
                <a:spcPts val="220"/>
              </a:spcBef>
            </a:pPr>
            <a:r>
              <a:rPr spc="-5" dirty="0">
                <a:solidFill>
                  <a:srgbClr val="000000"/>
                </a:solidFill>
              </a:rPr>
              <a:t>Ритмічна  </a:t>
            </a:r>
            <a:r>
              <a:rPr spc="-35" dirty="0">
                <a:solidFill>
                  <a:srgbClr val="000000"/>
                </a:solidFill>
              </a:rPr>
              <a:t>ко</a:t>
            </a:r>
            <a:r>
              <a:rPr spc="-5" dirty="0">
                <a:solidFill>
                  <a:srgbClr val="000000"/>
                </a:solidFill>
              </a:rPr>
              <a:t>мп</a:t>
            </a:r>
            <a:r>
              <a:rPr spc="-35" dirty="0">
                <a:solidFill>
                  <a:srgbClr val="000000"/>
                </a:solidFill>
              </a:rPr>
              <a:t>о</a:t>
            </a:r>
            <a:r>
              <a:rPr spc="-5" dirty="0">
                <a:solidFill>
                  <a:srgbClr val="000000"/>
                </a:solidFill>
              </a:rPr>
              <a:t>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675" y="622675"/>
            <a:ext cx="169037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</a:t>
            </a:r>
            <a:r>
              <a:rPr sz="24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орення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675" y="1089399"/>
            <a:ext cx="28213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основних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0675" y="1556124"/>
            <a:ext cx="298132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із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чергуванням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інших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675" y="2022849"/>
            <a:ext cx="23260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менш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важливих.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675" y="2489574"/>
            <a:ext cx="295719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Створює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динамічний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0675" y="2956299"/>
            <a:ext cx="233934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стимулюючий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675" y="3423025"/>
            <a:ext cx="1640839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ефект,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який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675" y="3889750"/>
            <a:ext cx="245173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привертає</a:t>
            </a:r>
            <a:r>
              <a:rPr sz="24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багато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0675" y="4356475"/>
            <a:ext cx="76200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аги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4638" y="1728110"/>
            <a:ext cx="4330402" cy="2419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99" y="499883"/>
            <a:ext cx="264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Ритмічне</a:t>
            </a:r>
            <a:r>
              <a:rPr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покриття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750" y="1186825"/>
            <a:ext cx="5743549" cy="314609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2821" y="267440"/>
            <a:ext cx="544075" cy="5712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7850" y="504999"/>
            <a:ext cx="3009900" cy="274320"/>
          </a:xfrm>
          <a:custGeom>
            <a:avLst/>
            <a:gdLst/>
            <a:ahLst/>
            <a:cxnLst/>
            <a:rect l="l" t="t" r="r" b="b"/>
            <a:pathLst>
              <a:path w="3009900" h="274320">
                <a:moveTo>
                  <a:pt x="3009751" y="274320"/>
                </a:moveTo>
                <a:lnTo>
                  <a:pt x="0" y="274320"/>
                </a:lnTo>
                <a:lnTo>
                  <a:pt x="0" y="0"/>
                </a:lnTo>
                <a:lnTo>
                  <a:pt x="3009751" y="0"/>
                </a:lnTo>
                <a:lnTo>
                  <a:pt x="3009751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850" y="857424"/>
            <a:ext cx="3190240" cy="274320"/>
          </a:xfrm>
          <a:custGeom>
            <a:avLst/>
            <a:gdLst/>
            <a:ahLst/>
            <a:cxnLst/>
            <a:rect l="l" t="t" r="r" b="b"/>
            <a:pathLst>
              <a:path w="3190240" h="274319">
                <a:moveTo>
                  <a:pt x="3190242" y="274319"/>
                </a:moveTo>
                <a:lnTo>
                  <a:pt x="0" y="274319"/>
                </a:lnTo>
                <a:lnTo>
                  <a:pt x="0" y="0"/>
                </a:lnTo>
                <a:lnTo>
                  <a:pt x="3190242" y="0"/>
                </a:lnTo>
                <a:lnTo>
                  <a:pt x="3190242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850" y="1209849"/>
            <a:ext cx="3842385" cy="274320"/>
          </a:xfrm>
          <a:custGeom>
            <a:avLst/>
            <a:gdLst/>
            <a:ahLst/>
            <a:cxnLst/>
            <a:rect l="l" t="t" r="r" b="b"/>
            <a:pathLst>
              <a:path w="3842385" h="274319">
                <a:moveTo>
                  <a:pt x="3842109" y="274319"/>
                </a:moveTo>
                <a:lnTo>
                  <a:pt x="0" y="274319"/>
                </a:lnTo>
                <a:lnTo>
                  <a:pt x="0" y="0"/>
                </a:lnTo>
                <a:lnTo>
                  <a:pt x="3842109" y="0"/>
                </a:lnTo>
                <a:lnTo>
                  <a:pt x="3842109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850" y="1562274"/>
            <a:ext cx="3284220" cy="274320"/>
          </a:xfrm>
          <a:custGeom>
            <a:avLst/>
            <a:gdLst/>
            <a:ahLst/>
            <a:cxnLst/>
            <a:rect l="l" t="t" r="r" b="b"/>
            <a:pathLst>
              <a:path w="3284220" h="274319">
                <a:moveTo>
                  <a:pt x="3284115" y="274319"/>
                </a:moveTo>
                <a:lnTo>
                  <a:pt x="0" y="274319"/>
                </a:lnTo>
                <a:lnTo>
                  <a:pt x="0" y="0"/>
                </a:lnTo>
                <a:lnTo>
                  <a:pt x="3284115" y="0"/>
                </a:lnTo>
                <a:lnTo>
                  <a:pt x="3284115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7850" y="1914699"/>
            <a:ext cx="3581400" cy="274320"/>
          </a:xfrm>
          <a:custGeom>
            <a:avLst/>
            <a:gdLst/>
            <a:ahLst/>
            <a:cxnLst/>
            <a:rect l="l" t="t" r="r" b="b"/>
            <a:pathLst>
              <a:path w="3581400" h="274319">
                <a:moveTo>
                  <a:pt x="3580804" y="274319"/>
                </a:moveTo>
                <a:lnTo>
                  <a:pt x="0" y="274319"/>
                </a:lnTo>
                <a:lnTo>
                  <a:pt x="0" y="0"/>
                </a:lnTo>
                <a:lnTo>
                  <a:pt x="3580804" y="0"/>
                </a:lnTo>
                <a:lnTo>
                  <a:pt x="3580804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850" y="2267124"/>
            <a:ext cx="3666490" cy="274320"/>
          </a:xfrm>
          <a:custGeom>
            <a:avLst/>
            <a:gdLst/>
            <a:ahLst/>
            <a:cxnLst/>
            <a:rect l="l" t="t" r="r" b="b"/>
            <a:pathLst>
              <a:path w="3666490" h="274319">
                <a:moveTo>
                  <a:pt x="366608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666083" y="0"/>
                </a:lnTo>
                <a:lnTo>
                  <a:pt x="366608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7850" y="2619549"/>
            <a:ext cx="3440429" cy="274320"/>
          </a:xfrm>
          <a:custGeom>
            <a:avLst/>
            <a:gdLst/>
            <a:ahLst/>
            <a:cxnLst/>
            <a:rect l="l" t="t" r="r" b="b"/>
            <a:pathLst>
              <a:path w="3440429" h="274319">
                <a:moveTo>
                  <a:pt x="343982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439827" y="0"/>
                </a:lnTo>
                <a:lnTo>
                  <a:pt x="343982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850" y="2971974"/>
            <a:ext cx="3710304" cy="274320"/>
          </a:xfrm>
          <a:custGeom>
            <a:avLst/>
            <a:gdLst/>
            <a:ahLst/>
            <a:cxnLst/>
            <a:rect l="l" t="t" r="r" b="b"/>
            <a:pathLst>
              <a:path w="3710304" h="274319">
                <a:moveTo>
                  <a:pt x="3710061" y="274320"/>
                </a:moveTo>
                <a:lnTo>
                  <a:pt x="0" y="274320"/>
                </a:lnTo>
                <a:lnTo>
                  <a:pt x="0" y="0"/>
                </a:lnTo>
                <a:lnTo>
                  <a:pt x="3710061" y="0"/>
                </a:lnTo>
                <a:lnTo>
                  <a:pt x="3710061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7850" y="3324399"/>
            <a:ext cx="3199765" cy="274320"/>
          </a:xfrm>
          <a:custGeom>
            <a:avLst/>
            <a:gdLst/>
            <a:ahLst/>
            <a:cxnLst/>
            <a:rect l="l" t="t" r="r" b="b"/>
            <a:pathLst>
              <a:path w="3199765" h="274320">
                <a:moveTo>
                  <a:pt x="319950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199507" y="0"/>
                </a:lnTo>
                <a:lnTo>
                  <a:pt x="319950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850" y="3676824"/>
            <a:ext cx="2944495" cy="274320"/>
          </a:xfrm>
          <a:custGeom>
            <a:avLst/>
            <a:gdLst/>
            <a:ahLst/>
            <a:cxnLst/>
            <a:rect l="l" t="t" r="r" b="b"/>
            <a:pathLst>
              <a:path w="2944495" h="274320">
                <a:moveTo>
                  <a:pt x="2944229" y="274320"/>
                </a:moveTo>
                <a:lnTo>
                  <a:pt x="0" y="274320"/>
                </a:lnTo>
                <a:lnTo>
                  <a:pt x="0" y="0"/>
                </a:lnTo>
                <a:lnTo>
                  <a:pt x="2944229" y="0"/>
                </a:lnTo>
                <a:lnTo>
                  <a:pt x="2944229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7850" y="4029249"/>
            <a:ext cx="3242945" cy="274320"/>
          </a:xfrm>
          <a:custGeom>
            <a:avLst/>
            <a:gdLst/>
            <a:ahLst/>
            <a:cxnLst/>
            <a:rect l="l" t="t" r="r" b="b"/>
            <a:pathLst>
              <a:path w="3242945" h="274320">
                <a:moveTo>
                  <a:pt x="3242815" y="274320"/>
                </a:moveTo>
                <a:lnTo>
                  <a:pt x="0" y="274320"/>
                </a:lnTo>
                <a:lnTo>
                  <a:pt x="0" y="0"/>
                </a:lnTo>
                <a:lnTo>
                  <a:pt x="3242815" y="0"/>
                </a:lnTo>
                <a:lnTo>
                  <a:pt x="3242815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7850" y="4381674"/>
            <a:ext cx="3142615" cy="274320"/>
          </a:xfrm>
          <a:custGeom>
            <a:avLst/>
            <a:gdLst/>
            <a:ahLst/>
            <a:cxnLst/>
            <a:rect l="l" t="t" r="r" b="b"/>
            <a:pathLst>
              <a:path w="3142615" h="274320">
                <a:moveTo>
                  <a:pt x="3142357" y="274320"/>
                </a:moveTo>
                <a:lnTo>
                  <a:pt x="0" y="274320"/>
                </a:lnTo>
                <a:lnTo>
                  <a:pt x="0" y="0"/>
                </a:lnTo>
                <a:lnTo>
                  <a:pt x="3142357" y="0"/>
                </a:lnTo>
                <a:lnTo>
                  <a:pt x="3142357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7850" y="4734099"/>
            <a:ext cx="767715" cy="274320"/>
          </a:xfrm>
          <a:custGeom>
            <a:avLst/>
            <a:gdLst/>
            <a:ahLst/>
            <a:cxnLst/>
            <a:rect l="l" t="t" r="r" b="b"/>
            <a:pathLst>
              <a:path w="767715" h="274320">
                <a:moveTo>
                  <a:pt x="767618" y="274320"/>
                </a:moveTo>
                <a:lnTo>
                  <a:pt x="0" y="274320"/>
                </a:lnTo>
                <a:lnTo>
                  <a:pt x="0" y="0"/>
                </a:lnTo>
                <a:lnTo>
                  <a:pt x="767618" y="0"/>
                </a:lnTo>
                <a:lnTo>
                  <a:pt x="767618" y="27432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150" y="405051"/>
            <a:ext cx="3865245" cy="460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499"/>
              </a:lnSpc>
              <a:spcBef>
                <a:spcPts val="100"/>
              </a:spcBef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Цей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спосіб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покриття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широко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використовується,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особливо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 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виробництві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кондитерських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виробів, </a:t>
            </a:r>
            <a:r>
              <a:rPr sz="1800" spc="-46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він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значно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прикрашає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кінцевий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результат.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Оскільки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допомогою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кількох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прийомів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можна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збільшити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цінність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презентації.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Тут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легкі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повторення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показано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малюнку.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Завжди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однакова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кількість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повторень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продуктах,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включені.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Більш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вражаючий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вимагає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навичок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кухаря.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7925" y="496675"/>
            <a:ext cx="4299799" cy="4299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7725" y="556975"/>
            <a:ext cx="7473250" cy="43960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5800" y="206030"/>
            <a:ext cx="5349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Про </a:t>
            </a:r>
            <a:r>
              <a:rPr sz="1800" b="1" spc="-15" dirty="0">
                <a:latin typeface="Arial"/>
                <a:cs typeface="Arial"/>
              </a:rPr>
              <a:t>що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думає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кухар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 цей </a:t>
            </a:r>
            <a:r>
              <a:rPr sz="1800" b="1" spc="-15" dirty="0">
                <a:latin typeface="Arial"/>
                <a:cs typeface="Arial"/>
              </a:rPr>
              <a:t>особливий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момент?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3700" y="285050"/>
            <a:ext cx="5253549" cy="39365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425" y="982774"/>
            <a:ext cx="2762249" cy="3819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21" y="267440"/>
            <a:ext cx="544075" cy="57127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349" y="251550"/>
            <a:ext cx="8632825" cy="4739640"/>
            <a:chOff x="288349" y="251550"/>
            <a:chExt cx="8632825" cy="4739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5350" y="251550"/>
              <a:ext cx="6875549" cy="220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349" y="2280475"/>
              <a:ext cx="7012724" cy="2710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29776" y="528882"/>
            <a:ext cx="234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Коса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25" y="914037"/>
            <a:ext cx="28924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Коса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композиція.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Лінії,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є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225" y="1266462"/>
            <a:ext cx="316293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поперечними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та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повернутими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225" y="1618887"/>
            <a:ext cx="3070225" cy="274320"/>
          </a:xfrm>
          <a:custGeom>
            <a:avLst/>
            <a:gdLst/>
            <a:ahLst/>
            <a:cxnLst/>
            <a:rect l="l" t="t" r="r" b="b"/>
            <a:pathLst>
              <a:path w="3070225" h="274319">
                <a:moveTo>
                  <a:pt x="306980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069803" y="0"/>
                </a:lnTo>
                <a:lnTo>
                  <a:pt x="306980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9525" y="1597043"/>
            <a:ext cx="3091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щодо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глядача-споживача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їжі,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225" y="1971312"/>
            <a:ext cx="28924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створюють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тривимірний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25" y="2323737"/>
            <a:ext cx="201803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глибини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2225" y="2676162"/>
            <a:ext cx="2069464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передають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великий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5080" y="2676162"/>
            <a:ext cx="105537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225" y="3019062"/>
            <a:ext cx="264287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викладаються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225" y="3371487"/>
            <a:ext cx="287972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компоненти,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створюють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225" y="3723912"/>
            <a:ext cx="1565275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глибини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3350" y="1385887"/>
            <a:ext cx="4114799" cy="22193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1550" y="334650"/>
            <a:ext cx="4582175" cy="4582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350" y="152400"/>
            <a:ext cx="3385636" cy="4838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1875" y="75750"/>
            <a:ext cx="1323174" cy="9350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50" y="541282"/>
            <a:ext cx="2341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Коса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2850" y="313549"/>
            <a:ext cx="3047999" cy="2028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166250"/>
            <a:ext cx="5508049" cy="36776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2849" y="2445175"/>
            <a:ext cx="3048000" cy="2285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198" rIns="0" bIns="0" rtlCol="0">
            <a:spAutoFit/>
          </a:bodyPr>
          <a:lstStyle/>
          <a:p>
            <a:pPr marL="5527675" marR="5080" indent="-307340">
              <a:lnSpc>
                <a:spcPts val="2850"/>
              </a:lnSpc>
              <a:spcBef>
                <a:spcPts val="220"/>
              </a:spcBef>
            </a:pPr>
            <a:r>
              <a:rPr spc="-15" dirty="0">
                <a:solidFill>
                  <a:srgbClr val="000000"/>
                </a:solidFill>
              </a:rPr>
              <a:t>Композиція </a:t>
            </a:r>
            <a:r>
              <a:rPr dirty="0">
                <a:solidFill>
                  <a:srgbClr val="000000"/>
                </a:solidFill>
              </a:rPr>
              <a:t>в </a:t>
            </a:r>
            <a:r>
              <a:rPr spc="-6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масштабі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2225" y="1402000"/>
            <a:ext cx="199453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Елементи,</a:t>
            </a:r>
            <a:r>
              <a:rPr sz="24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2225" y="1868725"/>
            <a:ext cx="27959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повторюються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один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225" y="2335450"/>
            <a:ext cx="268732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одним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10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4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225" y="2802175"/>
            <a:ext cx="2157730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розмірами,</a:t>
            </a:r>
            <a:r>
              <a:rPr sz="24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але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2225" y="3268900"/>
            <a:ext cx="1843405" cy="36576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85"/>
              </a:lnSpc>
            </a:pPr>
            <a:r>
              <a:rPr sz="24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пропорційно.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075" y="1811225"/>
            <a:ext cx="3733799" cy="2085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78483"/>
            <a:ext cx="187515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50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 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масштабі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4025" y="226775"/>
            <a:ext cx="3677700" cy="4838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7612" y="746221"/>
            <a:ext cx="2807999" cy="4195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591" y="1418690"/>
            <a:ext cx="839047" cy="8789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5212" y="449324"/>
            <a:ext cx="4393575" cy="43935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910455" marR="5080" indent="-1205865">
              <a:lnSpc>
                <a:spcPts val="2850"/>
              </a:lnSpc>
              <a:spcBef>
                <a:spcPts val="220"/>
              </a:spcBef>
            </a:pPr>
            <a:r>
              <a:rPr spc="-15" dirty="0">
                <a:solidFill>
                  <a:srgbClr val="000000"/>
                </a:solidFill>
              </a:rPr>
              <a:t>Трикутна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або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пірамідальна </a:t>
            </a:r>
            <a:r>
              <a:rPr spc="-650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750" y="1317625"/>
            <a:ext cx="178117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граємося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750" y="1727200"/>
            <a:ext cx="241363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висотою,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формуючі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750" y="2136775"/>
            <a:ext cx="236601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 тарілці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піраміду,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750" y="2546350"/>
            <a:ext cx="15201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плаский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50" y="2955925"/>
            <a:ext cx="12077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утник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386" y="2005131"/>
            <a:ext cx="3639067" cy="201407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250" y="527100"/>
            <a:ext cx="33508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Трикутна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пірамідальна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0250" y="936674"/>
            <a:ext cx="144335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14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омп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о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зиція.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8325" y="195775"/>
            <a:ext cx="2857499" cy="3809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624" y="1422450"/>
            <a:ext cx="2277499" cy="34162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9662" y="1422450"/>
            <a:ext cx="2279385" cy="34162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2509" y="338068"/>
            <a:ext cx="707026" cy="782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100" y="178250"/>
            <a:ext cx="7640400" cy="4670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5" y="200505"/>
            <a:ext cx="5844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Магія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чи</a:t>
            </a:r>
            <a:r>
              <a:rPr sz="1800" b="1" spc="-10" dirty="0">
                <a:latin typeface="Arial"/>
                <a:cs typeface="Arial"/>
              </a:rPr>
              <a:t> естетичні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принципи</a:t>
            </a:r>
            <a:r>
              <a:rPr sz="1800" b="1" spc="-10" dirty="0">
                <a:latin typeface="Arial"/>
                <a:cs typeface="Arial"/>
              </a:rPr>
              <a:t> кулінарного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дизайну?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525" y="228908"/>
            <a:ext cx="246761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Центральний </a:t>
            </a:r>
            <a:r>
              <a:rPr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тип </a:t>
            </a:r>
            <a:r>
              <a:rPr b="0" spc="-6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5" dirty="0">
                <a:solidFill>
                  <a:srgbClr val="000000"/>
                </a:solidFill>
                <a:latin typeface="Microsoft Sans Serif"/>
                <a:cs typeface="Microsoft Sans Serif"/>
              </a:rPr>
              <a:t>піраміди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350" y="1537275"/>
            <a:ext cx="315785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2730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15"/>
              </a:spcBef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EPICENTER: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у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цьому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350" y="1946849"/>
            <a:ext cx="27330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бачимо,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вся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продукція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350" y="2299274"/>
            <a:ext cx="3771265" cy="274320"/>
          </a:xfrm>
          <a:custGeom>
            <a:avLst/>
            <a:gdLst/>
            <a:ahLst/>
            <a:cxnLst/>
            <a:rect l="l" t="t" r="r" b="b"/>
            <a:pathLst>
              <a:path w="3771265" h="274319">
                <a:moveTo>
                  <a:pt x="3770783" y="274319"/>
                </a:moveTo>
                <a:lnTo>
                  <a:pt x="0" y="274319"/>
                </a:lnTo>
                <a:lnTo>
                  <a:pt x="0" y="0"/>
                </a:lnTo>
                <a:lnTo>
                  <a:pt x="3770783" y="0"/>
                </a:lnTo>
                <a:lnTo>
                  <a:pt x="3770783" y="27431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650" y="2277431"/>
            <a:ext cx="3790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починається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візуального</a:t>
            </a:r>
            <a:r>
              <a:rPr sz="18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центру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350" y="2651699"/>
            <a:ext cx="29997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посуду.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можуть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350" y="3004124"/>
            <a:ext cx="37084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знаходитися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центрі,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також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350" y="3356550"/>
            <a:ext cx="319405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найвищою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точкою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350" y="3708975"/>
            <a:ext cx="37211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справляє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ефект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вулкана.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Простота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4350" y="4061400"/>
            <a:ext cx="383540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практичність,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але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жоден</a:t>
            </a:r>
            <a:r>
              <a:rPr sz="1800" spc="5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350" y="4413825"/>
            <a:ext cx="274574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виділяється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зайвий.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76750" y="1382300"/>
            <a:ext cx="4575499" cy="31440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3424" y="266058"/>
            <a:ext cx="158877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Квадратна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омп</a:t>
            </a: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49" y="888943"/>
            <a:ext cx="2549525" cy="379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spc="-5" dirty="0">
                <a:latin typeface="Verdana"/>
                <a:cs typeface="Verdana"/>
              </a:rPr>
              <a:t>Композиція на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основі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симетричних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квадратів або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прямокутників,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які можна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розмістити </a:t>
            </a:r>
            <a:r>
              <a:rPr sz="240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паралельно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або </a:t>
            </a:r>
            <a:r>
              <a:rPr sz="2400" spc="-830" dirty="0">
                <a:latin typeface="Verdana"/>
                <a:cs typeface="Verdana"/>
              </a:rPr>
              <a:t> </a:t>
            </a:r>
            <a:r>
              <a:rPr sz="2400" spc="-5" dirty="0">
                <a:latin typeface="Verdana"/>
                <a:cs typeface="Verdana"/>
              </a:rPr>
              <a:t>горизонтально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7049" y="1658203"/>
            <a:ext cx="4710118" cy="26314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75" y="142157"/>
            <a:ext cx="158877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Квадратна </a:t>
            </a:r>
            <a:r>
              <a:rPr b="0" spc="-6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25" dirty="0">
                <a:solidFill>
                  <a:srgbClr val="000000"/>
                </a:solidFill>
                <a:latin typeface="Microsoft Sans Serif"/>
                <a:cs typeface="Microsoft Sans Serif"/>
              </a:rPr>
              <a:t>к</a:t>
            </a:r>
            <a:r>
              <a:rPr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омп</a:t>
            </a: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о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зиція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72000" y="220975"/>
            <a:ext cx="4354195" cy="4770120"/>
            <a:chOff x="4572000" y="220975"/>
            <a:chExt cx="4354195" cy="4770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220975"/>
              <a:ext cx="3337180" cy="40206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66932" y="4030975"/>
              <a:ext cx="1358667" cy="96012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00" y="976675"/>
            <a:ext cx="3862025" cy="38620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1100" y="102824"/>
            <a:ext cx="3234125" cy="48583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42425" y="1154894"/>
            <a:ext cx="4308380" cy="316734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9723" y="362708"/>
            <a:ext cx="1852930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ts val="2850"/>
              </a:lnSpc>
              <a:spcBef>
                <a:spcPts val="220"/>
              </a:spcBef>
            </a:pPr>
            <a:r>
              <a:rPr spc="-20" dirty="0">
                <a:solidFill>
                  <a:srgbClr val="000000"/>
                </a:solidFill>
              </a:rPr>
              <a:t>Кругова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або </a:t>
            </a:r>
            <a:r>
              <a:rPr spc="-65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лінійна 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композиція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575" y="1067775"/>
            <a:ext cx="242443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Кругова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лінійна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575" y="1477350"/>
            <a:ext cx="25984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композиція,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відносно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6575" y="1886924"/>
            <a:ext cx="27495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центральної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точки,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575" y="2296499"/>
            <a:ext cx="305054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розташовуємо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575" y="2706074"/>
            <a:ext cx="28841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круговій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овальній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575" y="3115649"/>
            <a:ext cx="29730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формі,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створюючи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дуже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75" y="3525225"/>
            <a:ext cx="24237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цікавий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динамічний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575" y="3934800"/>
            <a:ext cx="80264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ефе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к</a:t>
            </a:r>
            <a:r>
              <a:rPr sz="2100" spc="-235" dirty="0">
                <a:solidFill>
                  <a:srgbClr val="202124"/>
                </a:solidFill>
                <a:latin typeface="Microsoft Sans Serif"/>
                <a:cs typeface="Microsoft Sans Serif"/>
              </a:rPr>
              <a:t>т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.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6305" y="1836198"/>
            <a:ext cx="3796411" cy="21209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350" y="154533"/>
            <a:ext cx="297751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Кругова</a:t>
            </a:r>
            <a:r>
              <a:rPr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 або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овальна </a:t>
            </a:r>
            <a:r>
              <a:rPr b="0" spc="-6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4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композиція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425" y="1088400"/>
            <a:ext cx="2773574" cy="3585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75" y="174724"/>
            <a:ext cx="3890499" cy="3890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919" y="1356670"/>
            <a:ext cx="721599" cy="7937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152" y="308613"/>
            <a:ext cx="675559" cy="7431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2524" y="257175"/>
            <a:ext cx="4581524" cy="46291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4675" y="1270625"/>
            <a:ext cx="3645649" cy="27202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0375" y="365207"/>
            <a:ext cx="1570990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Попер</a:t>
            </a:r>
            <a:r>
              <a:rPr b="0" spc="-95" dirty="0">
                <a:solidFill>
                  <a:srgbClr val="000000"/>
                </a:solidFill>
                <a:latin typeface="Microsoft Sans Serif"/>
                <a:cs typeface="Microsoft Sans Serif"/>
              </a:rPr>
              <a:t>е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чне  </a:t>
            </a:r>
            <a:r>
              <a:rPr b="0" spc="-3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покриття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475" y="529750"/>
            <a:ext cx="249237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дуже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легкий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тип,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475" y="939325"/>
            <a:ext cx="14363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який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475" y="1348900"/>
            <a:ext cx="18605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застосувати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475" y="1758475"/>
            <a:ext cx="167386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практиці,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він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475" y="2168050"/>
            <a:ext cx="215138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приносить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багато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475" y="2577625"/>
            <a:ext cx="243205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динамізму.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Йдеться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475" y="2987200"/>
            <a:ext cx="19780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розміщення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475" y="3396775"/>
            <a:ext cx="270256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на тарілці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475" y="3806350"/>
            <a:ext cx="13823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попер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е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чно,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3475" y="4215925"/>
            <a:ext cx="26301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перетинаючи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дві</a:t>
            </a:r>
            <a:r>
              <a:rPr sz="21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лінії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475" y="4625500"/>
            <a:ext cx="13735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подачі.</a:t>
            </a:r>
            <a:endParaRPr sz="21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5821" y="1685444"/>
            <a:ext cx="1454767" cy="152404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4475" y="233175"/>
            <a:ext cx="3195299" cy="479294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89175" y="450724"/>
            <a:ext cx="4499574" cy="4499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2675" y="152400"/>
            <a:ext cx="3233444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476782"/>
            <a:ext cx="253047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Вигнута </a:t>
            </a: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пластина </a:t>
            </a:r>
            <a:r>
              <a:rPr b="0" spc="-62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(plato</a:t>
            </a:r>
            <a:r>
              <a:rPr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en</a:t>
            </a:r>
            <a:r>
              <a:rPr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curvas)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8279" y="419078"/>
            <a:ext cx="1156491" cy="13999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9525" y="2348875"/>
            <a:ext cx="4423933" cy="266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50" y="1849475"/>
            <a:ext cx="3759198" cy="2819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79876"/>
            <a:ext cx="3679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60" dirty="0">
                <a:solidFill>
                  <a:srgbClr val="000000"/>
                </a:solidFill>
                <a:latin typeface="Microsoft Sans Serif"/>
                <a:cs typeface="Microsoft Sans Serif"/>
              </a:rPr>
              <a:t>Гордон</a:t>
            </a:r>
            <a:r>
              <a:rPr sz="28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85" dirty="0">
                <a:solidFill>
                  <a:srgbClr val="000000"/>
                </a:solidFill>
                <a:latin typeface="Microsoft Sans Serif"/>
                <a:cs typeface="Microsoft Sans Serif"/>
              </a:rPr>
              <a:t>Джеймс</a:t>
            </a:r>
            <a:r>
              <a:rPr sz="2800" b="0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65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Рамзі: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53164" y="1255305"/>
            <a:ext cx="3509645" cy="2537460"/>
          </a:xfrm>
          <a:custGeom>
            <a:avLst/>
            <a:gdLst/>
            <a:ahLst/>
            <a:cxnLst/>
            <a:rect l="l" t="t" r="r" b="b"/>
            <a:pathLst>
              <a:path w="3509645" h="2537460">
                <a:moveTo>
                  <a:pt x="3509403" y="723900"/>
                </a:moveTo>
                <a:lnTo>
                  <a:pt x="3496005" y="723900"/>
                </a:lnTo>
                <a:lnTo>
                  <a:pt x="3496005" y="365760"/>
                </a:lnTo>
                <a:lnTo>
                  <a:pt x="3506127" y="365760"/>
                </a:lnTo>
                <a:lnTo>
                  <a:pt x="3506127" y="0"/>
                </a:lnTo>
                <a:lnTo>
                  <a:pt x="0" y="0"/>
                </a:lnTo>
                <a:lnTo>
                  <a:pt x="0" y="361950"/>
                </a:lnTo>
                <a:lnTo>
                  <a:pt x="0" y="365760"/>
                </a:lnTo>
                <a:lnTo>
                  <a:pt x="0" y="2537460"/>
                </a:lnTo>
                <a:lnTo>
                  <a:pt x="2871343" y="2537460"/>
                </a:lnTo>
                <a:lnTo>
                  <a:pt x="2871343" y="2175510"/>
                </a:lnTo>
                <a:lnTo>
                  <a:pt x="3503003" y="2175510"/>
                </a:lnTo>
                <a:lnTo>
                  <a:pt x="3503003" y="1809750"/>
                </a:lnTo>
                <a:lnTo>
                  <a:pt x="3489312" y="1809750"/>
                </a:lnTo>
                <a:lnTo>
                  <a:pt x="3489312" y="1451610"/>
                </a:lnTo>
                <a:lnTo>
                  <a:pt x="3506127" y="1451610"/>
                </a:lnTo>
                <a:lnTo>
                  <a:pt x="3506127" y="1089660"/>
                </a:lnTo>
                <a:lnTo>
                  <a:pt x="3509403" y="1089660"/>
                </a:lnTo>
                <a:lnTo>
                  <a:pt x="3509403" y="723900"/>
                </a:lnTo>
                <a:close/>
              </a:path>
            </a:pathLst>
          </a:custGeom>
          <a:solidFill>
            <a:srgbClr val="4698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3174" y="1230407"/>
            <a:ext cx="3517900" cy="25628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5080" algn="just">
              <a:lnSpc>
                <a:spcPts val="2850"/>
              </a:lnSpc>
              <a:spcBef>
                <a:spcPts val="220"/>
              </a:spcBef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Перше,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що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повинні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пам’ятати,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уявити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собі,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що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тарілка,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яку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збираєтесь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використовувати,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-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чисте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полотно,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якому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будете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малювати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150" y="1118160"/>
            <a:ext cx="4630874" cy="303322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4850" y="344725"/>
            <a:ext cx="3448049" cy="42862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349" y="282750"/>
            <a:ext cx="4153658" cy="428624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555" y="444582"/>
            <a:ext cx="4204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Поради</a:t>
            </a:r>
            <a:r>
              <a:rPr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при</a:t>
            </a:r>
            <a:r>
              <a:rPr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складанні</a:t>
            </a:r>
            <a:r>
              <a:rPr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страви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2175" y="993350"/>
            <a:ext cx="4630224" cy="26114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5725" y="3940250"/>
            <a:ext cx="8072120" cy="320040"/>
          </a:xfrm>
          <a:custGeom>
            <a:avLst/>
            <a:gdLst/>
            <a:ahLst/>
            <a:cxnLst/>
            <a:rect l="l" t="t" r="r" b="b"/>
            <a:pathLst>
              <a:path w="8072120" h="320039">
                <a:moveTo>
                  <a:pt x="8071581" y="320040"/>
                </a:moveTo>
                <a:lnTo>
                  <a:pt x="0" y="320040"/>
                </a:lnTo>
                <a:lnTo>
                  <a:pt x="0" y="0"/>
                </a:lnTo>
                <a:lnTo>
                  <a:pt x="8071581" y="0"/>
                </a:lnTo>
                <a:lnTo>
                  <a:pt x="8071581" y="320040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725" y="4349825"/>
            <a:ext cx="5241290" cy="320040"/>
          </a:xfrm>
          <a:custGeom>
            <a:avLst/>
            <a:gdLst/>
            <a:ahLst/>
            <a:cxnLst/>
            <a:rect l="l" t="t" r="r" b="b"/>
            <a:pathLst>
              <a:path w="5241290" h="320039">
                <a:moveTo>
                  <a:pt x="5241149" y="320039"/>
                </a:moveTo>
                <a:lnTo>
                  <a:pt x="0" y="320039"/>
                </a:lnTo>
                <a:lnTo>
                  <a:pt x="0" y="0"/>
                </a:lnTo>
                <a:lnTo>
                  <a:pt x="5241149" y="0"/>
                </a:lnTo>
                <a:lnTo>
                  <a:pt x="5241149" y="320039"/>
                </a:lnTo>
                <a:close/>
              </a:path>
            </a:pathLst>
          </a:custGeom>
          <a:solidFill>
            <a:srgbClr val="F7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025" y="3827347"/>
            <a:ext cx="8087995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100"/>
              </a:spcBef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Основні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композиційні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форми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також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поєднувати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одному </a:t>
            </a:r>
            <a:r>
              <a:rPr sz="2100" spc="-5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блюді,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створюючи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вишуканіші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презентації.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000" y="412650"/>
            <a:ext cx="5886506" cy="39257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025" y="1089750"/>
            <a:ext cx="3547110" cy="3691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5205">
              <a:lnSpc>
                <a:spcPct val="114599"/>
              </a:lnSpc>
              <a:spcBef>
                <a:spcPts val="100"/>
              </a:spcBef>
            </a:pP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Важливе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значення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при 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оформленні </a:t>
            </a:r>
            <a:r>
              <a:rPr sz="1800" dirty="0">
                <a:solidFill>
                  <a:srgbClr val="595959"/>
                </a:solidFill>
                <a:latin typeface="Microsoft Sans Serif"/>
                <a:cs typeface="Microsoft Sans Serif"/>
              </a:rPr>
              <a:t>страв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має 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відповідність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розміру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 тарілки</a:t>
            </a:r>
            <a:r>
              <a:rPr sz="1800" spc="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до</a:t>
            </a:r>
            <a:r>
              <a:rPr sz="18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розміру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595959"/>
                </a:solidFill>
                <a:latin typeface="Microsoft Sans Serif"/>
                <a:cs typeface="Microsoft Sans Serif"/>
              </a:rPr>
              <a:t>страви</a:t>
            </a:r>
            <a:r>
              <a:rPr sz="1800" spc="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595959"/>
                </a:solidFill>
                <a:latin typeface="Microsoft Sans Serif"/>
                <a:cs typeface="Microsoft Sans Serif"/>
              </a:rPr>
              <a:t>-</a:t>
            </a:r>
            <a:r>
              <a:rPr sz="18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дуже</a:t>
            </a:r>
            <a:r>
              <a:rPr sz="1800" spc="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велика </a:t>
            </a:r>
            <a:r>
              <a:rPr sz="18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тарілка</a:t>
            </a:r>
            <a:r>
              <a:rPr sz="1800" spc="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595959"/>
                </a:solidFill>
                <a:latin typeface="Microsoft Sans Serif"/>
                <a:cs typeface="Microsoft Sans Serif"/>
              </a:rPr>
              <a:t>з</a:t>
            </a:r>
            <a:r>
              <a:rPr sz="1800" spc="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невеликою </a:t>
            </a:r>
            <a:r>
              <a:rPr sz="18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кількістю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їжі</a:t>
            </a:r>
            <a:r>
              <a:rPr sz="180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буде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такою </a:t>
            </a:r>
            <a:r>
              <a:rPr sz="1800" spc="-459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595959"/>
                </a:solidFill>
                <a:latin typeface="Microsoft Sans Serif"/>
                <a:cs typeface="Microsoft Sans Serif"/>
              </a:rPr>
              <a:t>ж</a:t>
            </a:r>
            <a:r>
              <a:rPr sz="18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помилкою</a:t>
            </a:r>
            <a:r>
              <a:rPr sz="18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595959"/>
                </a:solidFill>
                <a:latin typeface="Microsoft Sans Serif"/>
                <a:cs typeface="Microsoft Sans Serif"/>
              </a:rPr>
              <a:t>як</a:t>
            </a:r>
            <a:r>
              <a:rPr sz="1800" spc="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і 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навпаки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386715">
              <a:lnSpc>
                <a:spcPct val="100000"/>
              </a:lnSpc>
              <a:tabLst>
                <a:tab pos="805815" algn="l"/>
              </a:tabLst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1.	Не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зловживайте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Microsoft Sans Serif"/>
                <a:cs typeface="Microsoft Sans Serif"/>
              </a:rPr>
              <a:t>кількістю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725" y="630193"/>
            <a:ext cx="3294379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2.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 Об’єм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та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Microsoft Sans Serif"/>
                <a:cs typeface="Microsoft Sans Serif"/>
              </a:rPr>
              <a:t>висота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699"/>
              </a:lnSpc>
              <a:spcBef>
                <a:spcPts val="5"/>
              </a:spcBef>
            </a:pP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Тарілка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має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являти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собою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 елегантний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набір, </a:t>
            </a:r>
            <a:r>
              <a:rPr sz="1800" spc="5" dirty="0">
                <a:solidFill>
                  <a:srgbClr val="333333"/>
                </a:solidFill>
                <a:latin typeface="Roboto"/>
                <a:cs typeface="Roboto"/>
              </a:rPr>
              <a:t>в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якому </a:t>
            </a:r>
            <a:r>
              <a:rPr sz="1800" spc="15" dirty="0">
                <a:solidFill>
                  <a:srgbClr val="333333"/>
                </a:solidFill>
                <a:latin typeface="Roboto"/>
                <a:cs typeface="Roboto"/>
              </a:rPr>
              <a:t>їжа </a:t>
            </a:r>
            <a:r>
              <a:rPr sz="1800" spc="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10" dirty="0">
                <a:solidFill>
                  <a:srgbClr val="333333"/>
                </a:solidFill>
                <a:latin typeface="Roboto"/>
                <a:cs typeface="Roboto"/>
              </a:rPr>
              <a:t>не лежить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рівно .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Знання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того, </a:t>
            </a:r>
            <a:r>
              <a:rPr sz="1800" spc="-434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як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 розмістити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інгредієнти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15" dirty="0">
                <a:solidFill>
                  <a:srgbClr val="333333"/>
                </a:solidFill>
                <a:latin typeface="Roboto"/>
                <a:cs typeface="Roboto"/>
              </a:rPr>
              <a:t>- </a:t>
            </a:r>
            <a:r>
              <a:rPr sz="1800" spc="-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стоячи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або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зверху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 один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на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іншому,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45" dirty="0">
                <a:solidFill>
                  <a:srgbClr val="333333"/>
                </a:solidFill>
                <a:latin typeface="Roboto"/>
                <a:cs typeface="Roboto"/>
              </a:rPr>
              <a:t>додати</a:t>
            </a:r>
            <a:r>
              <a:rPr sz="1800" spc="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трішки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альгури</a:t>
            </a:r>
            <a:r>
              <a:rPr sz="1800" spc="12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60" dirty="0">
                <a:solidFill>
                  <a:srgbClr val="333333"/>
                </a:solidFill>
                <a:latin typeface="Roboto"/>
                <a:cs typeface="Roboto"/>
              </a:rPr>
              <a:t>з</a:t>
            </a:r>
            <a:r>
              <a:rPr sz="1800" spc="17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бутонами,</a:t>
            </a:r>
            <a:r>
              <a:rPr sz="1800" spc="1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квітами</a:t>
            </a:r>
            <a:endParaRPr sz="1800">
              <a:latin typeface="Roboto"/>
              <a:cs typeface="Robo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2149" y="354050"/>
            <a:ext cx="4803466" cy="44353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3725" y="3162480"/>
            <a:ext cx="329057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  <a:tabLst>
                <a:tab pos="610235" algn="l"/>
                <a:tab pos="1631314" algn="l"/>
              </a:tabLst>
            </a:pP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аб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о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	іншим</a:t>
            </a:r>
            <a:r>
              <a:rPr sz="1800" spc="5" dirty="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800" spc="-35" dirty="0">
                <a:solidFill>
                  <a:srgbClr val="333333"/>
                </a:solidFill>
                <a:latin typeface="Roboto"/>
                <a:cs typeface="Roboto"/>
              </a:rPr>
              <a:t>к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омпонен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т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ами, 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допомагає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90342" y="3438705"/>
            <a:ext cx="897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зробити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1123" y="3438705"/>
            <a:ext cx="6477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1755">
              <a:lnSpc>
                <a:spcPct val="100699"/>
              </a:lnSpc>
              <a:spcBef>
                <a:spcPts val="85"/>
              </a:spcBef>
            </a:pP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нашу 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більш</a:t>
            </a:r>
            <a:endParaRPr sz="18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725" y="3714930"/>
            <a:ext cx="13843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презен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т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ацію  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елегантною.</a:t>
            </a:r>
            <a:endParaRPr sz="18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373168"/>
            <a:ext cx="4563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3.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Все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має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бути</a:t>
            </a:r>
            <a:r>
              <a:rPr sz="1800" spc="2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збалансовано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Microsoft Sans Serif"/>
                <a:cs typeface="Microsoft Sans Serif"/>
              </a:rPr>
              <a:t>і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гармонічно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8925" y="176737"/>
            <a:ext cx="5689527" cy="39257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7400" y="1161579"/>
            <a:ext cx="285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6450" algn="l"/>
                <a:tab pos="2328545" algn="l"/>
              </a:tabLst>
            </a:pP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Пр</a:t>
            </a:r>
            <a:r>
              <a:rPr sz="1500" b="0" spc="5" dirty="0">
                <a:solidFill>
                  <a:srgbClr val="333333"/>
                </a:solidFill>
                <a:latin typeface="Roboto"/>
                <a:cs typeface="Roboto"/>
              </a:rPr>
              <a:t>и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b="0" spc="-30" dirty="0">
                <a:solidFill>
                  <a:srgbClr val="333333"/>
                </a:solidFill>
                <a:latin typeface="Roboto"/>
                <a:cs typeface="Roboto"/>
              </a:rPr>
              <a:t>оформленн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страв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400" y="1390179"/>
            <a:ext cx="28505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основний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інгредієнт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повинен </a:t>
            </a:r>
            <a:r>
              <a:rPr sz="150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вииглядати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особливо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яскраво, 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30" dirty="0">
                <a:solidFill>
                  <a:srgbClr val="333333"/>
                </a:solidFill>
                <a:latin typeface="Roboto"/>
                <a:cs typeface="Roboto"/>
              </a:rPr>
              <a:t>так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Roboto"/>
                <a:cs typeface="Roboto"/>
              </a:rPr>
              <a:t>як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він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являється</a:t>
            </a:r>
            <a:r>
              <a:rPr sz="1500" spc="3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центром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00" y="2304580"/>
            <a:ext cx="1432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збалансованим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400" y="2075980"/>
            <a:ext cx="28505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837565" algn="l"/>
                <a:tab pos="1489075" algn="l"/>
                <a:tab pos="2428240" algn="l"/>
              </a:tabLst>
            </a:pP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страви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,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набі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р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повине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н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	</a:t>
            </a:r>
            <a:r>
              <a:rPr sz="1500" spc="-25" dirty="0">
                <a:solidFill>
                  <a:srgbClr val="333333"/>
                </a:solidFill>
                <a:latin typeface="Roboto"/>
                <a:cs typeface="Roboto"/>
              </a:rPr>
              <a:t>бути</a:t>
            </a:r>
            <a:endParaRPr sz="1500">
              <a:latin typeface="Roboto"/>
              <a:cs typeface="Roboto"/>
            </a:endParaRPr>
          </a:p>
          <a:p>
            <a:pPr marR="6350" algn="r">
              <a:lnSpc>
                <a:spcPct val="100000"/>
              </a:lnSpc>
            </a:pPr>
            <a:r>
              <a:rPr sz="1500" spc="-40" dirty="0">
                <a:solidFill>
                  <a:srgbClr val="333333"/>
                </a:solidFill>
                <a:latin typeface="Roboto"/>
                <a:cs typeface="Roboto"/>
              </a:rPr>
              <a:t>та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7400" y="2533180"/>
            <a:ext cx="28517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гармонічним, </a:t>
            </a:r>
            <a:r>
              <a:rPr sz="1500" spc="-20" dirty="0">
                <a:solidFill>
                  <a:srgbClr val="333333"/>
                </a:solidFill>
                <a:latin typeface="Roboto"/>
                <a:cs typeface="Roboto"/>
              </a:rPr>
              <a:t>без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перевищення </a:t>
            </a:r>
            <a:r>
              <a:rPr sz="150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пропорцій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10" dirty="0">
                <a:solidFill>
                  <a:srgbClr val="333333"/>
                </a:solidFill>
                <a:latin typeface="Roboto"/>
                <a:cs typeface="Roboto"/>
              </a:rPr>
              <a:t>між</a:t>
            </a:r>
            <a:r>
              <a:rPr sz="1500" spc="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основною </a:t>
            </a:r>
            <a:r>
              <a:rPr sz="15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стравою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15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гарніром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40" dirty="0">
                <a:solidFill>
                  <a:srgbClr val="333333"/>
                </a:solidFill>
                <a:latin typeface="Roboto"/>
                <a:cs typeface="Roboto"/>
              </a:rPr>
              <a:t>та</a:t>
            </a:r>
            <a:r>
              <a:rPr sz="1500" spc="-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5" dirty="0">
                <a:solidFill>
                  <a:srgbClr val="333333"/>
                </a:solidFill>
                <a:latin typeface="Roboto"/>
                <a:cs typeface="Roboto"/>
              </a:rPr>
              <a:t>не </a:t>
            </a:r>
            <a:r>
              <a:rPr sz="1500" spc="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Roboto"/>
                <a:cs typeface="Roboto"/>
              </a:rPr>
              <a:t>містити</a:t>
            </a:r>
            <a:r>
              <a:rPr sz="1500" spc="-10" dirty="0">
                <a:solidFill>
                  <a:srgbClr val="333333"/>
                </a:solidFill>
                <a:latin typeface="Roboto"/>
                <a:cs typeface="Roboto"/>
              </a:rPr>
              <a:t> неїстівних</a:t>
            </a:r>
            <a:r>
              <a:rPr sz="1500" spc="-5" dirty="0">
                <a:solidFill>
                  <a:srgbClr val="333333"/>
                </a:solidFill>
                <a:latin typeface="Roboto"/>
                <a:cs typeface="Roboto"/>
              </a:rPr>
              <a:t> включень</a:t>
            </a:r>
            <a:endParaRPr sz="15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000" y="228887"/>
            <a:ext cx="5886506" cy="39257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614979"/>
            <a:ext cx="27641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Спочатку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dirty="0">
                <a:solidFill>
                  <a:srgbClr val="333333"/>
                </a:solidFill>
                <a:latin typeface="Roboto"/>
                <a:cs typeface="Roboto"/>
              </a:rPr>
              <a:t>це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був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бальзамічний </a:t>
            </a:r>
            <a:r>
              <a:rPr sz="1500" b="0" spc="-35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оцет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для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пікатних страв,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потім </a:t>
            </a:r>
            <a:r>
              <a:rPr sz="1500" b="0" spc="-36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5" dirty="0">
                <a:solidFill>
                  <a:srgbClr val="333333"/>
                </a:solidFill>
                <a:latin typeface="Roboto"/>
                <a:cs typeface="Roboto"/>
              </a:rPr>
              <a:t>карамельний 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або </a:t>
            </a:r>
            <a:r>
              <a:rPr sz="1500" b="0" spc="-15" dirty="0">
                <a:solidFill>
                  <a:srgbClr val="333333"/>
                </a:solidFill>
                <a:latin typeface="Roboto"/>
                <a:cs typeface="Roboto"/>
              </a:rPr>
              <a:t>солодкий 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соус</a:t>
            </a:r>
            <a:r>
              <a:rPr sz="1500" b="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0" dirty="0">
                <a:solidFill>
                  <a:srgbClr val="333333"/>
                </a:solidFill>
                <a:latin typeface="Roboto"/>
                <a:cs typeface="Roboto"/>
              </a:rPr>
              <a:t>для</a:t>
            </a:r>
            <a:r>
              <a:rPr sz="1500" b="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500" b="0" spc="-25" dirty="0">
                <a:solidFill>
                  <a:srgbClr val="333333"/>
                </a:solidFill>
                <a:latin typeface="Roboto"/>
                <a:cs typeface="Roboto"/>
              </a:rPr>
              <a:t>десертів.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84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Справа</a:t>
            </a:r>
            <a:r>
              <a:rPr spc="-15" dirty="0"/>
              <a:t> </a:t>
            </a:r>
            <a:r>
              <a:rPr dirty="0"/>
              <a:t>в</a:t>
            </a:r>
            <a:r>
              <a:rPr spc="-15" dirty="0"/>
              <a:t> </a:t>
            </a:r>
            <a:r>
              <a:rPr spc="-45" dirty="0"/>
              <a:t>тому,</a:t>
            </a:r>
            <a:r>
              <a:rPr spc="-10" dirty="0"/>
              <a:t> </a:t>
            </a:r>
            <a:r>
              <a:rPr spc="-15" dirty="0"/>
              <a:t>що </a:t>
            </a:r>
            <a:r>
              <a:rPr spc="-20" dirty="0"/>
              <a:t>багато</a:t>
            </a:r>
            <a:r>
              <a:rPr spc="-10" dirty="0"/>
              <a:t> </a:t>
            </a:r>
            <a:r>
              <a:rPr spc="-15" dirty="0"/>
              <a:t>років </a:t>
            </a:r>
            <a:r>
              <a:rPr spc="-10" dirty="0"/>
              <a:t> </a:t>
            </a:r>
            <a:r>
              <a:rPr spc="-25" dirty="0"/>
              <a:t>назад </a:t>
            </a:r>
            <a:r>
              <a:rPr spc="-10" dirty="0"/>
              <a:t>стало</a:t>
            </a:r>
            <a:r>
              <a:rPr spc="-25" dirty="0"/>
              <a:t> </a:t>
            </a:r>
            <a:r>
              <a:rPr spc="-20" dirty="0"/>
              <a:t>модним</a:t>
            </a:r>
            <a:r>
              <a:rPr dirty="0"/>
              <a:t> </a:t>
            </a:r>
            <a:r>
              <a:rPr spc="-10" dirty="0"/>
              <a:t>малювати </a:t>
            </a:r>
            <a:r>
              <a:rPr spc="-355" dirty="0"/>
              <a:t> </a:t>
            </a:r>
            <a:r>
              <a:rPr spc="-50" dirty="0"/>
              <a:t>з</a:t>
            </a:r>
            <a:r>
              <a:rPr spc="20" dirty="0"/>
              <a:t> </a:t>
            </a:r>
            <a:r>
              <a:rPr spc="-5" dirty="0"/>
              <a:t>маленької</a:t>
            </a:r>
            <a:r>
              <a:rPr spc="20" dirty="0"/>
              <a:t> </a:t>
            </a:r>
            <a:r>
              <a:rPr spc="-15" dirty="0"/>
              <a:t>кухонної</a:t>
            </a:r>
            <a:r>
              <a:rPr spc="20" dirty="0"/>
              <a:t> </a:t>
            </a:r>
            <a:r>
              <a:rPr dirty="0"/>
              <a:t>пляшки </a:t>
            </a:r>
            <a:r>
              <a:rPr spc="5" dirty="0"/>
              <a:t> </a:t>
            </a:r>
            <a:r>
              <a:rPr spc="-5" dirty="0"/>
              <a:t>на</a:t>
            </a:r>
            <a:r>
              <a:rPr spc="65" dirty="0"/>
              <a:t> </a:t>
            </a:r>
            <a:r>
              <a:rPr spc="-15" dirty="0"/>
              <a:t>стравах,</a:t>
            </a:r>
            <a:r>
              <a:rPr spc="65" dirty="0"/>
              <a:t> </a:t>
            </a:r>
            <a:r>
              <a:rPr spc="-5" dirty="0"/>
              <a:t>роблячи</a:t>
            </a:r>
            <a:r>
              <a:rPr spc="65" dirty="0"/>
              <a:t> </a:t>
            </a:r>
            <a:r>
              <a:rPr spc="-5" dirty="0"/>
              <a:t>на </a:t>
            </a:r>
            <a:r>
              <a:rPr dirty="0"/>
              <a:t> </a:t>
            </a:r>
            <a:r>
              <a:rPr spc="-15" dirty="0"/>
              <a:t>тарілках моторошні хвилясті </a:t>
            </a:r>
            <a:r>
              <a:rPr spc="-10" dirty="0"/>
              <a:t> </a:t>
            </a:r>
            <a:r>
              <a:rPr spc="-5" dirty="0"/>
              <a:t>лінії.</a:t>
            </a:r>
            <a:r>
              <a:rPr spc="25" dirty="0"/>
              <a:t> </a:t>
            </a:r>
            <a:r>
              <a:rPr spc="-5" dirty="0"/>
              <a:t>Інколи,</a:t>
            </a:r>
            <a:r>
              <a:rPr spc="30" dirty="0"/>
              <a:t> </a:t>
            </a:r>
            <a:r>
              <a:rPr spc="-15" dirty="0"/>
              <a:t>краще </a:t>
            </a:r>
            <a:r>
              <a:rPr spc="-10" dirty="0"/>
              <a:t> </a:t>
            </a:r>
            <a:r>
              <a:rPr spc="-15" dirty="0"/>
              <a:t>використати</a:t>
            </a:r>
            <a:r>
              <a:rPr spc="-10" dirty="0"/>
              <a:t> </a:t>
            </a:r>
            <a:r>
              <a:rPr spc="-30" dirty="0"/>
              <a:t>посуд</a:t>
            </a:r>
            <a:r>
              <a:rPr spc="-10" dirty="0"/>
              <a:t> </a:t>
            </a:r>
            <a:r>
              <a:rPr spc="-20" dirty="0"/>
              <a:t>різної </a:t>
            </a:r>
            <a:r>
              <a:rPr spc="-15" dirty="0"/>
              <a:t> </a:t>
            </a:r>
            <a:r>
              <a:rPr spc="-50" dirty="0"/>
              <a:t>форми,</a:t>
            </a:r>
            <a:r>
              <a:rPr spc="-10" dirty="0"/>
              <a:t> який</a:t>
            </a:r>
            <a:r>
              <a:rPr spc="-5" dirty="0"/>
              <a:t> допоможе</a:t>
            </a:r>
            <a:r>
              <a:rPr spc="-10" dirty="0"/>
              <a:t> нам </a:t>
            </a:r>
            <a:r>
              <a:rPr spc="-5" dirty="0"/>
              <a:t> </a:t>
            </a:r>
            <a:r>
              <a:rPr spc="-10" dirty="0"/>
              <a:t>вишукано </a:t>
            </a:r>
            <a:r>
              <a:rPr spc="-20" dirty="0"/>
              <a:t>розподілити</a:t>
            </a:r>
            <a:r>
              <a:rPr spc="-5" dirty="0"/>
              <a:t> на </a:t>
            </a:r>
            <a:r>
              <a:rPr dirty="0"/>
              <a:t> </a:t>
            </a:r>
            <a:r>
              <a:rPr spc="-15" dirty="0"/>
              <a:t>ньому</a:t>
            </a:r>
            <a:r>
              <a:rPr spc="-10" dirty="0"/>
              <a:t> </a:t>
            </a:r>
            <a:r>
              <a:rPr spc="-15" dirty="0"/>
              <a:t>інгредієнти</a:t>
            </a:r>
            <a:r>
              <a:rPr spc="-5" dirty="0"/>
              <a:t> </a:t>
            </a:r>
            <a:r>
              <a:rPr spc="-15" dirty="0"/>
              <a:t>страви</a:t>
            </a:r>
          </a:p>
          <a:p>
            <a:pPr>
              <a:lnSpc>
                <a:spcPct val="100000"/>
              </a:lnSpc>
            </a:pPr>
            <a:endParaRPr sz="17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/>
          </a:p>
          <a:p>
            <a:pPr marL="323850">
              <a:lnSpc>
                <a:spcPct val="100000"/>
              </a:lnSpc>
            </a:pP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4.</a:t>
            </a:r>
            <a:r>
              <a:rPr sz="18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Microsoft Sans Serif"/>
                <a:cs typeface="Microsoft Sans Serif"/>
              </a:rPr>
              <a:t>Не</a:t>
            </a:r>
            <a:r>
              <a:rPr sz="18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зловживайте</a:t>
            </a:r>
            <a:r>
              <a:rPr sz="18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малюнками</a:t>
            </a:r>
            <a:r>
              <a:rPr sz="18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75" dirty="0">
                <a:solidFill>
                  <a:srgbClr val="595959"/>
                </a:solidFill>
                <a:latin typeface="Microsoft Sans Serif"/>
                <a:cs typeface="Microsoft Sans Serif"/>
              </a:rPr>
              <a:t>з</a:t>
            </a:r>
            <a:r>
              <a:rPr sz="1800" spc="20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Microsoft Sans Serif"/>
                <a:cs typeface="Microsoft Sans Serif"/>
              </a:rPr>
              <a:t>кухонних</a:t>
            </a:r>
            <a:r>
              <a:rPr sz="1800" spc="15" dirty="0">
                <a:solidFill>
                  <a:srgbClr val="595959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595959"/>
                </a:solidFill>
                <a:latin typeface="Microsoft Sans Serif"/>
                <a:cs typeface="Microsoft Sans Serif"/>
              </a:rPr>
              <a:t>пляшок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8998" rIns="0" bIns="0" rtlCol="0">
            <a:spAutoFit/>
          </a:bodyPr>
          <a:lstStyle/>
          <a:p>
            <a:pPr marL="5159375" marR="5080">
              <a:lnSpc>
                <a:spcPts val="2850"/>
              </a:lnSpc>
              <a:spcBef>
                <a:spcPts val="220"/>
              </a:spcBef>
            </a:pPr>
            <a:r>
              <a:rPr spc="-5" dirty="0"/>
              <a:t>Встановіть</a:t>
            </a:r>
            <a:r>
              <a:rPr spc="-95" dirty="0"/>
              <a:t> </a:t>
            </a:r>
            <a:r>
              <a:rPr spc="-5" dirty="0"/>
              <a:t>баланс </a:t>
            </a:r>
            <a:r>
              <a:rPr spc="-650" dirty="0"/>
              <a:t> </a:t>
            </a:r>
            <a:r>
              <a:rPr spc="-5" dirty="0"/>
              <a:t>тарілки</a:t>
            </a:r>
            <a:r>
              <a:rPr sz="1800" b="0" spc="-5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4275" y="1736100"/>
            <a:ext cx="2343150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Тарілка</a:t>
            </a:r>
            <a:r>
              <a:rPr sz="1800" spc="5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повинна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4275" y="2012325"/>
            <a:ext cx="28898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гармонійною.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Всі</a:t>
            </a:r>
            <a:r>
              <a:rPr sz="18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14275" y="2288550"/>
            <a:ext cx="303974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повинні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розташовані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4275" y="2564775"/>
            <a:ext cx="27019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4275" y="2841000"/>
            <a:ext cx="28898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залишалося,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4275" y="3117225"/>
            <a:ext cx="291528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бракувало.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Нехай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нічого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14275" y="3393450"/>
            <a:ext cx="2804160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«врізається»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«скрипить».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14275" y="3669675"/>
            <a:ext cx="26892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досягти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гармонійної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4275" y="3945900"/>
            <a:ext cx="253301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страви,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вам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доведеться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4275" y="4222125"/>
            <a:ext cx="2727325" cy="276225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попрацювати,</a:t>
            </a:r>
            <a:r>
              <a:rPr sz="18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 поєднавши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4275" y="4498350"/>
            <a:ext cx="3248660" cy="27432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90"/>
              </a:lnSpc>
            </a:pPr>
            <a:r>
              <a:rPr sz="18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інгредієнти,</a:t>
            </a:r>
            <a:r>
              <a:rPr sz="18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текстуру</a:t>
            </a:r>
            <a:r>
              <a:rPr sz="1800" spc="1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18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колір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701" y="278775"/>
            <a:ext cx="4967823" cy="331602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1187337"/>
            <a:ext cx="78962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ЗНАЧЕННЯ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КОЛЬОРУ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: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Ми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знову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говоримо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гармонію,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цього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1596912"/>
            <a:ext cx="7411084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разу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пов’язану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кольором.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Важливо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подумати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якого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2006487"/>
            <a:ext cx="7538084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кольору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просить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блюдо,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якої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нотки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не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вистачає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70" dirty="0">
                <a:solidFill>
                  <a:srgbClr val="202124"/>
                </a:solidFill>
                <a:latin typeface="Microsoft Sans Serif"/>
                <a:cs typeface="Microsoft Sans Serif"/>
              </a:rPr>
              <a:t>як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поєднати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2416062"/>
            <a:ext cx="760603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кольором,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бути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привабливим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погляду.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2825637"/>
            <a:ext cx="73609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Колірне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хороший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ресурс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використання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дизайні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3235212"/>
            <a:ext cx="122618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покриттів.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425875"/>
            <a:ext cx="51574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ВИЗНАЧИТИ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ФОКУСНУ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75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ТОЧКУ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ТАРІЛКИ: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825925"/>
            <a:ext cx="763841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точка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тісно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пов’язана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розташуванням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235500"/>
            <a:ext cx="80225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Йдеться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організацію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підготовки,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створює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заклики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645074"/>
            <a:ext cx="641858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дії,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спрямувати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погляд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туди,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де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важливо.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2445175"/>
            <a:ext cx="81807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ВРАХУЙТЕ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ПОТІК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ТАРІЛЦІ: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Потік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рух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тарілки.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Напрямок,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854750"/>
            <a:ext cx="80625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55" dirty="0">
                <a:solidFill>
                  <a:srgbClr val="202124"/>
                </a:solidFill>
                <a:latin typeface="Microsoft Sans Serif"/>
                <a:cs typeface="Microsoft Sans Serif"/>
              </a:rPr>
              <a:t>яким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слідує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око,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коли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воно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фокусується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ньому.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цілком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пов’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3264325"/>
            <a:ext cx="75069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язано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90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фокусним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центром.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цього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можете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вдатися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673900"/>
            <a:ext cx="78816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композицій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зигзагом,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діагоналями,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кривими,</a:t>
            </a:r>
            <a:r>
              <a:rPr sz="2100" spc="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тріангуляціями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4083475"/>
            <a:ext cx="647128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елементами,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стратегічно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розташованими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тарілці.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425" y="236387"/>
            <a:ext cx="738822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068445" algn="l"/>
              </a:tabLst>
            </a:pPr>
            <a:r>
              <a:rPr sz="2100" spc="-50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ЗАВЖДИ</a:t>
            </a:r>
            <a:r>
              <a:rPr sz="2100" spc="4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ЕКСПЕРИМЕНТУЙТЕ	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З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ПОШУКОМ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ВИСОТИ: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7425" y="645962"/>
            <a:ext cx="781875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досягається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шляхом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розміщення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елементів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різній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425" y="1055537"/>
            <a:ext cx="66763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висоті,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надаючи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об’єму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компонетам.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такої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роботи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1465112"/>
            <a:ext cx="81045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2212975" algn="l"/>
              </a:tabLst>
            </a:pP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рекомендуються	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щіпці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підвішування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листя,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бруньок,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їстівних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1874687"/>
            <a:ext cx="332359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квітів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та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інших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інгредієнтів.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2274737"/>
            <a:ext cx="751014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2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ДОГЛЯД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ТЕКСТУРОЮ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ПРОДУКТІВ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0" dirty="0">
                <a:solidFill>
                  <a:srgbClr val="202124"/>
                </a:solidFill>
                <a:latin typeface="Microsoft Sans Serif"/>
                <a:cs typeface="Microsoft Sans Serif"/>
              </a:rPr>
              <a:t>ТАРІЛЦІ:</a:t>
            </a:r>
            <a:r>
              <a:rPr sz="2100" spc="1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 err="1" smtClean="0">
                <a:solidFill>
                  <a:srgbClr val="202124"/>
                </a:solidFill>
                <a:latin typeface="Microsoft Sans Serif"/>
                <a:cs typeface="Microsoft Sans Serif"/>
              </a:rPr>
              <a:t>надання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2684312"/>
            <a:ext cx="816737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кожному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інгредієнту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ідеальної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природної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«гра»,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3093887"/>
            <a:ext cx="842581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надати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продуктам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текстури,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відмінної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від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45" dirty="0">
                <a:solidFill>
                  <a:srgbClr val="202124"/>
                </a:solidFill>
                <a:latin typeface="Microsoft Sans Serif"/>
                <a:cs typeface="Microsoft Sans Serif"/>
              </a:rPr>
              <a:t>їх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початкової,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це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ресурси</a:t>
            </a:r>
            <a:endParaRPr sz="21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3503462"/>
            <a:ext cx="755459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35" dirty="0">
                <a:solidFill>
                  <a:srgbClr val="202124"/>
                </a:solidFill>
                <a:latin typeface="Microsoft Sans Serif"/>
                <a:cs typeface="Microsoft Sans Serif"/>
              </a:rPr>
              <a:t>розвитку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5" dirty="0">
                <a:solidFill>
                  <a:srgbClr val="202124"/>
                </a:solidFill>
                <a:latin typeface="Microsoft Sans Serif"/>
                <a:cs typeface="Microsoft Sans Serif"/>
              </a:rPr>
              <a:t>смаку.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Інновації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техніках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приготування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їжі</a:t>
            </a:r>
            <a:r>
              <a:rPr sz="2100" spc="2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або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25" y="3913037"/>
            <a:ext cx="8396605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</a:pP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поєднання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інгредієнтів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5" dirty="0">
                <a:solidFill>
                  <a:srgbClr val="202124"/>
                </a:solidFill>
                <a:latin typeface="Microsoft Sans Serif"/>
                <a:cs typeface="Microsoft Sans Serif"/>
              </a:rPr>
              <a:t>для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досягнення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різних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фактур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в</a:t>
            </a:r>
            <a:r>
              <a:rPr sz="2100" spc="2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одній</a:t>
            </a:r>
            <a:r>
              <a:rPr sz="2100" spc="3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5" dirty="0">
                <a:solidFill>
                  <a:srgbClr val="202124"/>
                </a:solidFill>
                <a:latin typeface="Microsoft Sans Serif"/>
                <a:cs typeface="Microsoft Sans Serif"/>
              </a:rPr>
              <a:t>страві</a:t>
            </a:r>
            <a:endParaRPr sz="2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7425" y="4322612"/>
            <a:ext cx="6370320" cy="320040"/>
          </a:xfrm>
          <a:prstGeom prst="rect">
            <a:avLst/>
          </a:prstGeom>
          <a:solidFill>
            <a:srgbClr val="F7F9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35"/>
              </a:lnSpc>
              <a:tabLst>
                <a:tab pos="4574540" algn="l"/>
              </a:tabLst>
            </a:pPr>
            <a:r>
              <a:rPr sz="2100" dirty="0">
                <a:solidFill>
                  <a:srgbClr val="202124"/>
                </a:solidFill>
                <a:latin typeface="Microsoft Sans Serif"/>
                <a:cs typeface="Microsoft Sans Serif"/>
              </a:rPr>
              <a:t>-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хороший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60" dirty="0">
                <a:solidFill>
                  <a:srgbClr val="202124"/>
                </a:solidFill>
                <a:latin typeface="Microsoft Sans Serif"/>
                <a:cs typeface="Microsoft Sans Serif"/>
              </a:rPr>
              <a:t>крок,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щоб</a:t>
            </a:r>
            <a:r>
              <a:rPr sz="2100" spc="35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202124"/>
                </a:solidFill>
                <a:latin typeface="Microsoft Sans Serif"/>
                <a:cs typeface="Microsoft Sans Serif"/>
              </a:rPr>
              <a:t>запропонувати	</a:t>
            </a:r>
            <a:r>
              <a:rPr sz="2100" spc="-20" dirty="0">
                <a:solidFill>
                  <a:srgbClr val="202124"/>
                </a:solidFill>
                <a:latin typeface="Microsoft Sans Serif"/>
                <a:cs typeface="Microsoft Sans Serif"/>
              </a:rPr>
              <a:t>цікавий</a:t>
            </a:r>
            <a:r>
              <a:rPr sz="2100" spc="-40" dirty="0">
                <a:solidFill>
                  <a:srgbClr val="202124"/>
                </a:solidFill>
                <a:latin typeface="Microsoft Sans Serif"/>
                <a:cs typeface="Microsoft Sans Serif"/>
              </a:rPr>
              <a:t> </a:t>
            </a:r>
            <a:r>
              <a:rPr sz="2100" spc="-10" dirty="0">
                <a:solidFill>
                  <a:srgbClr val="202124"/>
                </a:solidFill>
                <a:latin typeface="Microsoft Sans Serif"/>
                <a:cs typeface="Microsoft Sans Serif"/>
              </a:rPr>
              <a:t>досвід</a:t>
            </a:r>
            <a:endParaRPr sz="21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4525" y="893557"/>
            <a:ext cx="7442834" cy="14770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457200" algn="just">
              <a:lnSpc>
                <a:spcPts val="2850"/>
              </a:lnSpc>
              <a:spcBef>
                <a:spcPts val="220"/>
              </a:spcBef>
            </a:pP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Встановити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20" dirty="0">
                <a:solidFill>
                  <a:srgbClr val="333333"/>
                </a:solidFill>
                <a:latin typeface="Roboto"/>
                <a:cs typeface="Roboto"/>
              </a:rPr>
              <a:t>точні</a:t>
            </a:r>
            <a:r>
              <a:rPr sz="2400" b="1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правила</a:t>
            </a:r>
            <a:r>
              <a:rPr sz="2400" b="1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30" dirty="0">
                <a:solidFill>
                  <a:srgbClr val="333333"/>
                </a:solidFill>
                <a:latin typeface="Roboto"/>
                <a:cs typeface="Roboto"/>
              </a:rPr>
              <a:t>для</a:t>
            </a:r>
            <a:r>
              <a:rPr sz="2400" b="1" spc="-2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15" dirty="0">
                <a:solidFill>
                  <a:srgbClr val="333333"/>
                </a:solidFill>
                <a:latin typeface="Roboto"/>
                <a:cs typeface="Roboto"/>
              </a:rPr>
              <a:t>художніх </a:t>
            </a: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333333"/>
                </a:solidFill>
                <a:latin typeface="Roboto"/>
                <a:cs typeface="Roboto"/>
              </a:rPr>
              <a:t>композицій</a:t>
            </a:r>
            <a:r>
              <a:rPr sz="2400" b="1" spc="-2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10" dirty="0">
                <a:solidFill>
                  <a:srgbClr val="333333"/>
                </a:solidFill>
                <a:latin typeface="Roboto"/>
                <a:cs typeface="Roboto"/>
              </a:rPr>
              <a:t>неможливо…</a:t>
            </a:r>
            <a:r>
              <a:rPr sz="2400" b="1" spc="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rgbClr val="333333"/>
                </a:solidFill>
                <a:latin typeface="Roboto"/>
                <a:cs typeface="Roboto"/>
              </a:rPr>
              <a:t>бо</a:t>
            </a:r>
            <a:r>
              <a:rPr sz="2400" b="1" spc="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rgbClr val="333333"/>
                </a:solidFill>
                <a:latin typeface="Roboto"/>
                <a:cs typeface="Roboto"/>
              </a:rPr>
              <a:t>наше</a:t>
            </a:r>
            <a:r>
              <a:rPr sz="2400" b="1" spc="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уявлення</a:t>
            </a:r>
            <a:r>
              <a:rPr sz="2400" b="1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про </a:t>
            </a:r>
            <a:r>
              <a:rPr sz="2400" b="1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5" dirty="0">
                <a:solidFill>
                  <a:srgbClr val="333333"/>
                </a:solidFill>
                <a:latin typeface="Roboto"/>
                <a:cs typeface="Roboto"/>
              </a:rPr>
              <a:t>прекрасне 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абсолютно </a:t>
            </a: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відносне… </a:t>
            </a:r>
            <a:r>
              <a:rPr sz="2400" b="1" spc="10" dirty="0">
                <a:solidFill>
                  <a:srgbClr val="333333"/>
                </a:solidFill>
                <a:latin typeface="Roboto"/>
                <a:cs typeface="Roboto"/>
              </a:rPr>
              <a:t>можливо </a:t>
            </a:r>
            <a:r>
              <a:rPr sz="2400" b="1" spc="-30" dirty="0">
                <a:solidFill>
                  <a:srgbClr val="333333"/>
                </a:solidFill>
                <a:latin typeface="Roboto"/>
                <a:cs typeface="Roboto"/>
              </a:rPr>
              <a:t>вказати </a:t>
            </a:r>
            <a:r>
              <a:rPr sz="2400" b="1" spc="-58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тільки </a:t>
            </a:r>
            <a:r>
              <a:rPr sz="2400" b="1" spc="-15" dirty="0">
                <a:solidFill>
                  <a:srgbClr val="333333"/>
                </a:solidFill>
                <a:latin typeface="Roboto"/>
                <a:cs typeface="Roboto"/>
              </a:rPr>
              <a:t>загальні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 вимоги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6124" y="3065258"/>
            <a:ext cx="3261275" cy="772006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457200">
              <a:lnSpc>
                <a:spcPts val="2850"/>
              </a:lnSpc>
              <a:spcBef>
                <a:spcPts val="220"/>
              </a:spcBef>
            </a:pP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Енциклопедичний </a:t>
            </a:r>
            <a:r>
              <a:rPr sz="2400" b="1" spc="-58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2400" b="1" spc="-25" dirty="0">
                <a:solidFill>
                  <a:srgbClr val="333333"/>
                </a:solidFill>
                <a:latin typeface="Roboto"/>
                <a:cs typeface="Roboto"/>
              </a:rPr>
              <a:t>століття</a:t>
            </a:r>
            <a:endParaRPr sz="2400">
              <a:latin typeface="Roboto"/>
              <a:cs typeface="Robo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1262" y="3065258"/>
            <a:ext cx="1441138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33"/>
                </a:solidFill>
                <a:latin typeface="Roboto"/>
                <a:cs typeface="Roboto"/>
              </a:rPr>
              <a:t>словник</a:t>
            </a:r>
            <a:endParaRPr sz="2400" dirty="0">
              <a:latin typeface="Roboto"/>
              <a:cs typeface="Robo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85864" y="3065258"/>
            <a:ext cx="504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333333"/>
                </a:solidFill>
                <a:latin typeface="Roboto"/>
                <a:cs typeface="Roboto"/>
              </a:rPr>
              <a:t>Х</a:t>
            </a:r>
            <a:r>
              <a:rPr sz="2400" b="1" spc="10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2400" b="1" spc="-5" dirty="0">
                <a:solidFill>
                  <a:srgbClr val="333333"/>
                </a:solidFill>
                <a:latin typeface="Roboto"/>
                <a:cs typeface="Roboto"/>
              </a:rPr>
              <a:t>Х</a:t>
            </a:r>
            <a:endParaRPr sz="240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вінг з фруктів для початківцівосновні інструменти і способи різьб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5" y="285750"/>
            <a:ext cx="30761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ам композицію троянд із сала чи овочевих голубів? @ Закарпатт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518" y="1657350"/>
            <a:ext cx="3254833" cy="20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Ціни на [Група] - купити в Києві від компанії &amp;quot;Інтернет-магазин &amp;quot;Тренд&amp;quot;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22" y="285750"/>
            <a:ext cx="3243939" cy="20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вінг із фруктів для початківців. Фото-уроки карвінг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181350"/>
            <a:ext cx="3258159" cy="18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вінг - це що? Карвінг з фруктів для початківці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16" y="3098416"/>
            <a:ext cx="3400425" cy="19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801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йстер – клас &amp;quot; Карвінг – мистецтво вирізання з овочів та фруктів&amp;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5" r="19057" b="8246"/>
          <a:stretch/>
        </p:blipFill>
        <p:spPr bwMode="auto">
          <a:xfrm>
            <a:off x="1047334" y="209550"/>
            <a:ext cx="664886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185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2755" y="522282"/>
            <a:ext cx="5687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Відео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для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натхнення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і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перших</a:t>
            </a:r>
            <a:r>
              <a:rPr u="heavy" spc="-2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 </a:t>
            </a:r>
            <a:r>
              <a:rPr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hlinkClick r:id="rId2"/>
              </a:rPr>
              <a:t>спроб!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575" y="987568"/>
            <a:ext cx="5506085" cy="1399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2"/>
              </a:rPr>
              <a:t>Відео</a:t>
            </a:r>
            <a:endParaRPr sz="18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3"/>
              </a:rPr>
              <a:t>https://www.youtube.com/watch?v=XtMlF7dHpNM&amp;t=16s</a:t>
            </a:r>
            <a:endParaRPr sz="1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Microsoft Sans Serif"/>
              <a:cs typeface="Microsoft Sans Serif"/>
            </a:endParaRPr>
          </a:p>
          <a:p>
            <a:pPr marL="74295">
              <a:lnSpc>
                <a:spcPct val="100000"/>
              </a:lnSpc>
            </a:pPr>
            <a:r>
              <a:rPr sz="14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4"/>
              </a:rPr>
              <a:t>https://www.youtube.com/watch?v=dxKNKfJqyvY&amp;feature=emb_logo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000" y="3176788"/>
            <a:ext cx="2430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5"/>
              </a:rPr>
              <a:t>https://youtu.be/KLVaep27wSs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07891" y="3974756"/>
            <a:ext cx="345567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26135" marR="5080" indent="-814069">
              <a:lnSpc>
                <a:spcPct val="100699"/>
              </a:lnSpc>
              <a:spcBef>
                <a:spcPts val="85"/>
              </a:spcBef>
            </a:pPr>
            <a:r>
              <a:rPr sz="1800" u="heavy" spc="-5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Дизайн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800" u="heavy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десертів</a:t>
            </a:r>
            <a:r>
              <a:rPr sz="1800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8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Стилі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800" u="heavy" spc="-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збирання </a:t>
            </a:r>
            <a:r>
              <a:rPr sz="1800" spc="-465" dirty="0">
                <a:solidFill>
                  <a:srgbClr val="0097A7"/>
                </a:solidFill>
                <a:latin typeface="Microsoft Sans Serif"/>
                <a:cs typeface="Microsoft Sans Serif"/>
              </a:rPr>
              <a:t> </a:t>
            </a:r>
            <a:r>
              <a:rPr sz="1800" u="heavy" spc="-1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вишуканих</a:t>
            </a:r>
            <a:r>
              <a:rPr sz="1800" u="heavy" spc="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 </a:t>
            </a: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Microsoft Sans Serif"/>
                <a:cs typeface="Microsoft Sans Serif"/>
                <a:hlinkClick r:id="rId6"/>
              </a:rPr>
              <a:t>страв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4400" y="1657350"/>
            <a:ext cx="1494790" cy="263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15" dirty="0">
                <a:solidFill>
                  <a:srgbClr val="1F1F20"/>
                </a:solidFill>
                <a:latin typeface="Arial"/>
                <a:cs typeface="Arial"/>
              </a:rPr>
              <a:t>Колір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54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15" dirty="0">
                <a:solidFill>
                  <a:srgbClr val="1F1F20"/>
                </a:solidFill>
                <a:latin typeface="Arial"/>
                <a:cs typeface="Arial"/>
              </a:rPr>
              <a:t>Текстура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5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15" dirty="0">
                <a:solidFill>
                  <a:srgbClr val="1F1F20"/>
                </a:solidFill>
                <a:latin typeface="Arial"/>
                <a:cs typeface="Arial"/>
              </a:rPr>
              <a:t>Висота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5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10" dirty="0">
                <a:solidFill>
                  <a:srgbClr val="1F1F20"/>
                </a:solidFill>
                <a:latin typeface="Arial"/>
                <a:cs typeface="Arial"/>
              </a:rPr>
              <a:t>Арматура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5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20" dirty="0">
                <a:solidFill>
                  <a:srgbClr val="1F1F20"/>
                </a:solidFill>
                <a:latin typeface="Arial"/>
                <a:cs typeface="Arial"/>
              </a:rPr>
              <a:t>Соуси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15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b="1" spc="-20" dirty="0">
                <a:solidFill>
                  <a:srgbClr val="1F1F20"/>
                </a:solidFill>
                <a:latin typeface="Arial"/>
                <a:cs typeface="Arial"/>
              </a:rPr>
              <a:t>Посуд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5905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початку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покриття</a:t>
            </a:r>
            <a:r>
              <a:rPr lang="ru-RU" dirty="0" smtClean="0"/>
              <a:t> </a:t>
            </a:r>
            <a:r>
              <a:rPr lang="ru-RU" dirty="0" err="1" smtClean="0"/>
              <a:t>тарілки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можете і </a:t>
            </a:r>
            <a:r>
              <a:rPr lang="ru-RU" dirty="0" err="1" smtClean="0"/>
              <a:t>повинні</a:t>
            </a:r>
            <a:r>
              <a:rPr lang="ru-RU" dirty="0" smtClean="0"/>
              <a:t> </a:t>
            </a:r>
            <a:r>
              <a:rPr lang="ru-RU" dirty="0" err="1" smtClean="0"/>
              <a:t>експерементувати</a:t>
            </a:r>
            <a:r>
              <a:rPr lang="ru-RU" dirty="0" smtClean="0"/>
              <a:t> з </a:t>
            </a:r>
            <a:r>
              <a:rPr lang="ru-RU" dirty="0" err="1" smtClean="0"/>
              <a:t>наступними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: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289205"/>
            <a:ext cx="8358505" cy="3133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333333"/>
                </a:solidFill>
                <a:latin typeface="Roboto"/>
                <a:cs typeface="Roboto"/>
              </a:rPr>
              <a:t>Закони </a:t>
            </a:r>
            <a:r>
              <a:rPr sz="1800" b="1" spc="-15" dirty="0">
                <a:solidFill>
                  <a:srgbClr val="333333"/>
                </a:solidFill>
                <a:latin typeface="Roboto"/>
                <a:cs typeface="Roboto"/>
              </a:rPr>
              <a:t>візуального</a:t>
            </a:r>
            <a:r>
              <a:rPr sz="1800" b="1" spc="-2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Roboto"/>
                <a:cs typeface="Roboto"/>
              </a:rPr>
              <a:t>сприйняття</a:t>
            </a:r>
            <a:endParaRPr sz="1800" dirty="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Roboto"/>
              <a:cs typeface="Roboto"/>
            </a:endParaRPr>
          </a:p>
          <a:p>
            <a:pPr marL="12700" marR="13335">
              <a:lnSpc>
                <a:spcPct val="114599"/>
              </a:lnSpc>
              <a:spcBef>
                <a:spcPts val="5"/>
              </a:spcBef>
            </a:pPr>
            <a:r>
              <a:rPr sz="1800" spc="-30" dirty="0">
                <a:solidFill>
                  <a:srgbClr val="333333"/>
                </a:solidFill>
                <a:latin typeface="Roboto"/>
                <a:cs typeface="Roboto"/>
              </a:rPr>
              <a:t>Закони</a:t>
            </a:r>
            <a:r>
              <a:rPr sz="1800" spc="1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візуального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сприйняття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5" dirty="0">
                <a:solidFill>
                  <a:srgbClr val="333333"/>
                </a:solidFill>
                <a:latin typeface="Roboto"/>
                <a:cs typeface="Roboto"/>
              </a:rPr>
              <a:t>сформульовані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5" dirty="0">
                <a:solidFill>
                  <a:srgbClr val="333333"/>
                </a:solidFill>
                <a:latin typeface="Roboto"/>
                <a:cs typeface="Roboto"/>
              </a:rPr>
              <a:t>в</a:t>
            </a:r>
            <a:r>
              <a:rPr sz="1800" spc="13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30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45" dirty="0">
                <a:solidFill>
                  <a:srgbClr val="333333"/>
                </a:solidFill>
                <a:latin typeface="Roboto"/>
                <a:cs typeface="Roboto"/>
              </a:rPr>
              <a:t>–х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роках</a:t>
            </a:r>
            <a:r>
              <a:rPr sz="1800" spc="14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позаминулого </a:t>
            </a:r>
            <a:r>
              <a:rPr sz="1800" spc="-434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35" dirty="0">
                <a:solidFill>
                  <a:srgbClr val="333333"/>
                </a:solidFill>
                <a:latin typeface="Roboto"/>
                <a:cs typeface="Roboto"/>
              </a:rPr>
              <a:t>століття:</a:t>
            </a:r>
            <a:endParaRPr sz="1800" dirty="0">
              <a:latin typeface="Roboto"/>
              <a:cs typeface="Roboto"/>
            </a:endParaRPr>
          </a:p>
          <a:p>
            <a:pPr marL="187960" indent="-120014">
              <a:lnSpc>
                <a:spcPct val="100000"/>
              </a:lnSpc>
              <a:spcBef>
                <a:spcPts val="1890"/>
              </a:spcBef>
              <a:buChar char="-"/>
              <a:tabLst>
                <a:tab pos="188595" algn="l"/>
              </a:tabLst>
            </a:pP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Ціле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завжди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більше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20" dirty="0">
                <a:solidFill>
                  <a:srgbClr val="333333"/>
                </a:solidFill>
                <a:latin typeface="Roboto"/>
                <a:cs typeface="Roboto"/>
              </a:rPr>
              <a:t>ніж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сума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його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частин</a:t>
            </a:r>
            <a:endParaRPr sz="1800" dirty="0">
              <a:latin typeface="Roboto"/>
              <a:cs typeface="Roboto"/>
            </a:endParaRPr>
          </a:p>
          <a:p>
            <a:pPr marL="187960" indent="-120014">
              <a:lnSpc>
                <a:spcPct val="100000"/>
              </a:lnSpc>
              <a:spcBef>
                <a:spcPts val="1890"/>
              </a:spcBef>
              <a:buChar char="-"/>
              <a:tabLst>
                <a:tab pos="188595" algn="l"/>
              </a:tabLst>
            </a:pP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Досягнення гармонії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20" dirty="0">
                <a:solidFill>
                  <a:srgbClr val="333333"/>
                </a:solidFill>
                <a:latin typeface="Roboto"/>
                <a:cs typeface="Roboto"/>
              </a:rPr>
              <a:t>і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загальної </a:t>
            </a:r>
            <a:r>
              <a:rPr sz="1800" spc="-25" dirty="0">
                <a:solidFill>
                  <a:srgbClr val="333333"/>
                </a:solidFill>
                <a:latin typeface="Roboto"/>
                <a:cs typeface="Roboto"/>
              </a:rPr>
              <a:t>єдності</a:t>
            </a:r>
            <a:endParaRPr sz="1800" dirty="0">
              <a:latin typeface="Roboto"/>
              <a:cs typeface="Roboto"/>
            </a:endParaRPr>
          </a:p>
          <a:p>
            <a:pPr marL="12700" marR="5080">
              <a:lnSpc>
                <a:spcPct val="114599"/>
              </a:lnSpc>
              <a:spcBef>
                <a:spcPts val="1575"/>
              </a:spcBef>
            </a:pPr>
            <a:r>
              <a:rPr sz="1800" spc="-315" dirty="0">
                <a:solidFill>
                  <a:srgbClr val="333333"/>
                </a:solidFill>
                <a:latin typeface="Roboto"/>
                <a:cs typeface="Roboto"/>
              </a:rPr>
              <a:t>-</a:t>
            </a:r>
            <a:r>
              <a:rPr sz="1800" spc="-24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lang="uk-UA" sz="1800" spc="-245" dirty="0" smtClean="0">
                <a:solidFill>
                  <a:srgbClr val="333333"/>
                </a:solidFill>
                <a:latin typeface="Roboto"/>
                <a:cs typeface="Roboto"/>
              </a:rPr>
              <a:t>   </a:t>
            </a:r>
            <a:r>
              <a:rPr sz="1800" spc="-5" dirty="0" err="1" smtClean="0">
                <a:solidFill>
                  <a:srgbClr val="333333"/>
                </a:solidFill>
                <a:latin typeface="Roboto"/>
                <a:cs typeface="Roboto"/>
              </a:rPr>
              <a:t>Попереднє</a:t>
            </a:r>
            <a:r>
              <a:rPr sz="1800" spc="105" dirty="0" smtClean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«бачення»</a:t>
            </a:r>
            <a:r>
              <a:rPr sz="1800" spc="1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композиції</a:t>
            </a:r>
            <a:r>
              <a:rPr sz="1800" spc="114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очима</a:t>
            </a:r>
            <a:r>
              <a:rPr sz="1800" spc="1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споживача,</a:t>
            </a:r>
            <a:r>
              <a:rPr sz="1800" spc="10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передбачення</a:t>
            </a:r>
            <a:r>
              <a:rPr sz="1800" spc="1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333333"/>
                </a:solidFill>
                <a:latin typeface="Roboto"/>
                <a:cs typeface="Roboto"/>
              </a:rPr>
              <a:t>його </a:t>
            </a:r>
            <a:r>
              <a:rPr sz="1800" spc="-434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реакції,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художніми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засобами</a:t>
            </a:r>
            <a:r>
              <a:rPr sz="1800" spc="-10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Roboto"/>
                <a:cs typeface="Roboto"/>
              </a:rPr>
              <a:t>її</a:t>
            </a:r>
            <a:r>
              <a:rPr sz="1800" spc="-5" dirty="0">
                <a:solidFill>
                  <a:srgbClr val="333333"/>
                </a:solidFill>
                <a:latin typeface="Roboto"/>
                <a:cs typeface="Roboto"/>
              </a:rPr>
              <a:t> </a:t>
            </a:r>
            <a:r>
              <a:rPr sz="1800" spc="-15" dirty="0" err="1">
                <a:solidFill>
                  <a:srgbClr val="333333"/>
                </a:solidFill>
                <a:latin typeface="Roboto"/>
                <a:cs typeface="Roboto"/>
              </a:rPr>
              <a:t>коригування</a:t>
            </a:r>
            <a:r>
              <a:rPr sz="1800" spc="-15" dirty="0" smtClean="0">
                <a:solidFill>
                  <a:srgbClr val="333333"/>
                </a:solidFill>
                <a:latin typeface="Roboto"/>
                <a:cs typeface="Roboto"/>
              </a:rPr>
              <a:t>.</a:t>
            </a:r>
            <a:endParaRPr sz="1800" dirty="0">
              <a:latin typeface="Roboto"/>
              <a:cs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601822"/>
            <a:ext cx="4095750" cy="4190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20" dirty="0">
                <a:solidFill>
                  <a:srgbClr val="1F1F20"/>
                </a:solidFill>
                <a:latin typeface="Microsoft Sans Serif"/>
                <a:cs typeface="Microsoft Sans Serif"/>
              </a:rPr>
              <a:t>Щоб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розмістити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їжу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гармонічно,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ми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F1F20"/>
                </a:solidFill>
                <a:latin typeface="Microsoft Sans Serif"/>
                <a:cs typeface="Microsoft Sans Serif"/>
              </a:rPr>
              <a:t>повинні</a:t>
            </a:r>
            <a:endParaRPr sz="1600" dirty="0">
              <a:latin typeface="Microsoft Sans Serif"/>
              <a:cs typeface="Microsoft Sans Serif"/>
            </a:endParaRPr>
          </a:p>
          <a:p>
            <a:pPr marL="12700" marR="551815">
              <a:lnSpc>
                <a:spcPts val="3300"/>
              </a:lnSpc>
              <a:spcBef>
                <a:spcPts val="315"/>
              </a:spcBef>
            </a:pPr>
            <a:r>
              <a:rPr sz="1600" spc="-5" dirty="0">
                <a:solidFill>
                  <a:srgbClr val="1F1F20"/>
                </a:solidFill>
                <a:latin typeface="Microsoft Sans Serif"/>
                <a:cs typeface="Microsoft Sans Serif"/>
              </a:rPr>
              <a:t>дивитися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на</a:t>
            </a:r>
            <a:r>
              <a:rPr sz="1600" spc="4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тарілку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55" dirty="0">
                <a:solidFill>
                  <a:srgbClr val="1F1F20"/>
                </a:solidFill>
                <a:latin typeface="Microsoft Sans Serif"/>
                <a:cs typeface="Microsoft Sans Serif"/>
              </a:rPr>
              <a:t>як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на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F1F20"/>
                </a:solidFill>
                <a:latin typeface="Microsoft Sans Serif"/>
                <a:cs typeface="Microsoft Sans Serif"/>
              </a:rPr>
              <a:t>годинник,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і </a:t>
            </a:r>
            <a:r>
              <a:rPr sz="1600" spc="-409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1F1F20"/>
                </a:solidFill>
                <a:latin typeface="Microsoft Sans Serif"/>
                <a:cs typeface="Microsoft Sans Serif"/>
              </a:rPr>
              <a:t>краще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F1F20"/>
                </a:solidFill>
                <a:latin typeface="Microsoft Sans Serif"/>
                <a:cs typeface="Microsoft Sans Serif"/>
              </a:rPr>
              <a:t>за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F1F20"/>
                </a:solidFill>
                <a:latin typeface="Microsoft Sans Serif"/>
                <a:cs typeface="Microsoft Sans Serif"/>
              </a:rPr>
              <a:t>все: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Microsoft Sans Serif"/>
              <a:cs typeface="Microsoft Sans Serif"/>
            </a:endParaRPr>
          </a:p>
          <a:p>
            <a:pPr marL="12700" marR="20320">
              <a:lnSpc>
                <a:spcPct val="171900"/>
              </a:lnSpc>
            </a:pPr>
            <a:r>
              <a:rPr sz="1600" dirty="0">
                <a:solidFill>
                  <a:srgbClr val="1F1F20"/>
                </a:solidFill>
                <a:latin typeface="Microsoft Sans Serif"/>
                <a:cs typeface="Microsoft Sans Serif"/>
              </a:rPr>
              <a:t>-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F1F20"/>
                </a:solidFill>
                <a:latin typeface="Microsoft Sans Serif"/>
                <a:cs typeface="Microsoft Sans Serif"/>
              </a:rPr>
              <a:t>якщо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F1F20"/>
                </a:solidFill>
                <a:latin typeface="Microsoft Sans Serif"/>
                <a:cs typeface="Microsoft Sans Serif"/>
              </a:rPr>
              <a:t>тарілка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1F1F20"/>
                </a:solidFill>
                <a:latin typeface="Microsoft Sans Serif"/>
                <a:cs typeface="Microsoft Sans Serif"/>
              </a:rPr>
              <a:t>з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гарячою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F1F20"/>
                </a:solidFill>
                <a:latin typeface="Microsoft Sans Serif"/>
                <a:cs typeface="Microsoft Sans Serif"/>
              </a:rPr>
              <a:t>стравою,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то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м’ясо </a:t>
            </a:r>
            <a:r>
              <a:rPr sz="1600" spc="-409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розмістити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на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1F20"/>
                </a:solidFill>
                <a:latin typeface="Microsoft Sans Serif"/>
                <a:cs typeface="Microsoft Sans Serif"/>
              </a:rPr>
              <a:t>6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годин,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1F20"/>
                </a:solidFill>
                <a:latin typeface="Microsoft Sans Serif"/>
                <a:cs typeface="Microsoft Sans Serif"/>
              </a:rPr>
              <a:t>а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інші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компоненти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 тарілки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на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1F20"/>
                </a:solidFill>
                <a:latin typeface="Microsoft Sans Serif"/>
                <a:cs typeface="Microsoft Sans Serif"/>
              </a:rPr>
              <a:t>3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і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F1F20"/>
                </a:solidFill>
                <a:latin typeface="Microsoft Sans Serif"/>
                <a:cs typeface="Microsoft Sans Serif"/>
              </a:rPr>
              <a:t>9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годин;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Microsoft Sans Serif"/>
              <a:cs typeface="Microsoft Sans Serif"/>
            </a:endParaRPr>
          </a:p>
          <a:p>
            <a:pPr marL="12700" marR="250825">
              <a:lnSpc>
                <a:spcPct val="171900"/>
              </a:lnSpc>
              <a:spcBef>
                <a:spcPts val="5"/>
              </a:spcBef>
            </a:pP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-якщо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F1F20"/>
                </a:solidFill>
                <a:latin typeface="Microsoft Sans Serif"/>
                <a:cs typeface="Microsoft Sans Serif"/>
              </a:rPr>
              <a:t>тарілка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буде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1F1F20"/>
                </a:solidFill>
                <a:latin typeface="Microsoft Sans Serif"/>
                <a:cs typeface="Microsoft Sans Serif"/>
              </a:rPr>
              <a:t>з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F1F20"/>
                </a:solidFill>
                <a:latin typeface="Microsoft Sans Serif"/>
                <a:cs typeface="Microsoft Sans Serif"/>
              </a:rPr>
              <a:t>холодною</a:t>
            </a:r>
            <a:r>
              <a:rPr sz="1600" spc="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1F1F20"/>
                </a:solidFill>
                <a:latin typeface="Microsoft Sans Serif"/>
                <a:cs typeface="Microsoft Sans Serif"/>
              </a:rPr>
              <a:t>стравою, </a:t>
            </a:r>
            <a:r>
              <a:rPr sz="1600" spc="-409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розміщувати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F1F20"/>
                </a:solidFill>
                <a:latin typeface="Microsoft Sans Serif"/>
                <a:cs typeface="Microsoft Sans Serif"/>
              </a:rPr>
              <a:t>компоненти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починаємо</a:t>
            </a:r>
            <a:r>
              <a:rPr sz="1600" spc="1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70" dirty="0">
                <a:solidFill>
                  <a:srgbClr val="1F1F20"/>
                </a:solidFill>
                <a:latin typeface="Microsoft Sans Serif"/>
                <a:cs typeface="Microsoft Sans Serif"/>
              </a:rPr>
              <a:t>з </a:t>
            </a:r>
            <a:r>
              <a:rPr sz="1600" spc="-65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F1F20"/>
                </a:solidFill>
                <a:latin typeface="Microsoft Sans Serif"/>
                <a:cs typeface="Microsoft Sans Serif"/>
              </a:rPr>
              <a:t>центру</a:t>
            </a:r>
            <a:r>
              <a:rPr sz="1600" spc="10" dirty="0">
                <a:solidFill>
                  <a:srgbClr val="1F1F2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F1F20"/>
                </a:solidFill>
                <a:latin typeface="Microsoft Sans Serif"/>
                <a:cs typeface="Microsoft Sans Serif"/>
              </a:rPr>
              <a:t>тарілки.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0475" y="971550"/>
            <a:ext cx="4424887" cy="3510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662" y="296688"/>
            <a:ext cx="5807075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2580" marR="5080" indent="-1580515">
              <a:lnSpc>
                <a:spcPct val="150500"/>
              </a:lnSpc>
              <a:spcBef>
                <a:spcPts val="95"/>
              </a:spcBef>
            </a:pPr>
            <a:r>
              <a:rPr sz="2700" b="0" spc="-55" dirty="0">
                <a:solidFill>
                  <a:srgbClr val="555555"/>
                </a:solidFill>
                <a:latin typeface="Microsoft Sans Serif"/>
                <a:cs typeface="Microsoft Sans Serif"/>
              </a:rPr>
              <a:t>Техніка</a:t>
            </a:r>
            <a:r>
              <a:rPr sz="2700" b="0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spc="-10" dirty="0">
                <a:solidFill>
                  <a:srgbClr val="555555"/>
                </a:solidFill>
                <a:latin typeface="Microsoft Sans Serif"/>
                <a:cs typeface="Microsoft Sans Serif"/>
              </a:rPr>
              <a:t>нанесення</a:t>
            </a:r>
            <a:r>
              <a:rPr sz="2700" b="0" spc="25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spc="-35" dirty="0">
                <a:solidFill>
                  <a:srgbClr val="555555"/>
                </a:solidFill>
                <a:latin typeface="Microsoft Sans Serif"/>
                <a:cs typeface="Microsoft Sans Serif"/>
              </a:rPr>
              <a:t>покриття</a:t>
            </a:r>
            <a:r>
              <a:rPr sz="2700" b="0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spc="-30" dirty="0">
                <a:solidFill>
                  <a:srgbClr val="555555"/>
                </a:solidFill>
                <a:latin typeface="Microsoft Sans Serif"/>
                <a:cs typeface="Microsoft Sans Serif"/>
              </a:rPr>
              <a:t>тарілки: </a:t>
            </a:r>
            <a:r>
              <a:rPr sz="2700" b="0" spc="-70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spc="-5" dirty="0">
                <a:solidFill>
                  <a:srgbClr val="555555"/>
                </a:solidFill>
                <a:latin typeface="Microsoft Sans Serif"/>
                <a:cs typeface="Microsoft Sans Serif"/>
              </a:rPr>
              <a:t>види</a:t>
            </a:r>
            <a:r>
              <a:rPr sz="2700" b="0" spc="20" dirty="0">
                <a:solidFill>
                  <a:srgbClr val="555555"/>
                </a:solidFill>
                <a:latin typeface="Microsoft Sans Serif"/>
                <a:cs typeface="Microsoft Sans Serif"/>
              </a:rPr>
              <a:t> </a:t>
            </a:r>
            <a:r>
              <a:rPr sz="2700" b="0" spc="-50" dirty="0">
                <a:solidFill>
                  <a:srgbClr val="555555"/>
                </a:solidFill>
                <a:latin typeface="Microsoft Sans Serif"/>
                <a:cs typeface="Microsoft Sans Serif"/>
              </a:rPr>
              <a:t>композицій</a:t>
            </a:r>
            <a:endParaRPr sz="27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3900" y="1710187"/>
            <a:ext cx="2247899" cy="33623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00" y="1635849"/>
            <a:ext cx="3362324" cy="3362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1191</Words>
  <Application>Microsoft Office PowerPoint</Application>
  <PresentationFormat>Экран (16:9)</PresentationFormat>
  <Paragraphs>211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Office Theme</vt:lpstr>
      <vt:lpstr>Презентация PowerPoint</vt:lpstr>
      <vt:lpstr>Презентация PowerPoint</vt:lpstr>
      <vt:lpstr>Презентация PowerPoint</vt:lpstr>
      <vt:lpstr>Гордон Джеймс Рамзі: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Техніка нанесення покриття тарілки:  види композицій</vt:lpstr>
      <vt:lpstr>Залежно від цих основних</vt:lpstr>
      <vt:lpstr>Симетрична композиція</vt:lpstr>
      <vt:lpstr>Симетричний  виклад</vt:lpstr>
      <vt:lpstr>Асиметрична  композиція</vt:lpstr>
      <vt:lpstr>Презентация PowerPoint</vt:lpstr>
      <vt:lpstr>Асиметричний  виклад</vt:lpstr>
      <vt:lpstr>Презентация PowerPoint</vt:lpstr>
      <vt:lpstr>Ритмічна  композиція</vt:lpstr>
      <vt:lpstr>Ритмічне покриття</vt:lpstr>
      <vt:lpstr>Презентация PowerPoint</vt:lpstr>
      <vt:lpstr>Презентация PowerPoint</vt:lpstr>
      <vt:lpstr>Презентация PowerPoint</vt:lpstr>
      <vt:lpstr>Коса композиція</vt:lpstr>
      <vt:lpstr>Презентация PowerPoint</vt:lpstr>
      <vt:lpstr>Коса композиція</vt:lpstr>
      <vt:lpstr>Композиція в  масштабі</vt:lpstr>
      <vt:lpstr>Композиція в  масштабі</vt:lpstr>
      <vt:lpstr>Презентация PowerPoint</vt:lpstr>
      <vt:lpstr>Трикутна або пірамідальна  композиція</vt:lpstr>
      <vt:lpstr>Презентация PowerPoint</vt:lpstr>
      <vt:lpstr>Центральний тип  піраміди</vt:lpstr>
      <vt:lpstr>Квадратна  композиція</vt:lpstr>
      <vt:lpstr>Квадратна  композиція</vt:lpstr>
      <vt:lpstr>Презентация PowerPoint</vt:lpstr>
      <vt:lpstr>Кругова або  лінійна  композиція</vt:lpstr>
      <vt:lpstr>Кругова або овальна  композиція</vt:lpstr>
      <vt:lpstr>Презентация PowerPoint</vt:lpstr>
      <vt:lpstr>Поперечне  покриття</vt:lpstr>
      <vt:lpstr>Презентация PowerPoint</vt:lpstr>
      <vt:lpstr>Вигнута пластина  (plato en curvas)</vt:lpstr>
      <vt:lpstr>Презентация PowerPoint</vt:lpstr>
      <vt:lpstr>Поради при складанні страви</vt:lpstr>
      <vt:lpstr>Презентация PowerPoint</vt:lpstr>
      <vt:lpstr>Презентация PowerPoint</vt:lpstr>
      <vt:lpstr>При оформленні страв</vt:lpstr>
      <vt:lpstr>Спочатку це був бальзамічний  оцет для пікатних страв, потім  карамельний або солодкий  соус для десертів.</vt:lpstr>
      <vt:lpstr>Встановіть баланс  тарілки: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Відео для натхнення і перших спроб!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</cp:revision>
  <dcterms:created xsi:type="dcterms:W3CDTF">2022-02-24T00:08:56Z</dcterms:created>
  <dcterms:modified xsi:type="dcterms:W3CDTF">2022-02-24T21:25:43Z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