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>
                <a:latin typeface="Bookman Old Style" pitchFamily="18" charset="0"/>
              </a:rPr>
              <a:t>Лекція №2</a:t>
            </a:r>
            <a:endParaRPr lang="ru-RU" dirty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Bookman Old Style" pitchFamily="18" charset="0"/>
              </a:rPr>
              <a:t>Тема 2. </a:t>
            </a:r>
            <a:r>
              <a:rPr lang="ru-RU" b="1" dirty="0" err="1">
                <a:latin typeface="Bookman Old Style" pitchFamily="18" charset="0"/>
              </a:rPr>
              <a:t>Нові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креативні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тенденції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поєднання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інгредієнтів</a:t>
            </a:r>
            <a:r>
              <a:rPr lang="ru-RU" b="1" dirty="0">
                <a:latin typeface="Bookman Old Style" pitchFamily="18" charset="0"/>
              </a:rPr>
              <a:t>, </a:t>
            </a:r>
            <a:r>
              <a:rPr lang="ru-RU" b="1" dirty="0" err="1">
                <a:latin typeface="Bookman Old Style" pitchFamily="18" charset="0"/>
              </a:rPr>
              <a:t>способів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приготування</a:t>
            </a:r>
            <a:r>
              <a:rPr lang="ru-RU" b="1" dirty="0">
                <a:latin typeface="Bookman Old Style" pitchFamily="18" charset="0"/>
              </a:rPr>
              <a:t> та </a:t>
            </a:r>
            <a:r>
              <a:rPr lang="ru-RU" b="1" dirty="0" err="1">
                <a:latin typeface="Bookman Old Style" pitchFamily="18" charset="0"/>
              </a:rPr>
              <a:t>подавання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страв</a:t>
            </a:r>
            <a:endParaRPr lang="ru-RU" dirty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b="1" dirty="0">
                <a:latin typeface="Bookman Old Style" pitchFamily="18" charset="0"/>
              </a:rPr>
              <a:t>План:</a:t>
            </a:r>
            <a:endParaRPr lang="ru-RU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Bookman Old Style" pitchFamily="18" charset="0"/>
              </a:rPr>
              <a:t>1. Нові креативні тенденції поєднання інгредієнтів при приготуванні страв та виробів. </a:t>
            </a:r>
            <a:endParaRPr lang="ru-RU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Bookman Old Style" pitchFamily="18" charset="0"/>
              </a:rPr>
              <a:t>2. Нові креативні тенденції поєднання способів приготування страв та виробів. </a:t>
            </a:r>
            <a:endParaRPr lang="ru-RU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Bookman Old Style" pitchFamily="18" charset="0"/>
              </a:rPr>
              <a:t>3. Нові креативні тенденції способів подавання страв, виробів та напоїв.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1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3240360" cy="1728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43971" y="2409039"/>
            <a:ext cx="2545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Масштабна композиція</a:t>
            </a:r>
            <a:endParaRPr lang="ru-RU" dirty="0"/>
          </a:p>
        </p:txBody>
      </p:sp>
      <p:pic>
        <p:nvPicPr>
          <p:cNvPr id="6" name="image3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1116" y="659403"/>
            <a:ext cx="3240360" cy="16918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0676" y="2409039"/>
            <a:ext cx="406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Трикутна або пірамідальна композиція</a:t>
            </a:r>
            <a:endParaRPr lang="ru-RU" dirty="0"/>
          </a:p>
        </p:txBody>
      </p:sp>
      <p:pic>
        <p:nvPicPr>
          <p:cNvPr id="8" name="image38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600" y="3497667"/>
            <a:ext cx="3384376" cy="17315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38356" y="5661248"/>
            <a:ext cx="24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Квадратна композиція</a:t>
            </a:r>
            <a:endParaRPr lang="ru-RU" dirty="0"/>
          </a:p>
        </p:txBody>
      </p:sp>
      <p:pic>
        <p:nvPicPr>
          <p:cNvPr id="10" name="image39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03366" y="3497667"/>
            <a:ext cx="3228109" cy="17097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90632" y="5617314"/>
            <a:ext cx="3441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Лінійна або кільцева композиція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21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Bookman Old Style" pitchFamily="18" charset="0"/>
              </a:rPr>
              <a:t>НОВІ КРЕАТИВНІ ТЕНДЕНЦІЇ ПОЄДНАННЯ ІНГРЕДІЄНТІВ ПРИ ПРИГОТУВАННІ СТРАВ ТА ВИРОБІВ</a:t>
            </a:r>
            <a:endParaRPr lang="ru-RU" sz="1600" b="1" dirty="0"/>
          </a:p>
        </p:txBody>
      </p:sp>
      <p:pic>
        <p:nvPicPr>
          <p:cNvPr id="1026" name="Picture 2" descr="Соєве молоко: як його виробляють, якими корисними та лікувальними  властивостями володіє, які протипоказання до застосування, як зробити вдома  і як правильно приймати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5" y="1268760"/>
            <a:ext cx="3006855" cy="20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сіння редиски, Редька Ред Квін - купить со скидкой - Каталог товаров.  Купить в Украине, купить в Киев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298" y="1268760"/>
            <a:ext cx="3094054" cy="309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орская капуста (ламинария) - польза и вред, её фото и рецепты с не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r="5052"/>
          <a:stretch/>
        </p:blipFill>
        <p:spPr bwMode="auto">
          <a:xfrm>
            <a:off x="6193325" y="4621930"/>
            <a:ext cx="2860601" cy="175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орская капуста (Ламинария) сухая, 200 г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603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Ламинария в косметик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3" y="3505564"/>
            <a:ext cx="2974807" cy="201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1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Шиита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Шиитак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02984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Шиитаки сушеные: как готовить сухие грибы, чтобы всех удивить в домашних  услови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2844316" cy="18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Грибы шиитаки по-корейски - рецепт с фото на Хлебопечка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4" y="2980081"/>
            <a:ext cx="3332086" cy="24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Грибы Сушеные, Шиитаке (шиитаки) - 100 Гр.(Вьетнам) — Купить Недорого на  Bigl.ua (64110195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636912"/>
            <a:ext cx="2484276" cy="387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99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єта при гіпертонії - стіл №10 з меню на кожен день. Правильне харчування  і продукти при підвищеному ти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381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піпродукт | Купити в Україні в інтернет-магазині apiprodukt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23343"/>
            <a:ext cx="6444026" cy="290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2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477" y="1401429"/>
            <a:ext cx="3264443" cy="23876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548680"/>
            <a:ext cx="8136904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latin typeface="Bookman Old Style" pitchFamily="18" charset="0"/>
              </a:rPr>
              <a:t>НОВІ КРЕАТИВНІ ТЕНДЕНЦІЇ ПОЄДНАННЯ СПОСОБІВ ПРИГОТУВАННЯ СТРАВ ТА ВИРОБІВ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6" name="image2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8044" y="1424946"/>
            <a:ext cx="3156615" cy="2292087"/>
          </a:xfrm>
          <a:prstGeom prst="rect">
            <a:avLst/>
          </a:prstGeom>
        </p:spPr>
      </p:pic>
      <p:pic>
        <p:nvPicPr>
          <p:cNvPr id="8" name="image2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641" y="4115335"/>
            <a:ext cx="2872114" cy="2604181"/>
          </a:xfrm>
          <a:prstGeom prst="rect">
            <a:avLst/>
          </a:prstGeom>
        </p:spPr>
      </p:pic>
      <p:pic>
        <p:nvPicPr>
          <p:cNvPr id="9" name="image24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9992" y="3857572"/>
            <a:ext cx="3778250" cy="286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6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485025" y="548680"/>
            <a:ext cx="4608512" cy="2283148"/>
            <a:chOff x="0" y="0"/>
            <a:chExt cx="5998" cy="247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40" cy="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" y="0"/>
              <a:ext cx="2688" cy="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27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3140968"/>
            <a:ext cx="2379875" cy="2520280"/>
          </a:xfrm>
          <a:prstGeom prst="rect">
            <a:avLst/>
          </a:prstGeom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990360" y="3131820"/>
            <a:ext cx="2517111" cy="2520280"/>
            <a:chOff x="6442" y="332"/>
            <a:chExt cx="2523" cy="2614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7" y="370"/>
              <a:ext cx="2239" cy="2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7"/>
            <p:cNvSpPr>
              <a:spLocks/>
            </p:cNvSpPr>
            <p:nvPr/>
          </p:nvSpPr>
          <p:spPr bwMode="auto">
            <a:xfrm>
              <a:off x="6441" y="332"/>
              <a:ext cx="2523" cy="2614"/>
            </a:xfrm>
            <a:custGeom>
              <a:avLst/>
              <a:gdLst>
                <a:gd name="T0" fmla="+- 0 6480 6442"/>
                <a:gd name="T1" fmla="*/ T0 w 2523"/>
                <a:gd name="T2" fmla="+- 0 2907 332"/>
                <a:gd name="T3" fmla="*/ 2907 h 2614"/>
                <a:gd name="T4" fmla="+- 0 6442 6442"/>
                <a:gd name="T5" fmla="*/ T4 w 2523"/>
                <a:gd name="T6" fmla="+- 0 2907 332"/>
                <a:gd name="T7" fmla="*/ 2907 h 2614"/>
                <a:gd name="T8" fmla="+- 0 6442 6442"/>
                <a:gd name="T9" fmla="*/ T8 w 2523"/>
                <a:gd name="T10" fmla="+- 0 2946 332"/>
                <a:gd name="T11" fmla="*/ 2946 h 2614"/>
                <a:gd name="T12" fmla="+- 0 6480 6442"/>
                <a:gd name="T13" fmla="*/ T12 w 2523"/>
                <a:gd name="T14" fmla="+- 0 2946 332"/>
                <a:gd name="T15" fmla="*/ 2946 h 2614"/>
                <a:gd name="T16" fmla="+- 0 6480 6442"/>
                <a:gd name="T17" fmla="*/ T16 w 2523"/>
                <a:gd name="T18" fmla="+- 0 2907 332"/>
                <a:gd name="T19" fmla="*/ 2907 h 2614"/>
                <a:gd name="T20" fmla="+- 0 6480 6442"/>
                <a:gd name="T21" fmla="*/ T20 w 2523"/>
                <a:gd name="T22" fmla="+- 0 332 332"/>
                <a:gd name="T23" fmla="*/ 332 h 2614"/>
                <a:gd name="T24" fmla="+- 0 6442 6442"/>
                <a:gd name="T25" fmla="*/ T24 w 2523"/>
                <a:gd name="T26" fmla="+- 0 332 332"/>
                <a:gd name="T27" fmla="*/ 332 h 2614"/>
                <a:gd name="T28" fmla="+- 0 6442 6442"/>
                <a:gd name="T29" fmla="*/ T28 w 2523"/>
                <a:gd name="T30" fmla="+- 0 370 332"/>
                <a:gd name="T31" fmla="*/ 370 h 2614"/>
                <a:gd name="T32" fmla="+- 0 6442 6442"/>
                <a:gd name="T33" fmla="*/ T32 w 2523"/>
                <a:gd name="T34" fmla="+- 0 370 332"/>
                <a:gd name="T35" fmla="*/ 370 h 2614"/>
                <a:gd name="T36" fmla="+- 0 6442 6442"/>
                <a:gd name="T37" fmla="*/ T36 w 2523"/>
                <a:gd name="T38" fmla="+- 0 2907 332"/>
                <a:gd name="T39" fmla="*/ 2907 h 2614"/>
                <a:gd name="T40" fmla="+- 0 6480 6442"/>
                <a:gd name="T41" fmla="*/ T40 w 2523"/>
                <a:gd name="T42" fmla="+- 0 2907 332"/>
                <a:gd name="T43" fmla="*/ 2907 h 2614"/>
                <a:gd name="T44" fmla="+- 0 6480 6442"/>
                <a:gd name="T45" fmla="*/ T44 w 2523"/>
                <a:gd name="T46" fmla="+- 0 370 332"/>
                <a:gd name="T47" fmla="*/ 370 h 2614"/>
                <a:gd name="T48" fmla="+- 0 6480 6442"/>
                <a:gd name="T49" fmla="*/ T48 w 2523"/>
                <a:gd name="T50" fmla="+- 0 370 332"/>
                <a:gd name="T51" fmla="*/ 370 h 2614"/>
                <a:gd name="T52" fmla="+- 0 6480 6442"/>
                <a:gd name="T53" fmla="*/ T52 w 2523"/>
                <a:gd name="T54" fmla="+- 0 332 332"/>
                <a:gd name="T55" fmla="*/ 332 h 2614"/>
                <a:gd name="T56" fmla="+- 0 8964 6442"/>
                <a:gd name="T57" fmla="*/ T56 w 2523"/>
                <a:gd name="T58" fmla="+- 0 2907 332"/>
                <a:gd name="T59" fmla="*/ 2907 h 2614"/>
                <a:gd name="T60" fmla="+- 0 8926 6442"/>
                <a:gd name="T61" fmla="*/ T60 w 2523"/>
                <a:gd name="T62" fmla="+- 0 2907 332"/>
                <a:gd name="T63" fmla="*/ 2907 h 2614"/>
                <a:gd name="T64" fmla="+- 0 6480 6442"/>
                <a:gd name="T65" fmla="*/ T64 w 2523"/>
                <a:gd name="T66" fmla="+- 0 2907 332"/>
                <a:gd name="T67" fmla="*/ 2907 h 2614"/>
                <a:gd name="T68" fmla="+- 0 6480 6442"/>
                <a:gd name="T69" fmla="*/ T68 w 2523"/>
                <a:gd name="T70" fmla="+- 0 2946 332"/>
                <a:gd name="T71" fmla="*/ 2946 h 2614"/>
                <a:gd name="T72" fmla="+- 0 8926 6442"/>
                <a:gd name="T73" fmla="*/ T72 w 2523"/>
                <a:gd name="T74" fmla="+- 0 2946 332"/>
                <a:gd name="T75" fmla="*/ 2946 h 2614"/>
                <a:gd name="T76" fmla="+- 0 8964 6442"/>
                <a:gd name="T77" fmla="*/ T76 w 2523"/>
                <a:gd name="T78" fmla="+- 0 2946 332"/>
                <a:gd name="T79" fmla="*/ 2946 h 2614"/>
                <a:gd name="T80" fmla="+- 0 8964 6442"/>
                <a:gd name="T81" fmla="*/ T80 w 2523"/>
                <a:gd name="T82" fmla="+- 0 2907 332"/>
                <a:gd name="T83" fmla="*/ 2907 h 2614"/>
                <a:gd name="T84" fmla="+- 0 8964 6442"/>
                <a:gd name="T85" fmla="*/ T84 w 2523"/>
                <a:gd name="T86" fmla="+- 0 332 332"/>
                <a:gd name="T87" fmla="*/ 332 h 2614"/>
                <a:gd name="T88" fmla="+- 0 8926 6442"/>
                <a:gd name="T89" fmla="*/ T88 w 2523"/>
                <a:gd name="T90" fmla="+- 0 332 332"/>
                <a:gd name="T91" fmla="*/ 332 h 2614"/>
                <a:gd name="T92" fmla="+- 0 6480 6442"/>
                <a:gd name="T93" fmla="*/ T92 w 2523"/>
                <a:gd name="T94" fmla="+- 0 332 332"/>
                <a:gd name="T95" fmla="*/ 332 h 2614"/>
                <a:gd name="T96" fmla="+- 0 6480 6442"/>
                <a:gd name="T97" fmla="*/ T96 w 2523"/>
                <a:gd name="T98" fmla="+- 0 370 332"/>
                <a:gd name="T99" fmla="*/ 370 h 2614"/>
                <a:gd name="T100" fmla="+- 0 8926 6442"/>
                <a:gd name="T101" fmla="*/ T100 w 2523"/>
                <a:gd name="T102" fmla="+- 0 370 332"/>
                <a:gd name="T103" fmla="*/ 370 h 2614"/>
                <a:gd name="T104" fmla="+- 0 8926 6442"/>
                <a:gd name="T105" fmla="*/ T104 w 2523"/>
                <a:gd name="T106" fmla="+- 0 2907 332"/>
                <a:gd name="T107" fmla="*/ 2907 h 2614"/>
                <a:gd name="T108" fmla="+- 0 8964 6442"/>
                <a:gd name="T109" fmla="*/ T108 w 2523"/>
                <a:gd name="T110" fmla="+- 0 2907 332"/>
                <a:gd name="T111" fmla="*/ 2907 h 2614"/>
                <a:gd name="T112" fmla="+- 0 8964 6442"/>
                <a:gd name="T113" fmla="*/ T112 w 2523"/>
                <a:gd name="T114" fmla="+- 0 370 332"/>
                <a:gd name="T115" fmla="*/ 370 h 2614"/>
                <a:gd name="T116" fmla="+- 0 8964 6442"/>
                <a:gd name="T117" fmla="*/ T116 w 2523"/>
                <a:gd name="T118" fmla="+- 0 370 332"/>
                <a:gd name="T119" fmla="*/ 370 h 2614"/>
                <a:gd name="T120" fmla="+- 0 8964 6442"/>
                <a:gd name="T121" fmla="*/ T120 w 2523"/>
                <a:gd name="T122" fmla="+- 0 332 332"/>
                <a:gd name="T123" fmla="*/ 332 h 26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2523" h="2614">
                  <a:moveTo>
                    <a:pt x="38" y="2575"/>
                  </a:moveTo>
                  <a:lnTo>
                    <a:pt x="0" y="2575"/>
                  </a:lnTo>
                  <a:lnTo>
                    <a:pt x="0" y="2614"/>
                  </a:lnTo>
                  <a:lnTo>
                    <a:pt x="38" y="2614"/>
                  </a:lnTo>
                  <a:lnTo>
                    <a:pt x="38" y="2575"/>
                  </a:lnTo>
                  <a:close/>
                  <a:moveTo>
                    <a:pt x="3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0" y="2575"/>
                  </a:lnTo>
                  <a:lnTo>
                    <a:pt x="38" y="2575"/>
                  </a:lnTo>
                  <a:lnTo>
                    <a:pt x="38" y="38"/>
                  </a:lnTo>
                  <a:lnTo>
                    <a:pt x="38" y="0"/>
                  </a:lnTo>
                  <a:close/>
                  <a:moveTo>
                    <a:pt x="2522" y="2575"/>
                  </a:moveTo>
                  <a:lnTo>
                    <a:pt x="2484" y="2575"/>
                  </a:lnTo>
                  <a:lnTo>
                    <a:pt x="38" y="2575"/>
                  </a:lnTo>
                  <a:lnTo>
                    <a:pt x="38" y="2614"/>
                  </a:lnTo>
                  <a:lnTo>
                    <a:pt x="2484" y="2614"/>
                  </a:lnTo>
                  <a:lnTo>
                    <a:pt x="2522" y="2614"/>
                  </a:lnTo>
                  <a:lnTo>
                    <a:pt x="2522" y="2575"/>
                  </a:lnTo>
                  <a:close/>
                  <a:moveTo>
                    <a:pt x="2522" y="0"/>
                  </a:moveTo>
                  <a:lnTo>
                    <a:pt x="2484" y="0"/>
                  </a:lnTo>
                  <a:lnTo>
                    <a:pt x="38" y="0"/>
                  </a:lnTo>
                  <a:lnTo>
                    <a:pt x="38" y="38"/>
                  </a:lnTo>
                  <a:lnTo>
                    <a:pt x="2484" y="38"/>
                  </a:lnTo>
                  <a:lnTo>
                    <a:pt x="2484" y="2575"/>
                  </a:lnTo>
                  <a:lnTo>
                    <a:pt x="2522" y="2575"/>
                  </a:lnTo>
                  <a:lnTo>
                    <a:pt x="2522" y="3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749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623781" y="5949280"/>
            <a:ext cx="3303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Вакуумний </a:t>
            </a:r>
            <a:r>
              <a:rPr lang="uk-UA" b="1" dirty="0" err="1"/>
              <a:t>маринатор</a:t>
            </a:r>
            <a:r>
              <a:rPr lang="uk-UA" b="1" dirty="0"/>
              <a:t> </a:t>
            </a:r>
            <a:r>
              <a:rPr lang="uk-UA" b="1" dirty="0" err="1"/>
              <a:t>Cookvac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1337147"/>
            <a:ext cx="1758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/>
              <a:t>Термопроцесор</a:t>
            </a:r>
            <a:endParaRPr lang="ru-RU" dirty="0"/>
          </a:p>
        </p:txBody>
      </p:sp>
      <p:pic>
        <p:nvPicPr>
          <p:cNvPr id="14" name="image29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68144" y="3096470"/>
            <a:ext cx="2915816" cy="25647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72200" y="5933055"/>
            <a:ext cx="1973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Посудина </a:t>
            </a:r>
            <a:r>
              <a:rPr lang="uk-UA" b="1" dirty="0" err="1" smtClean="0"/>
              <a:t>Дьюара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83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76828"/>
            <a:ext cx="2605367" cy="360040"/>
          </a:xfrm>
        </p:spPr>
        <p:txBody>
          <a:bodyPr>
            <a:normAutofit lnSpcReduction="10000"/>
          </a:bodyPr>
          <a:lstStyle/>
          <a:p>
            <a:r>
              <a:rPr lang="uk-UA" sz="1800" b="1" dirty="0" err="1" smtClean="0"/>
              <a:t>Аромадистиляція</a:t>
            </a:r>
            <a:endParaRPr lang="ru-RU" sz="1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570043" y="432349"/>
            <a:ext cx="3362325" cy="2220606"/>
            <a:chOff x="0" y="0"/>
            <a:chExt cx="5295" cy="3048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8"/>
              <a:ext cx="5218" cy="2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utoShape 2"/>
            <p:cNvSpPr>
              <a:spLocks/>
            </p:cNvSpPr>
            <p:nvPr/>
          </p:nvSpPr>
          <p:spPr bwMode="auto">
            <a:xfrm>
              <a:off x="0" y="0"/>
              <a:ext cx="5295" cy="3048"/>
            </a:xfrm>
            <a:custGeom>
              <a:avLst/>
              <a:gdLst>
                <a:gd name="T0" fmla="*/ 38 w 5295"/>
                <a:gd name="T1" fmla="*/ 3010 h 3048"/>
                <a:gd name="T2" fmla="*/ 0 w 5295"/>
                <a:gd name="T3" fmla="*/ 3010 h 3048"/>
                <a:gd name="T4" fmla="*/ 0 w 5295"/>
                <a:gd name="T5" fmla="*/ 3048 h 3048"/>
                <a:gd name="T6" fmla="*/ 38 w 5295"/>
                <a:gd name="T7" fmla="*/ 3048 h 3048"/>
                <a:gd name="T8" fmla="*/ 38 w 5295"/>
                <a:gd name="T9" fmla="*/ 3010 h 3048"/>
                <a:gd name="T10" fmla="*/ 38 w 5295"/>
                <a:gd name="T11" fmla="*/ 0 h 3048"/>
                <a:gd name="T12" fmla="*/ 0 w 5295"/>
                <a:gd name="T13" fmla="*/ 0 h 3048"/>
                <a:gd name="T14" fmla="*/ 0 w 5295"/>
                <a:gd name="T15" fmla="*/ 38 h 3048"/>
                <a:gd name="T16" fmla="*/ 0 w 5295"/>
                <a:gd name="T17" fmla="*/ 3010 h 3048"/>
                <a:gd name="T18" fmla="*/ 38 w 5295"/>
                <a:gd name="T19" fmla="*/ 3010 h 3048"/>
                <a:gd name="T20" fmla="*/ 38 w 5295"/>
                <a:gd name="T21" fmla="*/ 38 h 3048"/>
                <a:gd name="T22" fmla="*/ 38 w 5295"/>
                <a:gd name="T23" fmla="*/ 0 h 3048"/>
                <a:gd name="T24" fmla="*/ 5294 w 5295"/>
                <a:gd name="T25" fmla="*/ 3010 h 3048"/>
                <a:gd name="T26" fmla="*/ 5256 w 5295"/>
                <a:gd name="T27" fmla="*/ 3010 h 3048"/>
                <a:gd name="T28" fmla="*/ 38 w 5295"/>
                <a:gd name="T29" fmla="*/ 3010 h 3048"/>
                <a:gd name="T30" fmla="*/ 38 w 5295"/>
                <a:gd name="T31" fmla="*/ 3048 h 3048"/>
                <a:gd name="T32" fmla="*/ 5256 w 5295"/>
                <a:gd name="T33" fmla="*/ 3048 h 3048"/>
                <a:gd name="T34" fmla="*/ 5294 w 5295"/>
                <a:gd name="T35" fmla="*/ 3048 h 3048"/>
                <a:gd name="T36" fmla="*/ 5294 w 5295"/>
                <a:gd name="T37" fmla="*/ 3010 h 3048"/>
                <a:gd name="T38" fmla="*/ 5294 w 5295"/>
                <a:gd name="T39" fmla="*/ 0 h 3048"/>
                <a:gd name="T40" fmla="*/ 5256 w 5295"/>
                <a:gd name="T41" fmla="*/ 0 h 3048"/>
                <a:gd name="T42" fmla="*/ 38 w 5295"/>
                <a:gd name="T43" fmla="*/ 0 h 3048"/>
                <a:gd name="T44" fmla="*/ 38 w 5295"/>
                <a:gd name="T45" fmla="*/ 38 h 3048"/>
                <a:gd name="T46" fmla="*/ 5256 w 5295"/>
                <a:gd name="T47" fmla="*/ 38 h 3048"/>
                <a:gd name="T48" fmla="*/ 5256 w 5295"/>
                <a:gd name="T49" fmla="*/ 3010 h 3048"/>
                <a:gd name="T50" fmla="*/ 5294 w 5295"/>
                <a:gd name="T51" fmla="*/ 3010 h 3048"/>
                <a:gd name="T52" fmla="*/ 5294 w 5295"/>
                <a:gd name="T53" fmla="*/ 38 h 3048"/>
                <a:gd name="T54" fmla="*/ 5294 w 5295"/>
                <a:gd name="T55" fmla="*/ 0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95" h="3048">
                  <a:moveTo>
                    <a:pt x="38" y="3010"/>
                  </a:moveTo>
                  <a:lnTo>
                    <a:pt x="0" y="3010"/>
                  </a:lnTo>
                  <a:lnTo>
                    <a:pt x="0" y="3048"/>
                  </a:lnTo>
                  <a:lnTo>
                    <a:pt x="38" y="3048"/>
                  </a:lnTo>
                  <a:lnTo>
                    <a:pt x="38" y="3010"/>
                  </a:lnTo>
                  <a:close/>
                  <a:moveTo>
                    <a:pt x="3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0" y="3010"/>
                  </a:lnTo>
                  <a:lnTo>
                    <a:pt x="38" y="3010"/>
                  </a:lnTo>
                  <a:lnTo>
                    <a:pt x="38" y="38"/>
                  </a:lnTo>
                  <a:lnTo>
                    <a:pt x="38" y="0"/>
                  </a:lnTo>
                  <a:close/>
                  <a:moveTo>
                    <a:pt x="5294" y="3010"/>
                  </a:moveTo>
                  <a:lnTo>
                    <a:pt x="5256" y="3010"/>
                  </a:lnTo>
                  <a:lnTo>
                    <a:pt x="38" y="3010"/>
                  </a:lnTo>
                  <a:lnTo>
                    <a:pt x="38" y="3048"/>
                  </a:lnTo>
                  <a:lnTo>
                    <a:pt x="5256" y="3048"/>
                  </a:lnTo>
                  <a:lnTo>
                    <a:pt x="5294" y="3048"/>
                  </a:lnTo>
                  <a:lnTo>
                    <a:pt x="5294" y="3010"/>
                  </a:lnTo>
                  <a:close/>
                  <a:moveTo>
                    <a:pt x="5294" y="0"/>
                  </a:moveTo>
                  <a:lnTo>
                    <a:pt x="5256" y="0"/>
                  </a:lnTo>
                  <a:lnTo>
                    <a:pt x="38" y="0"/>
                  </a:lnTo>
                  <a:lnTo>
                    <a:pt x="38" y="38"/>
                  </a:lnTo>
                  <a:lnTo>
                    <a:pt x="5256" y="38"/>
                  </a:lnTo>
                  <a:lnTo>
                    <a:pt x="5256" y="3010"/>
                  </a:lnTo>
                  <a:lnTo>
                    <a:pt x="5294" y="3010"/>
                  </a:lnTo>
                  <a:lnTo>
                    <a:pt x="5294" y="38"/>
                  </a:lnTo>
                  <a:lnTo>
                    <a:pt x="5294" y="0"/>
                  </a:lnTo>
                  <a:close/>
                </a:path>
              </a:pathLst>
            </a:custGeom>
            <a:solidFill>
              <a:srgbClr val="FE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5292080" y="381728"/>
            <a:ext cx="2373313" cy="2295525"/>
            <a:chOff x="0" y="0"/>
            <a:chExt cx="3737" cy="3615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8"/>
              <a:ext cx="3660" cy="3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utoShape 6"/>
            <p:cNvSpPr>
              <a:spLocks/>
            </p:cNvSpPr>
            <p:nvPr/>
          </p:nvSpPr>
          <p:spPr bwMode="auto">
            <a:xfrm>
              <a:off x="0" y="0"/>
              <a:ext cx="3737" cy="3615"/>
            </a:xfrm>
            <a:custGeom>
              <a:avLst/>
              <a:gdLst>
                <a:gd name="T0" fmla="*/ 38 w 3737"/>
                <a:gd name="T1" fmla="*/ 0 h 3615"/>
                <a:gd name="T2" fmla="*/ 0 w 3737"/>
                <a:gd name="T3" fmla="*/ 0 h 3615"/>
                <a:gd name="T4" fmla="*/ 0 w 3737"/>
                <a:gd name="T5" fmla="*/ 38 h 3615"/>
                <a:gd name="T6" fmla="*/ 0 w 3737"/>
                <a:gd name="T7" fmla="*/ 3576 h 3615"/>
                <a:gd name="T8" fmla="*/ 0 w 3737"/>
                <a:gd name="T9" fmla="*/ 3614 h 3615"/>
                <a:gd name="T10" fmla="*/ 38 w 3737"/>
                <a:gd name="T11" fmla="*/ 3614 h 3615"/>
                <a:gd name="T12" fmla="*/ 38 w 3737"/>
                <a:gd name="T13" fmla="*/ 3576 h 3615"/>
                <a:gd name="T14" fmla="*/ 38 w 3737"/>
                <a:gd name="T15" fmla="*/ 38 h 3615"/>
                <a:gd name="T16" fmla="*/ 38 w 3737"/>
                <a:gd name="T17" fmla="*/ 0 h 3615"/>
                <a:gd name="T18" fmla="*/ 3737 w 3737"/>
                <a:gd name="T19" fmla="*/ 0 h 3615"/>
                <a:gd name="T20" fmla="*/ 3698 w 3737"/>
                <a:gd name="T21" fmla="*/ 0 h 3615"/>
                <a:gd name="T22" fmla="*/ 38 w 3737"/>
                <a:gd name="T23" fmla="*/ 0 h 3615"/>
                <a:gd name="T24" fmla="*/ 38 w 3737"/>
                <a:gd name="T25" fmla="*/ 38 h 3615"/>
                <a:gd name="T26" fmla="*/ 3698 w 3737"/>
                <a:gd name="T27" fmla="*/ 38 h 3615"/>
                <a:gd name="T28" fmla="*/ 3698 w 3737"/>
                <a:gd name="T29" fmla="*/ 3576 h 3615"/>
                <a:gd name="T30" fmla="*/ 38 w 3737"/>
                <a:gd name="T31" fmla="*/ 3576 h 3615"/>
                <a:gd name="T32" fmla="*/ 38 w 3737"/>
                <a:gd name="T33" fmla="*/ 3614 h 3615"/>
                <a:gd name="T34" fmla="*/ 3698 w 3737"/>
                <a:gd name="T35" fmla="*/ 3614 h 3615"/>
                <a:gd name="T36" fmla="*/ 3737 w 3737"/>
                <a:gd name="T37" fmla="*/ 3614 h 3615"/>
                <a:gd name="T38" fmla="*/ 3737 w 3737"/>
                <a:gd name="T39" fmla="*/ 3576 h 3615"/>
                <a:gd name="T40" fmla="*/ 3737 w 3737"/>
                <a:gd name="T41" fmla="*/ 38 h 3615"/>
                <a:gd name="T42" fmla="*/ 3737 w 3737"/>
                <a:gd name="T43" fmla="*/ 0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37" h="3615">
                  <a:moveTo>
                    <a:pt x="3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0" y="3576"/>
                  </a:lnTo>
                  <a:lnTo>
                    <a:pt x="0" y="3614"/>
                  </a:lnTo>
                  <a:lnTo>
                    <a:pt x="38" y="3614"/>
                  </a:lnTo>
                  <a:lnTo>
                    <a:pt x="38" y="3576"/>
                  </a:lnTo>
                  <a:lnTo>
                    <a:pt x="38" y="38"/>
                  </a:lnTo>
                  <a:lnTo>
                    <a:pt x="38" y="0"/>
                  </a:lnTo>
                  <a:close/>
                  <a:moveTo>
                    <a:pt x="3737" y="0"/>
                  </a:moveTo>
                  <a:lnTo>
                    <a:pt x="3698" y="0"/>
                  </a:lnTo>
                  <a:lnTo>
                    <a:pt x="38" y="0"/>
                  </a:lnTo>
                  <a:lnTo>
                    <a:pt x="38" y="38"/>
                  </a:lnTo>
                  <a:lnTo>
                    <a:pt x="3698" y="38"/>
                  </a:lnTo>
                  <a:lnTo>
                    <a:pt x="3698" y="3576"/>
                  </a:lnTo>
                  <a:lnTo>
                    <a:pt x="38" y="3576"/>
                  </a:lnTo>
                  <a:lnTo>
                    <a:pt x="38" y="3614"/>
                  </a:lnTo>
                  <a:lnTo>
                    <a:pt x="3698" y="3614"/>
                  </a:lnTo>
                  <a:lnTo>
                    <a:pt x="3737" y="3614"/>
                  </a:lnTo>
                  <a:lnTo>
                    <a:pt x="3737" y="3576"/>
                  </a:lnTo>
                  <a:lnTo>
                    <a:pt x="3737" y="38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749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740665" y="2678852"/>
            <a:ext cx="1512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/>
              <a:t>Хербофільтри</a:t>
            </a:r>
            <a:endParaRPr lang="ru-RU" dirty="0"/>
          </a:p>
        </p:txBody>
      </p:sp>
      <p:pic>
        <p:nvPicPr>
          <p:cNvPr id="13" name="image5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980" y="3048184"/>
            <a:ext cx="2376264" cy="1800200"/>
          </a:xfrm>
          <a:prstGeom prst="rect">
            <a:avLst/>
          </a:prstGeom>
        </p:spPr>
      </p:pic>
      <p:pic>
        <p:nvPicPr>
          <p:cNvPr id="14" name="image6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4374" y="5013176"/>
            <a:ext cx="2295870" cy="168790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90244" y="3429000"/>
            <a:ext cx="203267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а) – лусковий </a:t>
            </a:r>
            <a:r>
              <a:rPr lang="uk-UA" dirty="0" smtClean="0"/>
              <a:t>лід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б) </a:t>
            </a:r>
            <a:r>
              <a:rPr lang="uk-UA" dirty="0"/>
              <a:t>- гранульований</a:t>
            </a:r>
            <a:endParaRPr lang="ru-RU" dirty="0"/>
          </a:p>
        </p:txBody>
      </p:sp>
      <p:pic>
        <p:nvPicPr>
          <p:cNvPr id="16" name="image10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12161" y="3182374"/>
            <a:ext cx="1773404" cy="1830801"/>
          </a:xfrm>
          <a:prstGeom prst="rect">
            <a:avLst/>
          </a:prstGeom>
        </p:spPr>
      </p:pic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5190076" y="4848587"/>
            <a:ext cx="3635820" cy="1896859"/>
            <a:chOff x="4875" y="604"/>
            <a:chExt cx="5097" cy="2617"/>
          </a:xfrm>
        </p:grpSpPr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" y="672"/>
              <a:ext cx="3012" cy="2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" y="604"/>
              <a:ext cx="2086" cy="2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255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изнес на карвинге овощей и фруктов – ДеньгоДел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6112"/>
            <a:ext cx="3977679" cy="29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3" r="23580"/>
          <a:stretch/>
        </p:blipFill>
        <p:spPr bwMode="auto">
          <a:xfrm>
            <a:off x="5580112" y="466112"/>
            <a:ext cx="2479964" cy="29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Прежде чем съесть арбуз... / Едальн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1"/>
          <a:stretch/>
        </p:blipFill>
        <p:spPr bwMode="auto">
          <a:xfrm>
            <a:off x="2208621" y="3655894"/>
            <a:ext cx="4329187" cy="293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3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600" b="1" dirty="0" smtClean="0">
                <a:latin typeface="Bookman Old Style" pitchFamily="18" charset="0"/>
              </a:rPr>
              <a:t>НОВІ КРЕАТИВНІ ТЕНДЕНЦІЇ СПОСОБІВ ПОДАВАННЯ СТРАВ, ВИРОБІВ ТА НАПОЇВ</a:t>
            </a:r>
            <a:endParaRPr lang="ru-RU" sz="1600" b="1" dirty="0">
              <a:latin typeface="Bookman Old Style" pitchFamily="18" charset="0"/>
            </a:endParaRPr>
          </a:p>
        </p:txBody>
      </p:sp>
      <p:pic>
        <p:nvPicPr>
          <p:cNvPr id="5" name="image3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2952328" cy="17281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7492" y="3059668"/>
            <a:ext cx="260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Симетрична композиція</a:t>
            </a:r>
            <a:endParaRPr lang="ru-RU" dirty="0"/>
          </a:p>
        </p:txBody>
      </p:sp>
      <p:pic>
        <p:nvPicPr>
          <p:cNvPr id="7" name="image3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4405" y="1127114"/>
            <a:ext cx="2981971" cy="17258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14218" y="3048184"/>
            <a:ext cx="2702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Асиметрична композиція</a:t>
            </a:r>
            <a:endParaRPr lang="ru-RU" dirty="0"/>
          </a:p>
        </p:txBody>
      </p:sp>
      <p:pic>
        <p:nvPicPr>
          <p:cNvPr id="9" name="image3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608" y="3938914"/>
            <a:ext cx="3210492" cy="18002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05271" y="5949280"/>
            <a:ext cx="2287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Ритмічна композиція</a:t>
            </a:r>
            <a:endParaRPr lang="ru-RU" dirty="0"/>
          </a:p>
        </p:txBody>
      </p:sp>
      <p:pic>
        <p:nvPicPr>
          <p:cNvPr id="11" name="image35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9660" y="3918082"/>
            <a:ext cx="2996716" cy="18020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21322" y="5949280"/>
            <a:ext cx="2088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Похила композиція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405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</TotalTime>
  <Words>123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6</cp:revision>
  <dcterms:created xsi:type="dcterms:W3CDTF">2022-02-03T08:02:17Z</dcterms:created>
  <dcterms:modified xsi:type="dcterms:W3CDTF">2022-02-03T08:50:32Z</dcterms:modified>
</cp:coreProperties>
</file>