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tags/tag9.xml" ContentType="application/vnd.openxmlformats-officedocument.presentationml.tags+xml"/>
  <Override PartName="/ppt/notesSlides/notesSlide17.xml" ContentType="application/vnd.openxmlformats-officedocument.presentationml.notesSlide+xml"/>
  <Override PartName="/ppt/tags/tag10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20"/>
  </p:notesMasterIdLst>
  <p:sldIdLst>
    <p:sldId id="876" r:id="rId2"/>
    <p:sldId id="860" r:id="rId3"/>
    <p:sldId id="759" r:id="rId4"/>
    <p:sldId id="1054" r:id="rId5"/>
    <p:sldId id="1090" r:id="rId6"/>
    <p:sldId id="1056" r:id="rId7"/>
    <p:sldId id="1057" r:id="rId8"/>
    <p:sldId id="1091" r:id="rId9"/>
    <p:sldId id="1095" r:id="rId10"/>
    <p:sldId id="1096" r:id="rId11"/>
    <p:sldId id="1097" r:id="rId12"/>
    <p:sldId id="1063" r:id="rId13"/>
    <p:sldId id="1099" r:id="rId14"/>
    <p:sldId id="1100" r:id="rId15"/>
    <p:sldId id="957" r:id="rId16"/>
    <p:sldId id="958" r:id="rId17"/>
    <p:sldId id="874" r:id="rId18"/>
    <p:sldId id="291" r:id="rId19"/>
  </p:sldIdLst>
  <p:sldSz cx="9144000" cy="5143500" type="screen16x9"/>
  <p:notesSz cx="6858000" cy="9144000"/>
  <p:custDataLst>
    <p:tags r:id="rId21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>
      <p:ext uri="{19B8F6BF-5375-455C-9EA6-DF929625EA0E}">
        <p15:presenceInfo xmlns:p15="http://schemas.microsoft.com/office/powerpoint/2012/main" userId="S-1-5-21-1708537768-1303643608-725345543-200204" providerId="AD"/>
      </p:ext>
    </p:extLst>
  </p:cmAuthor>
  <p:cmAuthor id="2" name="Bob Vachon" initials="BV" lastIdx="24" clrIdx="2">
    <p:extLst>
      <p:ext uri="{19B8F6BF-5375-455C-9EA6-DF929625EA0E}">
        <p15:presenceInfo xmlns:p15="http://schemas.microsoft.com/office/powerpoint/2012/main" userId="c7abe87968a0b633" providerId="Windows Live"/>
      </p:ext>
    </p:extLst>
  </p:cmAuthor>
  <p:cmAuthor id="3" name="Sue Livingston -X (suliving - UNICON INC at Cisco)" initials="SL-(-UIaC" lastIdx="29" clrIdx="3">
    <p:extLst>
      <p:ext uri="{19B8F6BF-5375-455C-9EA6-DF929625EA0E}">
        <p15:presenceInfo xmlns:p15="http://schemas.microsoft.com/office/powerpoint/2012/main" userId="S::suliving@cisco.com::dc701d48-dd51-411a-9041-b7f1328f1486" providerId="AD"/>
      </p:ext>
    </p:extLst>
  </p:cmAuthor>
  <p:cmAuthor id="4" name="jagibbon" initials="jmg" lastIdx="8" clrIdx="4">
    <p:extLst>
      <p:ext uri="{19B8F6BF-5375-455C-9EA6-DF929625EA0E}">
        <p15:presenceInfo xmlns:p15="http://schemas.microsoft.com/office/powerpoint/2012/main" userId="jagibb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8" autoAdjust="0"/>
    <p:restoredTop sz="86364" autoAdjust="0"/>
  </p:normalViewPr>
  <p:slideViewPr>
    <p:cSldViewPr snapToGrid="0" showGuides="1">
      <p:cViewPr varScale="1">
        <p:scale>
          <a:sx n="57" d="100"/>
          <a:sy n="57" d="100"/>
        </p:scale>
        <p:origin x="1114" y="53"/>
      </p:cViewPr>
      <p:guideLst>
        <p:guide orient="horz" pos="1620"/>
        <p:guide pos="336"/>
      </p:guideLst>
    </p:cSldViewPr>
  </p:slideViewPr>
  <p:outlineViewPr>
    <p:cViewPr>
      <p:scale>
        <a:sx n="33" d="100"/>
        <a:sy n="33" d="100"/>
      </p:scale>
      <p:origin x="0" y="-226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b="0" dirty="0"/>
              <a:t>Програма </a:t>
            </a:r>
            <a:r>
              <a:rPr lang="uk-UA" b="0" dirty="0" smtClean="0"/>
              <a:t>мережних академій </a:t>
            </a:r>
            <a:r>
              <a:rPr lang="uk-UA" b="0" dirty="0" err="1"/>
              <a:t>Cisco</a:t>
            </a:r>
            <a:endParaRPr lang="uk-UA" b="0" dirty="0"/>
          </a:p>
          <a:p>
            <a:pPr rtl="0">
              <a:buFontTx/>
              <a:buNone/>
            </a:pPr>
            <a:r>
              <a:rPr lang="uk-UA" b="0" dirty="0"/>
              <a:t>Вступ до мереж </a:t>
            </a:r>
            <a:r>
              <a:rPr lang="uk-UA" b="0" dirty="0" smtClean="0"/>
              <a:t>версія 7.0 </a:t>
            </a:r>
            <a:r>
              <a:rPr lang="uk-UA" b="0" dirty="0"/>
              <a:t>(ITN)</a:t>
            </a:r>
          </a:p>
          <a:p>
            <a:pPr rtl="0">
              <a:buFontTx/>
              <a:buNone/>
            </a:pPr>
            <a:r>
              <a:rPr lang="uk-UA" sz="1200" b="0" dirty="0"/>
              <a:t>Розділ 9: Визначення адрес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8118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9 – Визначення адрес</a:t>
            </a:r>
          </a:p>
          <a:p>
            <a:pPr rtl="0"/>
            <a:r>
              <a:rPr lang="uk-UA"/>
              <a:t>9.2 — ARP</a:t>
            </a:r>
          </a:p>
          <a:p>
            <a:pPr rtl="0"/>
            <a:r>
              <a:rPr lang="uk-UA"/>
              <a:t>9.2.7 – ARP-таблиці на мережних пристроях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897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9 – Визначення адрес</a:t>
            </a:r>
          </a:p>
          <a:p>
            <a:pPr rtl="0"/>
            <a:r>
              <a:rPr lang="uk-UA"/>
              <a:t>9.2 — ARP</a:t>
            </a:r>
          </a:p>
          <a:p>
            <a:pPr rtl="0"/>
            <a:r>
              <a:rPr lang="uk-UA"/>
              <a:t>9.2.8 – Проблеми ARP - Широкомовні розсилки ARP та ARP spoofing (підміна)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9902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b="0"/>
              <a:t>9 - Визначення адрес</a:t>
            </a:r>
          </a:p>
          <a:p>
            <a:pPr rtl="0">
              <a:buFontTx/>
              <a:buNone/>
            </a:pPr>
            <a:r>
              <a:rPr lang="uk-UA" sz="1200" b="0"/>
              <a:t>9.3 Виявлення сусіда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7755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9 – Визначення адрес</a:t>
            </a:r>
          </a:p>
          <a:p>
            <a:pPr rtl="0"/>
            <a:r>
              <a:rPr lang="uk-UA"/>
              <a:t>9.3 – Виявлення сусіда IPv6</a:t>
            </a:r>
          </a:p>
          <a:p>
            <a:pPr rtl="0"/>
            <a:r>
              <a:rPr lang="uk-UA"/>
              <a:t>9.3.2 – Повідомлення ND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4065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9 – Визначення адрес</a:t>
            </a:r>
          </a:p>
          <a:p>
            <a:pPr rtl="0"/>
            <a:r>
              <a:rPr lang="uk-UA"/>
              <a:t>9.3 – Виявлення сусіда IPv6</a:t>
            </a:r>
          </a:p>
          <a:p>
            <a:pPr rtl="0"/>
            <a:r>
              <a:rPr lang="uk-UA"/>
              <a:t>9.3.3 – ND IPv6 - Визначення адрес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629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b="0"/>
              <a:t>9 - Визначення адрес</a:t>
            </a:r>
          </a:p>
          <a:p>
            <a:pPr rtl="0">
              <a:buFontTx/>
              <a:buNone/>
            </a:pPr>
            <a:r>
              <a:rPr lang="uk-UA" sz="1200" b="0"/>
              <a:t>9.4 Практичне завдання з розділу та контрольна робота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7143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3997A419-355F-A04A-96E0-21643AF8E9FF}" type="slidenum">
              <a:rPr sz="800">
                <a:solidFill>
                  <a:prstClr val="black"/>
                </a:solidFill>
              </a:rPr>
              <a:pPr rtl="0"/>
              <a:t>16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/>
            <a:r>
              <a:rPr lang="uk-UA" dirty="0"/>
              <a:t>9 – Визначення адрес</a:t>
            </a:r>
          </a:p>
          <a:p>
            <a:pPr rtl="0"/>
            <a:r>
              <a:rPr lang="uk-UA" dirty="0"/>
              <a:t>9.4 – Практичне завдання з розділу та контрольна робота</a:t>
            </a:r>
          </a:p>
          <a:p>
            <a:pPr rtl="0"/>
            <a:r>
              <a:rPr lang="uk-UA" dirty="0"/>
              <a:t>9.4.1 – Що ми вивчили у цьому розділі?</a:t>
            </a:r>
          </a:p>
          <a:p>
            <a:pPr rtl="0"/>
            <a:r>
              <a:rPr lang="uk-UA" dirty="0"/>
              <a:t>9.4.2 – </a:t>
            </a:r>
            <a:r>
              <a:rPr lang="uk-UA" dirty="0" smtClean="0"/>
              <a:t>Контрольна робота з Розділу </a:t>
            </a:r>
            <a:r>
              <a:rPr lang="uk-UA" dirty="0"/>
              <a:t>— Визначення адрес</a:t>
            </a:r>
          </a:p>
        </p:txBody>
      </p:sp>
    </p:spTree>
    <p:extLst>
      <p:ext uri="{BB962C8B-B14F-4D97-AF65-F5344CB8AC3E}">
        <p14:creationId xmlns:p14="http://schemas.microsoft.com/office/powerpoint/2010/main" val="1476824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6C92755B-29FD-8743-9094-C0E3A734D22E}" type="slidenum">
              <a:rPr sz="800">
                <a:solidFill>
                  <a:prstClr val="black"/>
                </a:solidFill>
              </a:rPr>
              <a:pPr rtl="0"/>
              <a:t>17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dirty="0" smtClean="0">
                <a:latin typeface="Arial" charset="0"/>
              </a:rPr>
              <a:t>Розділ 9: Визначення адрес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uk-UA" dirty="0" smtClean="0">
                <a:latin typeface="Arial" charset="0"/>
              </a:rPr>
              <a:t>Нові терміни та команди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42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1394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C839C26-801B-42B6-A101-60F37FE2B0A8}" type="slidenum">
              <a:rPr sz="800" b="0">
                <a:solidFill>
                  <a:prstClr val="black"/>
                </a:solidFill>
              </a:rPr>
              <a:pPr algn="r" rtl="0"/>
              <a:t>2</a:t>
            </a:fld>
            <a:endParaRPr sz="800" b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 b="0"/>
              <a:t>9 - Визначення адрес</a:t>
            </a:r>
          </a:p>
          <a:p>
            <a:pPr rtl="0">
              <a:buFontTx/>
              <a:buNone/>
            </a:pPr>
            <a:r>
              <a:rPr lang="uk-UA" sz="1200" b="0"/>
              <a:t>9.0.2</a:t>
            </a:r>
          </a:p>
        </p:txBody>
      </p:sp>
    </p:spTree>
    <p:extLst>
      <p:ext uri="{BB962C8B-B14F-4D97-AF65-F5344CB8AC3E}">
        <p14:creationId xmlns:p14="http://schemas.microsoft.com/office/powerpoint/2010/main" val="1734445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b="0"/>
              <a:t>9 - Визначення адрес</a:t>
            </a:r>
          </a:p>
          <a:p>
            <a:pPr rtl="0">
              <a:buFontTx/>
              <a:buNone/>
            </a:pPr>
            <a:r>
              <a:rPr lang="uk-UA" sz="1200" b="0"/>
              <a:t>9.1 MAC- та IP-адреси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9 - Визначення адрес</a:t>
            </a:r>
          </a:p>
          <a:p>
            <a:pPr rtl="0"/>
            <a:r>
              <a:rPr lang="uk-UA" dirty="0"/>
              <a:t>9.1 – MAC- та IP-адреси</a:t>
            </a:r>
          </a:p>
          <a:p>
            <a:pPr rtl="0"/>
            <a:r>
              <a:rPr lang="uk-UA" dirty="0"/>
              <a:t>9.1.1 – Пункт призначення </a:t>
            </a:r>
            <a:r>
              <a:rPr lang="uk-UA" dirty="0" smtClean="0"/>
              <a:t>у </a:t>
            </a:r>
            <a:r>
              <a:rPr lang="uk-UA" dirty="0"/>
              <a:t>тій же мережі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2312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9 – Визначення адрес</a:t>
            </a:r>
          </a:p>
          <a:p>
            <a:pPr rtl="0"/>
            <a:r>
              <a:rPr lang="uk-UA"/>
              <a:t>9.1 – MAC- та IP-адреси</a:t>
            </a:r>
          </a:p>
          <a:p>
            <a:pPr rtl="0"/>
            <a:r>
              <a:rPr lang="uk-UA"/>
              <a:t>9.1.2 – Пункт призначення у віддаленій мережі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9007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b="0"/>
              <a:t>9 - Визначення адрес</a:t>
            </a:r>
          </a:p>
          <a:p>
            <a:pPr rtl="0">
              <a:buFontTx/>
              <a:buNone/>
            </a:pPr>
            <a:r>
              <a:rPr lang="uk-UA" sz="1200" b="0"/>
              <a:t>9.2 ARP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3291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9 – Визначення адрес</a:t>
            </a:r>
          </a:p>
          <a:p>
            <a:pPr rtl="0"/>
            <a:r>
              <a:rPr lang="uk-UA" dirty="0"/>
              <a:t>9.2 — ARP</a:t>
            </a:r>
          </a:p>
          <a:p>
            <a:pPr rtl="0"/>
            <a:r>
              <a:rPr lang="uk-UA" dirty="0"/>
              <a:t>9.2.1 — Огляд ARP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2125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9 – Визначення адрес</a:t>
            </a:r>
          </a:p>
          <a:p>
            <a:pPr rtl="0"/>
            <a:r>
              <a:rPr lang="uk-UA"/>
              <a:t>9.2 — ARP</a:t>
            </a:r>
          </a:p>
          <a:p>
            <a:pPr rtl="0"/>
            <a:r>
              <a:rPr lang="uk-UA"/>
              <a:t>9.2.2 – Функції ARP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125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9 – Визначення адрес</a:t>
            </a:r>
          </a:p>
          <a:p>
            <a:pPr rtl="0"/>
            <a:r>
              <a:rPr lang="uk-UA"/>
              <a:t>9.2 — ARP</a:t>
            </a:r>
          </a:p>
          <a:p>
            <a:pPr rtl="0"/>
            <a:r>
              <a:rPr lang="uk-UA"/>
              <a:t>9.2.6– Видалення записів з ARP-таблиці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4664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34" charset="0"/>
              </a:rPr>
              <a:t>Second level</a:t>
            </a:r>
          </a:p>
          <a:p>
            <a:pPr lvl="2"/>
            <a:r>
              <a:rPr lang="en-US">
                <a:sym typeface="Arial" pitchFamily="34" charset="0"/>
              </a:rPr>
              <a:t>Third level</a:t>
            </a:r>
          </a:p>
          <a:p>
            <a:pPr lvl="3"/>
            <a:r>
              <a:rPr lang="en-US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>
                <a:sym typeface="Arial" pitchFamily="34" charset="0"/>
              </a:rPr>
              <a:t>Click to edit Master title style</a:t>
            </a:r>
            <a:endParaRPr lang="en-US" dirty="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60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60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1567543"/>
            <a:ext cx="6672708" cy="1080143"/>
          </a:xfrm>
        </p:spPr>
        <p:txBody>
          <a:bodyPr/>
          <a:lstStyle/>
          <a:p>
            <a:pPr rtl="0"/>
            <a:r>
              <a:rPr lang="uk-UA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Лекція</a:t>
            </a:r>
            <a:r>
              <a:rPr lang="uk-UA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9: Визначення адрес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91417" y="3400223"/>
            <a:ext cx="2368954" cy="902174"/>
          </a:xfrm>
        </p:spPr>
        <p:txBody>
          <a:bodyPr/>
          <a:lstStyle/>
          <a:p>
            <a:pPr rtl="0"/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Вступ до мереж версія 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986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ARP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ARP таблиці на мережних пристроях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731837"/>
          </a:xfrm>
        </p:spPr>
        <p:txBody>
          <a:bodyPr/>
          <a:lstStyle/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Команда </a:t>
            </a:r>
            <a:r>
              <a:rPr lang="uk-UA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</a:t>
            </a:r>
            <a:r>
              <a:rPr lang="uk-UA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uk-UA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arp</a:t>
            </a:r>
            <a:r>
              <a:rPr lang="uk-UA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1600" dirty="0">
                <a:solidFill>
                  <a:srgbClr val="000000"/>
                </a:solidFill>
              </a:rPr>
              <a:t>виводить ARP-таблицю на маршрутизаторі </a:t>
            </a:r>
            <a:r>
              <a:rPr lang="uk-UA" sz="1600" dirty="0" err="1">
                <a:solidFill>
                  <a:srgbClr val="000000"/>
                </a:solidFill>
              </a:rPr>
              <a:t>Cisco</a:t>
            </a:r>
            <a:r>
              <a:rPr lang="uk-UA" sz="1600" dirty="0">
                <a:solidFill>
                  <a:srgbClr val="000000"/>
                </a:solidFill>
              </a:rPr>
              <a:t>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Команда </a:t>
            </a:r>
            <a:r>
              <a:rPr lang="uk-UA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arp</a:t>
            </a:r>
            <a:r>
              <a:rPr lang="uk-UA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—a</a:t>
            </a:r>
            <a:r>
              <a:rPr lang="uk-UA" sz="1600" dirty="0">
                <a:solidFill>
                  <a:srgbClr val="000000"/>
                </a:solidFill>
              </a:rPr>
              <a:t> відображає ARP-таблицю на ПК під </a:t>
            </a:r>
            <a:r>
              <a:rPr lang="uk-UA" sz="1600" dirty="0" smtClean="0">
                <a:solidFill>
                  <a:srgbClr val="000000"/>
                </a:solidFill>
              </a:rPr>
              <a:t>керуванням </a:t>
            </a:r>
            <a:r>
              <a:rPr lang="uk-UA" sz="1600" dirty="0">
                <a:solidFill>
                  <a:srgbClr val="000000"/>
                </a:solidFill>
              </a:rPr>
              <a:t>Windows 10.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A4B50D-6EE1-40FE-8374-1A9F3109A798}"/>
              </a:ext>
            </a:extLst>
          </p:cNvPr>
          <p:cNvSpPr txBox="1"/>
          <p:nvPr/>
        </p:nvSpPr>
        <p:spPr>
          <a:xfrm>
            <a:off x="629914" y="1756301"/>
            <a:ext cx="7715574" cy="830997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rtl="0"/>
            <a:r>
              <a:rPr lang="uk-UA" sz="1200">
                <a:solidFill>
                  <a:schemeClr val="bg1"/>
                </a:solidFill>
                <a:highlight>
                  <a:srgbClr val="00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R1# </a:t>
            </a:r>
            <a:r>
              <a:rPr lang="uk-UA" sz="1200" b="1">
                <a:solidFill>
                  <a:schemeClr val="bg1"/>
                </a:solidFill>
                <a:highlight>
                  <a:srgbClr val="00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show ip arp </a:t>
            </a:r>
          </a:p>
          <a:p>
            <a:pPr rtl="0"/>
            <a:r>
              <a:rPr lang="uk-UA" sz="1200">
                <a:solidFill>
                  <a:schemeClr val="bg1"/>
                </a:solidFill>
                <a:highlight>
                  <a:srgbClr val="00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Protocol Address Age (min) Hardware Addr Type Interface</a:t>
            </a:r>
          </a:p>
          <a:p>
            <a:pPr rtl="0"/>
            <a:r>
              <a:rPr lang="uk-UA" sz="1200">
                <a:solidFill>
                  <a:schemeClr val="bg1"/>
                </a:solidFill>
                <a:highlight>
                  <a:srgbClr val="00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Internet 192.168.10.1 - a0e0.af0d.e140 ARPA GigabitEthernet0/0/0</a:t>
            </a:r>
          </a:p>
          <a:p>
            <a:endParaRPr lang="en-US" sz="1200" dirty="0">
              <a:solidFill>
                <a:schemeClr val="bg1"/>
              </a:solidFill>
              <a:highlight>
                <a:srgbClr val="000000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B87D4-C52D-48F9-8660-B3A9C2BB16B8}"/>
              </a:ext>
            </a:extLst>
          </p:cNvPr>
          <p:cNvSpPr txBox="1"/>
          <p:nvPr/>
        </p:nvSpPr>
        <p:spPr>
          <a:xfrm>
            <a:off x="629914" y="3011424"/>
            <a:ext cx="7715574" cy="120032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rtl="0"/>
            <a:r>
              <a:rPr lang="uk-UA"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C:\Users\PC&gt; </a:t>
            </a:r>
            <a:r>
              <a:rPr lang="uk-UA" sz="12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arp -a</a:t>
            </a:r>
          </a:p>
          <a:p>
            <a:pPr rtl="0"/>
            <a:r>
              <a:rPr lang="uk-UA"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rtl="0"/>
            <a:r>
              <a:rPr lang="uk-UA"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Interface: 192.168.1.124 --- 0x10</a:t>
            </a:r>
          </a:p>
          <a:p>
            <a:pPr rtl="0"/>
            <a:r>
              <a:rPr lang="uk-UA"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Internet Address Physical Address Type</a:t>
            </a:r>
          </a:p>
          <a:p>
            <a:pPr rtl="0"/>
            <a:r>
              <a:rPr lang="uk-UA"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192.168.1.1 c8-d7-19-cc-a0-86 dynamic</a:t>
            </a:r>
          </a:p>
          <a:p>
            <a:pPr rtl="0"/>
            <a:r>
              <a:rPr lang="uk-UA"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192.168.1.101 08-3e-0c-f5-f7-77 dynamic</a:t>
            </a:r>
          </a:p>
        </p:txBody>
      </p:sp>
    </p:spTree>
    <p:extLst>
      <p:ext uri="{BB962C8B-B14F-4D97-AF65-F5344CB8AC3E}">
        <p14:creationId xmlns:p14="http://schemas.microsoft.com/office/powerpoint/2010/main" val="265132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 dirty="0"/>
              <a:t>ARP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Проблеми ARP – Широкомовні розсилки ARP та </a:t>
            </a:r>
            <a:r>
              <a:rPr lang="uk-UA" sz="2400" dirty="0" smtClean="0"/>
              <a:t>ARP </a:t>
            </a:r>
            <a:r>
              <a:rPr lang="uk-UA" sz="2400" dirty="0" err="1"/>
              <a:t>spoofing</a:t>
            </a:r>
            <a:r>
              <a:rPr lang="uk-UA" sz="2400" dirty="0"/>
              <a:t> (</a:t>
            </a:r>
            <a:r>
              <a:rPr lang="uk-UA" sz="2400" dirty="0" smtClean="0"/>
              <a:t>підміна</a:t>
            </a:r>
            <a:r>
              <a:rPr lang="uk-UA" sz="2400" dirty="0"/>
              <a:t>)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1210981"/>
          </a:xfrm>
        </p:spPr>
        <p:txBody>
          <a:bodyPr/>
          <a:lstStyle/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00000"/>
                </a:solidFill>
              </a:rPr>
              <a:t>ARP-запити отримують та обробляють всі пристрої в локальній мережі.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00000"/>
                </a:solidFill>
              </a:rPr>
              <a:t>Надмірні широкомовні розсилки ARP можуть викликати деяке зниження продуктивності.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00000"/>
                </a:solidFill>
              </a:rPr>
              <a:t>ARP-відповіді можуть бути підроблені зловмисником для здійснення атаки "отруєння" ARP (підробки ARP-кешу).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00000"/>
                </a:solidFill>
              </a:rPr>
              <a:t>Комутатори корпоративного рівня </a:t>
            </a:r>
            <a:r>
              <a:rPr lang="uk-UA" sz="1500" dirty="0" smtClean="0">
                <a:solidFill>
                  <a:srgbClr val="000000"/>
                </a:solidFill>
              </a:rPr>
              <a:t>містять засоби пом'якшення </a:t>
            </a:r>
            <a:r>
              <a:rPr lang="uk-UA" sz="1500" dirty="0">
                <a:solidFill>
                  <a:srgbClr val="000000"/>
                </a:solidFill>
              </a:rPr>
              <a:t>наслідків для захисту від ARP-атак.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F65C2E-4429-4EE0-B587-6BE1F19A0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482" y="2492726"/>
            <a:ext cx="5023104" cy="265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9.3 Виявлення сусіда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39101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Виявлення сусіда IPv6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Повідомлення ND IPv6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3577672"/>
          </a:xfrm>
        </p:spPr>
        <p:txBody>
          <a:bodyPr/>
          <a:lstStyle/>
          <a:p>
            <a:pPr marL="0" indent="0" algn="l" rtl="0"/>
            <a:r>
              <a:rPr lang="uk-UA" sz="1800" dirty="0">
                <a:solidFill>
                  <a:srgbClr val="000000"/>
                </a:solidFill>
              </a:rPr>
              <a:t>Протокол IPv6 Виявлення сусіда (ND) забезпечує: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rgbClr val="000000"/>
                </a:solidFill>
              </a:rPr>
              <a:t>Визначення адрес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rgbClr val="000000"/>
                </a:solidFill>
              </a:rPr>
              <a:t>Виявлення маршрутизатора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rgbClr val="000000"/>
                </a:solidFill>
              </a:rPr>
              <a:t>Послуги </a:t>
            </a:r>
            <a:r>
              <a:rPr lang="uk-UA" sz="1800" dirty="0" err="1">
                <a:solidFill>
                  <a:srgbClr val="000000"/>
                </a:solidFill>
              </a:rPr>
              <a:t>перенаправлення</a:t>
            </a:r>
            <a:endParaRPr lang="uk-UA" sz="1800" dirty="0">
              <a:solidFill>
                <a:srgbClr val="000000"/>
              </a:solidFill>
            </a:endParaRP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rgbClr val="000000"/>
                </a:solidFill>
              </a:rPr>
              <a:t>Повідомлення ICMPv6 </a:t>
            </a:r>
            <a:r>
              <a:rPr lang="uk-UA" sz="1800" dirty="0" smtClean="0">
                <a:solidFill>
                  <a:srgbClr val="000000"/>
                </a:solidFill>
              </a:rPr>
              <a:t>Запит </a:t>
            </a:r>
            <a:r>
              <a:rPr lang="uk-UA" sz="1800" dirty="0">
                <a:solidFill>
                  <a:srgbClr val="000000"/>
                </a:solidFill>
              </a:rPr>
              <a:t>сусіда та Анонсування сусіда використовуються для обміну повідомленнями </a:t>
            </a:r>
            <a:r>
              <a:rPr lang="uk-UA" sz="1800" dirty="0" smtClean="0">
                <a:solidFill>
                  <a:srgbClr val="000000"/>
                </a:solidFill>
              </a:rPr>
              <a:t>між пристроями, </a:t>
            </a:r>
            <a:r>
              <a:rPr lang="uk-UA" sz="1800" dirty="0">
                <a:solidFill>
                  <a:srgbClr val="000000"/>
                </a:solidFill>
              </a:rPr>
              <a:t>наприклад, </a:t>
            </a:r>
            <a:r>
              <a:rPr lang="uk-UA" sz="1800" dirty="0" smtClean="0">
                <a:solidFill>
                  <a:srgbClr val="000000"/>
                </a:solidFill>
              </a:rPr>
              <a:t>для визначення </a:t>
            </a:r>
            <a:r>
              <a:rPr lang="uk-UA" sz="1800" dirty="0">
                <a:solidFill>
                  <a:srgbClr val="000000"/>
                </a:solidFill>
              </a:rPr>
              <a:t>адреси.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rgbClr val="000000"/>
                </a:solidFill>
              </a:rPr>
              <a:t>Повідомлення ICMPv6 </a:t>
            </a:r>
            <a:r>
              <a:rPr lang="uk-UA" sz="1800" dirty="0" smtClean="0">
                <a:solidFill>
                  <a:srgbClr val="000000"/>
                </a:solidFill>
              </a:rPr>
              <a:t>Запит </a:t>
            </a:r>
            <a:r>
              <a:rPr lang="uk-UA" sz="1800" dirty="0">
                <a:solidFill>
                  <a:srgbClr val="000000"/>
                </a:solidFill>
              </a:rPr>
              <a:t>маршрутизатора та Анонсування маршрутизатора призначені для обміну повідомленнями між пристроями та маршрутизаторами.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rgbClr val="000000"/>
                </a:solidFill>
              </a:rPr>
              <a:t>Повідомлення переадресації ICMPv6 використовуються маршрутизаторами для кращого вибору наступного переходу.</a:t>
            </a:r>
          </a:p>
        </p:txBody>
      </p:sp>
    </p:spTree>
    <p:extLst>
      <p:ext uri="{BB962C8B-B14F-4D97-AF65-F5344CB8AC3E}">
        <p14:creationId xmlns:p14="http://schemas.microsoft.com/office/powerpoint/2010/main" val="372190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0" y="95099"/>
            <a:ext cx="8345488" cy="731837"/>
          </a:xfrm>
        </p:spPr>
        <p:txBody>
          <a:bodyPr/>
          <a:lstStyle/>
          <a:p>
            <a:pPr rtl="0"/>
            <a:r>
              <a:rPr lang="uk-UA" sz="1600" dirty="0"/>
              <a:t>Виявлення сусіда IPv6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ND IPv6 - Визначення адрес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6202" y="826936"/>
            <a:ext cx="3773496" cy="2728697"/>
          </a:xfrm>
        </p:spPr>
        <p:txBody>
          <a:bodyPr/>
          <a:lstStyle/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rgbClr val="000000"/>
                </a:solidFill>
              </a:rPr>
              <a:t>Пристрої IPv6 використовують Визначення сусіда (ND) для визначення MAC-адреси пристрою за відомою </a:t>
            </a:r>
            <a:r>
              <a:rPr lang="uk-UA" sz="1800" dirty="0" err="1">
                <a:solidFill>
                  <a:srgbClr val="000000"/>
                </a:solidFill>
              </a:rPr>
              <a:t>адресою</a:t>
            </a:r>
            <a:r>
              <a:rPr lang="uk-UA" sz="1800" dirty="0">
                <a:solidFill>
                  <a:srgbClr val="000000"/>
                </a:solidFill>
              </a:rPr>
              <a:t> IPv6.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rgbClr val="000000"/>
                </a:solidFill>
              </a:rPr>
              <a:t>Повідомлення ICMPv6 Запит сусіда надсилаються за допомогою спеціальних групових </a:t>
            </a:r>
            <a:r>
              <a:rPr lang="uk-UA" sz="1800" dirty="0" err="1">
                <a:solidFill>
                  <a:srgbClr val="000000"/>
                </a:solidFill>
              </a:rPr>
              <a:t>Ethernet</a:t>
            </a:r>
            <a:r>
              <a:rPr lang="uk-UA" sz="1800" dirty="0">
                <a:solidFill>
                  <a:srgbClr val="000000"/>
                </a:solidFill>
              </a:rPr>
              <a:t>- і IPv6-адрес.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C4A0AF-0003-44FE-BC39-5B53008F41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50" r="8038"/>
          <a:stretch/>
        </p:blipFill>
        <p:spPr>
          <a:xfrm>
            <a:off x="597408" y="899040"/>
            <a:ext cx="4194048" cy="33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3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47520"/>
            <a:ext cx="8280314" cy="970280"/>
          </a:xfrm>
        </p:spPr>
        <p:txBody>
          <a:bodyPr/>
          <a:lstStyle/>
          <a:p>
            <a:pPr rtl="0"/>
            <a:r>
              <a:rPr lang="uk-UA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9.4 Практичне завдання з розділу та контрольна робота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9924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400">
                <a:latin typeface="Arial" charset="0"/>
              </a:rPr>
              <a:t>Практичне завдання з розділу та контрольна робота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uk-UA">
                <a:latin typeface="Arial" charset="0"/>
              </a:rPr>
              <a:t>Що ми вивчили у цьому розділі?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22E0C-A8B9-7D4B-BC8E-95F594764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5887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Фізичні адреси Рівня 2 (тобто, MAC-адреси </a:t>
            </a:r>
            <a:r>
              <a:rPr lang="uk-UA" dirty="0" err="1"/>
              <a:t>Ethernet</a:t>
            </a:r>
            <a:r>
              <a:rPr lang="uk-UA" dirty="0"/>
              <a:t>) використовуються для </a:t>
            </a:r>
            <a:r>
              <a:rPr lang="uk-UA" dirty="0" smtClean="0"/>
              <a:t>передавання кадру </a:t>
            </a:r>
            <a:r>
              <a:rPr lang="uk-UA" dirty="0"/>
              <a:t>канального рівня з </a:t>
            </a:r>
            <a:r>
              <a:rPr lang="uk-UA" dirty="0" err="1"/>
              <a:t>інкапсульованим</a:t>
            </a:r>
            <a:r>
              <a:rPr lang="uk-UA" dirty="0"/>
              <a:t> IP-пакетом від однієї мережної карти до іншої в одній мережі. </a:t>
            </a:r>
          </a:p>
          <a:p>
            <a:pPr marL="115887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Якщо IP-адреса призначення знаходиться в тій самій мережі, MAC-</a:t>
            </a:r>
            <a:r>
              <a:rPr lang="uk-UA" dirty="0" err="1"/>
              <a:t>адресою</a:t>
            </a:r>
            <a:r>
              <a:rPr lang="uk-UA" dirty="0"/>
              <a:t> призначення буде адреса </a:t>
            </a:r>
            <a:r>
              <a:rPr lang="uk-UA" dirty="0" smtClean="0"/>
              <a:t>пристрою-отримувача. </a:t>
            </a:r>
            <a:endParaRPr lang="uk-UA" dirty="0"/>
          </a:p>
          <a:p>
            <a:pPr marL="115887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Якщо IP-адреса (IPv4 чи IPv6) призначення </a:t>
            </a:r>
            <a:r>
              <a:rPr lang="uk-UA" dirty="0" smtClean="0"/>
              <a:t>перебуває </a:t>
            </a:r>
            <a:r>
              <a:rPr lang="uk-UA" dirty="0"/>
              <a:t>у віддаленій мережі, MAC-</a:t>
            </a:r>
            <a:r>
              <a:rPr lang="uk-UA" dirty="0" err="1"/>
              <a:t>адресою</a:t>
            </a:r>
            <a:r>
              <a:rPr lang="uk-UA" dirty="0"/>
              <a:t> призначення буде адреса шлюзу за замовчуванням (тобто інтерфейс маршрутизатора).</a:t>
            </a:r>
          </a:p>
          <a:p>
            <a:pPr marL="115887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Пристрій IPv4 використовує ARP для визначення MAC-адреси призначення локального пристрою, коли відома його IPv4 -адреса.</a:t>
            </a:r>
          </a:p>
          <a:p>
            <a:pPr marL="115887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ARP забезпечує дві основні функції: зіставлення IPv4-адрес </a:t>
            </a:r>
            <a:r>
              <a:rPr lang="uk-UA" dirty="0" smtClean="0"/>
              <a:t>із MAC-адресами </a:t>
            </a:r>
            <a:r>
              <a:rPr lang="uk-UA" dirty="0"/>
              <a:t>і ведення таблиці відповідності </a:t>
            </a:r>
            <a:r>
              <a:rPr lang="uk-UA" dirty="0" smtClean="0"/>
              <a:t>IPv4- </a:t>
            </a:r>
            <a:r>
              <a:rPr lang="uk-UA" dirty="0"/>
              <a:t>до MAC-адрес.</a:t>
            </a:r>
          </a:p>
          <a:p>
            <a:pPr marL="115887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Після отримання ARP-відповіді, пристрій </a:t>
            </a:r>
            <a:r>
              <a:rPr lang="uk-UA" dirty="0" smtClean="0"/>
              <a:t>додає </a:t>
            </a:r>
            <a:r>
              <a:rPr lang="uk-UA" dirty="0"/>
              <a:t>IPv4-адресу та відповідну MAC-адресу до своєї АRP-таблиці.</a:t>
            </a:r>
          </a:p>
          <a:p>
            <a:pPr marL="115887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На кожному пристрої є таймер кешу ARP, який видаляє з таблиці ARP записи, що не використовувались протягом зазначеного періоду часу.</a:t>
            </a:r>
          </a:p>
          <a:p>
            <a:pPr marL="115887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/>
              <a:t>Для визначення МАС-адрес IPv6 </a:t>
            </a:r>
            <a:r>
              <a:rPr lang="uk-UA" dirty="0"/>
              <a:t>не </a:t>
            </a:r>
            <a:r>
              <a:rPr lang="uk-UA" dirty="0" smtClean="0"/>
              <a:t>замість ARP використовує протокол ND. </a:t>
            </a:r>
            <a:endParaRPr lang="uk-UA" dirty="0"/>
          </a:p>
          <a:p>
            <a:pPr marL="115887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/>
              <a:t>Зокрема, пристрій </a:t>
            </a:r>
            <a:r>
              <a:rPr lang="uk-UA" dirty="0"/>
              <a:t>IPv6 використовує ND протоколу ICMPv6 для визначення MAC-адреси призначення локального пристрою, коли відома його IPv6-адреса.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99957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609056"/>
          </a:xfrm>
        </p:spPr>
        <p:txBody>
          <a:bodyPr/>
          <a:lstStyle/>
          <a:p>
            <a:pPr rtl="0" eaLnBrk="1" hangingPunct="1"/>
            <a:r>
              <a:rPr lang="uk-UA" sz="1400" dirty="0">
                <a:latin typeface="Arial" charset="0"/>
              </a:rPr>
              <a:t>Розділ 9: Визначення адрес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uk-UA" dirty="0">
                <a:latin typeface="Arial" charset="0"/>
              </a:rPr>
              <a:t>Нові терміни та команди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F2480B83-AF5E-4A70-B69B-F1E3A8FAC7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165738"/>
              </p:ext>
            </p:extLst>
          </p:nvPr>
        </p:nvGraphicFramePr>
        <p:xfrm>
          <a:off x="144463" y="798513"/>
          <a:ext cx="8853486" cy="3962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59549">
                  <a:extLst>
                    <a:ext uri="{9D8B030D-6E8A-4147-A177-3AD203B41FA5}">
                      <a16:colId xmlns:a16="http://schemas.microsoft.com/office/drawing/2014/main" val="3270854437"/>
                    </a:ext>
                  </a:extLst>
                </a:gridCol>
                <a:gridCol w="4193937">
                  <a:extLst>
                    <a:ext uri="{9D8B030D-6E8A-4147-A177-3AD203B41FA5}">
                      <a16:colId xmlns:a16="http://schemas.microsoft.com/office/drawing/2014/main" val="1988644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 err="1">
                          <a:solidFill>
                            <a:srgbClr val="000000"/>
                          </a:solidFill>
                        </a:rPr>
                        <a:t>Address</a:t>
                      </a:r>
                      <a:r>
                        <a:rPr lang="uk-UA" sz="16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rgbClr val="000000"/>
                          </a:solidFill>
                        </a:rPr>
                        <a:t>Resolution</a:t>
                      </a:r>
                      <a:r>
                        <a:rPr lang="uk-UA" sz="16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rgbClr val="000000"/>
                          </a:solidFill>
                        </a:rPr>
                        <a:t>Protocol</a:t>
                      </a:r>
                      <a:r>
                        <a:rPr lang="uk-UA" sz="1600" b="0" dirty="0">
                          <a:solidFill>
                            <a:srgbClr val="000000"/>
                          </a:solidFill>
                        </a:rPr>
                        <a:t> (ARP)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rgbClr val="000000"/>
                          </a:solidFill>
                        </a:rPr>
                        <a:t>ARP-таблиця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 err="1">
                          <a:solidFill>
                            <a:srgbClr val="000000"/>
                          </a:solidFill>
                        </a:rPr>
                        <a:t>show</a:t>
                      </a:r>
                      <a:r>
                        <a:rPr lang="uk-UA" sz="16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rgbClr val="000000"/>
                          </a:solidFill>
                        </a:rPr>
                        <a:t>ip</a:t>
                      </a:r>
                      <a:r>
                        <a:rPr lang="uk-UA" sz="16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rgbClr val="000000"/>
                          </a:solidFill>
                        </a:rPr>
                        <a:t>arp</a:t>
                      </a:r>
                      <a:endParaRPr lang="uk-UA" sz="1600" b="0" dirty="0">
                        <a:solidFill>
                          <a:srgbClr val="000000"/>
                        </a:solidFill>
                      </a:endParaRP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 err="1">
                          <a:solidFill>
                            <a:srgbClr val="000000"/>
                          </a:solidFill>
                        </a:rPr>
                        <a:t>arpr</a:t>
                      </a:r>
                      <a:r>
                        <a:rPr lang="uk-UA" sz="1600" b="0" dirty="0">
                          <a:solidFill>
                            <a:srgbClr val="000000"/>
                          </a:solidFill>
                        </a:rPr>
                        <a:t> -a</a:t>
                      </a:r>
                    </a:p>
                    <a:p>
                      <a:pPr marL="285750" indent="-285750" algn="just" rtl="0"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rgbClr val="000000"/>
                          </a:solidFill>
                        </a:rPr>
                        <a:t>Протокол виявлення сусідів (ND або NDP - </a:t>
                      </a:r>
                      <a:r>
                        <a:rPr lang="uk-UA" sz="1600" b="0" dirty="0" err="1">
                          <a:solidFill>
                            <a:srgbClr val="000000"/>
                          </a:solidFill>
                        </a:rPr>
                        <a:t>Neighbor</a:t>
                      </a:r>
                      <a:r>
                        <a:rPr lang="uk-UA" sz="16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rgbClr val="000000"/>
                          </a:solidFill>
                        </a:rPr>
                        <a:t>Discovery</a:t>
                      </a:r>
                      <a:r>
                        <a:rPr lang="uk-UA" sz="16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rgbClr val="000000"/>
                          </a:solidFill>
                        </a:rPr>
                        <a:t>Protocol</a:t>
                      </a:r>
                      <a:r>
                        <a:rPr lang="uk-UA" sz="1600" b="0" dirty="0">
                          <a:solidFill>
                            <a:srgbClr val="000000"/>
                          </a:solidFill>
                        </a:rPr>
                        <a:t> ) </a:t>
                      </a:r>
                    </a:p>
                    <a:p>
                      <a:pPr marL="285750" indent="-285750" algn="just" rtl="0"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rgbClr val="000000"/>
                          </a:solidFill>
                        </a:rPr>
                        <a:t>Повідомлення ICMPv6 Запит сусіда (NS - </a:t>
                      </a:r>
                      <a:r>
                        <a:rPr lang="uk-UA" sz="1600" b="0" dirty="0" err="1">
                          <a:solidFill>
                            <a:srgbClr val="000000"/>
                          </a:solidFill>
                        </a:rPr>
                        <a:t>Neighbor</a:t>
                      </a:r>
                      <a:r>
                        <a:rPr lang="uk-UA" sz="16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rgbClr val="000000"/>
                          </a:solidFill>
                        </a:rPr>
                        <a:t>Solicitation</a:t>
                      </a:r>
                      <a:r>
                        <a:rPr lang="uk-UA" sz="1600" b="0" dirty="0">
                          <a:solidFill>
                            <a:srgbClr val="000000"/>
                          </a:solidFill>
                        </a:rPr>
                        <a:t>) </a:t>
                      </a:r>
                    </a:p>
                    <a:p>
                      <a:pPr marL="285750" marR="0" lvl="0" indent="-285750" algn="just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600" b="0" dirty="0">
                          <a:solidFill>
                            <a:srgbClr val="000000"/>
                          </a:solidFill>
                        </a:rPr>
                        <a:t>Повідомлення ICMPv6 Анонсування сусіда (NA - </a:t>
                      </a:r>
                      <a:r>
                        <a:rPr lang="uk-UA" sz="1600" b="0" dirty="0" err="1">
                          <a:solidFill>
                            <a:srgbClr val="000000"/>
                          </a:solidFill>
                        </a:rPr>
                        <a:t>Neighbor</a:t>
                      </a:r>
                      <a:r>
                        <a:rPr lang="uk-UA" sz="16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rgbClr val="000000"/>
                          </a:solidFill>
                        </a:rPr>
                        <a:t>Advertisement</a:t>
                      </a:r>
                      <a:r>
                        <a:rPr lang="uk-UA" sz="1600" b="0" dirty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  <a:p>
                      <a:pPr marL="285750" marR="0" lvl="0" indent="-285750" algn="just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600" b="0" dirty="0">
                          <a:solidFill>
                            <a:srgbClr val="000000"/>
                          </a:solidFill>
                        </a:rPr>
                        <a:t>Повідомлення ICMPv6 Запит маршрутизатора (RS - </a:t>
                      </a:r>
                      <a:r>
                        <a:rPr lang="uk-UA" sz="1600" b="0" dirty="0" err="1">
                          <a:solidFill>
                            <a:srgbClr val="000000"/>
                          </a:solidFill>
                        </a:rPr>
                        <a:t>Router</a:t>
                      </a:r>
                      <a:r>
                        <a:rPr lang="uk-UA" sz="16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rgbClr val="000000"/>
                          </a:solidFill>
                        </a:rPr>
                        <a:t>Solicitation</a:t>
                      </a:r>
                      <a:r>
                        <a:rPr lang="uk-UA" sz="1600" b="0" dirty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  <a:p>
                      <a:pPr marL="285750" marR="0" lvl="0" indent="-285750" algn="just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600" b="0" dirty="0">
                          <a:solidFill>
                            <a:srgbClr val="000000"/>
                          </a:solidFill>
                        </a:rPr>
                        <a:t>Повідомлення ICMPv6 Анонсування маршрутизатора (RA - </a:t>
                      </a:r>
                      <a:r>
                        <a:rPr lang="uk-UA" sz="1600" b="0" dirty="0" err="1">
                          <a:solidFill>
                            <a:srgbClr val="000000"/>
                          </a:solidFill>
                        </a:rPr>
                        <a:t>Router</a:t>
                      </a:r>
                      <a:r>
                        <a:rPr lang="uk-UA" sz="16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rgbClr val="000000"/>
                          </a:solidFill>
                        </a:rPr>
                        <a:t>Advertisement</a:t>
                      </a:r>
                      <a:r>
                        <a:rPr lang="uk-UA" sz="1600" b="0" dirty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  <a:p>
                      <a:pPr marL="285750" indent="-285750" algn="just" rtl="0"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rgbClr val="000000"/>
                          </a:solidFill>
                        </a:rPr>
                        <a:t>Повідомлення  ICMPv6 </a:t>
                      </a:r>
                      <a:r>
                        <a:rPr lang="uk-UA" sz="1600" b="0" dirty="0" err="1">
                          <a:solidFill>
                            <a:srgbClr val="000000"/>
                          </a:solidFill>
                        </a:rPr>
                        <a:t>перенаправлення</a:t>
                      </a:r>
                      <a:endParaRPr lang="uk-UA" sz="1600" b="0" dirty="0">
                        <a:solidFill>
                          <a:srgbClr val="000000"/>
                        </a:solidFill>
                      </a:endParaRP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7967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71745509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uk-UA" dirty="0" smtClean="0"/>
              <a:t>Мета</a:t>
            </a:r>
            <a:endParaRPr lang="uk-UA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974E1EB-2DBE-496F-B0B0-6C44227DA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046022"/>
              </p:ext>
            </p:extLst>
          </p:nvPr>
        </p:nvGraphicFramePr>
        <p:xfrm>
          <a:off x="349704" y="1952562"/>
          <a:ext cx="8444592" cy="15254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3924">
                  <a:extLst>
                    <a:ext uri="{9D8B030D-6E8A-4147-A177-3AD203B41FA5}">
                      <a16:colId xmlns:a16="http://schemas.microsoft.com/office/drawing/2014/main" val="1523797708"/>
                    </a:ext>
                  </a:extLst>
                </a:gridCol>
                <a:gridCol w="5580668">
                  <a:extLst>
                    <a:ext uri="{9D8B030D-6E8A-4147-A177-3AD203B41FA5}">
                      <a16:colId xmlns:a16="http://schemas.microsoft.com/office/drawing/2014/main" val="2750207184"/>
                    </a:ext>
                  </a:extLst>
                </a:gridCol>
              </a:tblGrid>
              <a:tr h="232324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</a:rPr>
                        <a:t>Назва</a:t>
                      </a:r>
                      <a:endParaRPr lang="uk-UA" sz="1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</a:rPr>
                        <a:t>Мета</a:t>
                      </a:r>
                      <a:endParaRPr lang="uk-UA" sz="12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061904"/>
                  </a:ext>
                </a:extLst>
              </a:tr>
              <a:tr h="476951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MAC- та IP-адреси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Порівняти ролі MAC-адрес та IP-адрес.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6858405"/>
                  </a:ext>
                </a:extLst>
              </a:tr>
              <a:tr h="339261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ARP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Описати призначення ARP.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904258"/>
                  </a:ext>
                </a:extLst>
              </a:tr>
              <a:tr h="476951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Виявлення сусіда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</a:rPr>
                        <a:t>Описати процес виявлення сусіда в IPv6.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73721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119238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598042" cy="929640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9.1 MAC- та IP-адреси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 dirty="0"/>
              <a:t>MAC- та IP-адреси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Пункт призначення </a:t>
            </a:r>
            <a:r>
              <a:rPr lang="uk-UA" sz="2400" dirty="0" smtClean="0"/>
              <a:t>у </a:t>
            </a:r>
            <a:r>
              <a:rPr lang="uk-UA" sz="2400" dirty="0"/>
              <a:t>тій </a:t>
            </a:r>
            <a:r>
              <a:rPr lang="uk-UA" sz="2400" dirty="0" smtClean="0"/>
              <a:t>же </a:t>
            </a:r>
            <a:r>
              <a:rPr lang="uk-UA" sz="2400" dirty="0"/>
              <a:t>мережі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09" y="731838"/>
            <a:ext cx="8532920" cy="2341300"/>
          </a:xfrm>
        </p:spPr>
        <p:txBody>
          <a:bodyPr/>
          <a:lstStyle/>
          <a:p>
            <a:pPr marL="0" indent="0" algn="just"/>
            <a:r>
              <a:rPr lang="uk-UA" sz="1600" dirty="0" smtClean="0">
                <a:solidFill>
                  <a:srgbClr val="000000"/>
                </a:solidFill>
              </a:rPr>
              <a:t>Пристрою у локальній </a:t>
            </a:r>
            <a:r>
              <a:rPr lang="uk-UA" sz="1600" dirty="0">
                <a:solidFill>
                  <a:srgbClr val="000000"/>
                </a:solidFill>
              </a:rPr>
              <a:t>мережі </a:t>
            </a:r>
            <a:r>
              <a:rPr lang="uk-UA" sz="1600" dirty="0" err="1">
                <a:solidFill>
                  <a:srgbClr val="000000"/>
                </a:solidFill>
              </a:rPr>
              <a:t>Ethernet</a:t>
            </a:r>
            <a:r>
              <a:rPr lang="uk-UA" sz="1600" dirty="0">
                <a:solidFill>
                  <a:srgbClr val="000000"/>
                </a:solidFill>
              </a:rPr>
              <a:t> </a:t>
            </a:r>
            <a:r>
              <a:rPr lang="uk-UA" sz="1600" dirty="0" smtClean="0">
                <a:solidFill>
                  <a:srgbClr val="000000"/>
                </a:solidFill>
              </a:rPr>
              <a:t> призначаються дві </a:t>
            </a:r>
            <a:r>
              <a:rPr lang="uk-UA" sz="1600" dirty="0">
                <a:solidFill>
                  <a:srgbClr val="000000"/>
                </a:solidFill>
              </a:rPr>
              <a:t>основні </a:t>
            </a:r>
            <a:r>
              <a:rPr lang="uk-UA" sz="1600" dirty="0" smtClean="0">
                <a:solidFill>
                  <a:srgbClr val="000000"/>
                </a:solidFill>
              </a:rPr>
              <a:t>адреси:</a:t>
            </a:r>
            <a:endParaRPr lang="uk-UA" sz="1600" dirty="0">
              <a:solidFill>
                <a:srgbClr val="000000"/>
              </a:solidFill>
            </a:endParaRPr>
          </a:p>
          <a:p>
            <a:pPr marL="415985" lvl="1" indent="-342900" algn="just" rtl="0">
              <a:buFont typeface="Arial" panose="020B0604020202020204" pitchFamily="34" charset="0"/>
              <a:buChar char="•"/>
            </a:pPr>
            <a:r>
              <a:rPr lang="uk-UA" sz="1600" b="1" dirty="0">
                <a:solidFill>
                  <a:srgbClr val="000000"/>
                </a:solidFill>
              </a:rPr>
              <a:t>Фізична адреса Рівня 2 (MAC-адреса)</a:t>
            </a:r>
            <a:r>
              <a:rPr lang="uk-UA" sz="1600" dirty="0">
                <a:solidFill>
                  <a:srgbClr val="000000"/>
                </a:solidFill>
              </a:rPr>
              <a:t> – використовується для комунікації між мережними картами (NIC) в одній мережі </a:t>
            </a:r>
            <a:r>
              <a:rPr lang="uk-UA" sz="1600" dirty="0" err="1">
                <a:solidFill>
                  <a:srgbClr val="000000"/>
                </a:solidFill>
              </a:rPr>
              <a:t>Ethernet</a:t>
            </a:r>
            <a:r>
              <a:rPr lang="uk-UA" sz="1600" dirty="0">
                <a:solidFill>
                  <a:srgbClr val="000000"/>
                </a:solidFill>
              </a:rPr>
              <a:t>.</a:t>
            </a:r>
          </a:p>
          <a:p>
            <a:pPr marL="415985" lvl="1" indent="-342900" algn="just" rtl="0">
              <a:buFont typeface="Arial" panose="020B0604020202020204" pitchFamily="34" charset="0"/>
              <a:buChar char="•"/>
            </a:pPr>
            <a:r>
              <a:rPr lang="uk-UA" sz="1600" b="1" dirty="0">
                <a:solidFill>
                  <a:srgbClr val="000000"/>
                </a:solidFill>
              </a:rPr>
              <a:t>Логічна адреса Рівня 3 (IP-адреса)</a:t>
            </a:r>
            <a:r>
              <a:rPr lang="uk-UA" sz="1600" dirty="0">
                <a:solidFill>
                  <a:srgbClr val="000000"/>
                </a:solidFill>
              </a:rPr>
              <a:t> – використовується для </a:t>
            </a:r>
            <a:r>
              <a:rPr lang="uk-UA" sz="1600" dirty="0" smtClean="0">
                <a:solidFill>
                  <a:srgbClr val="000000"/>
                </a:solidFill>
              </a:rPr>
              <a:t>відправлення </a:t>
            </a:r>
            <a:r>
              <a:rPr lang="uk-UA" sz="1600" dirty="0">
                <a:solidFill>
                  <a:srgbClr val="000000"/>
                </a:solidFill>
              </a:rPr>
              <a:t>пакета від джерела до кінцевого пункту призначення.</a:t>
            </a:r>
            <a:r>
              <a:rPr lang="uk-UA" sz="1600" b="1" dirty="0">
                <a:solidFill>
                  <a:srgbClr val="000000"/>
                </a:solidFill>
              </a:rPr>
              <a:t> </a:t>
            </a:r>
          </a:p>
          <a:p>
            <a:pPr marL="73085" lvl="1" indent="0" algn="just" rtl="0">
              <a:buNone/>
            </a:pPr>
            <a:r>
              <a:rPr lang="uk-UA" sz="1600" dirty="0">
                <a:solidFill>
                  <a:srgbClr val="000000"/>
                </a:solidFill>
              </a:rPr>
              <a:t>Адреси Рівня 2 використовуються для доставки кадрів з одного мережного адаптера до іншого в одній мережі. Якщо IP-адреса призначення знаходиться </a:t>
            </a:r>
            <a:r>
              <a:rPr lang="uk-UA" sz="1600" dirty="0" smtClean="0">
                <a:solidFill>
                  <a:srgbClr val="000000"/>
                </a:solidFill>
              </a:rPr>
              <a:t>у </a:t>
            </a:r>
            <a:r>
              <a:rPr lang="uk-UA" sz="1600" dirty="0">
                <a:solidFill>
                  <a:srgbClr val="000000"/>
                </a:solidFill>
              </a:rPr>
              <a:t>тій самій мережі, MAC-</a:t>
            </a:r>
            <a:r>
              <a:rPr lang="uk-UA" sz="1600" dirty="0" err="1">
                <a:solidFill>
                  <a:srgbClr val="000000"/>
                </a:solidFill>
              </a:rPr>
              <a:t>адресою</a:t>
            </a:r>
            <a:r>
              <a:rPr lang="uk-UA" sz="1600" dirty="0">
                <a:solidFill>
                  <a:srgbClr val="000000"/>
                </a:solidFill>
              </a:rPr>
              <a:t> призначення буде адреса </a:t>
            </a:r>
            <a:r>
              <a:rPr lang="uk-UA" sz="1600" dirty="0" smtClean="0">
                <a:solidFill>
                  <a:srgbClr val="000000"/>
                </a:solidFill>
              </a:rPr>
              <a:t>пристрою-отримувача.</a:t>
            </a:r>
            <a:endParaRPr lang="uk-UA" sz="16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3295B7-4667-438E-A1A4-0A077F091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728" y="3157730"/>
            <a:ext cx="4352544" cy="172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6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MAC- та IP-адреси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Пункт призначення у віддаленій мережі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10" y="731837"/>
            <a:ext cx="8448078" cy="1589524"/>
          </a:xfrm>
        </p:spPr>
        <p:txBody>
          <a:bodyPr/>
          <a:lstStyle/>
          <a:p>
            <a:pPr marL="0" indent="0" algn="just" rtl="0"/>
            <a:r>
              <a:rPr lang="uk-UA" sz="1600" dirty="0">
                <a:solidFill>
                  <a:srgbClr val="000000"/>
                </a:solidFill>
              </a:rPr>
              <a:t>Якщо IP-адреса призначення знаходиться у віддаленій мережі, MAC-</a:t>
            </a:r>
            <a:r>
              <a:rPr lang="uk-UA" sz="1600" dirty="0" err="1">
                <a:solidFill>
                  <a:srgbClr val="000000"/>
                </a:solidFill>
              </a:rPr>
              <a:t>адресою</a:t>
            </a:r>
            <a:r>
              <a:rPr lang="uk-UA" sz="1600" dirty="0">
                <a:solidFill>
                  <a:srgbClr val="000000"/>
                </a:solidFill>
              </a:rPr>
              <a:t> призначення буде адреса шлюзу за замовчуванням.</a:t>
            </a:r>
          </a:p>
          <a:p>
            <a:pPr marL="415985" lvl="1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IPv4 використовує ARP, щоб </a:t>
            </a:r>
            <a:r>
              <a:rPr lang="uk-UA" sz="1600" dirty="0" smtClean="0">
                <a:solidFill>
                  <a:srgbClr val="000000"/>
                </a:solidFill>
              </a:rPr>
              <a:t>пов'язати </a:t>
            </a:r>
            <a:r>
              <a:rPr lang="uk-UA" sz="1600" dirty="0">
                <a:solidFill>
                  <a:srgbClr val="000000"/>
                </a:solidFill>
              </a:rPr>
              <a:t>IPv4-адресу пристрою з MAC-</a:t>
            </a:r>
            <a:r>
              <a:rPr lang="uk-UA" sz="1600" dirty="0" err="1">
                <a:solidFill>
                  <a:srgbClr val="000000"/>
                </a:solidFill>
              </a:rPr>
              <a:t>адресою</a:t>
            </a:r>
            <a:r>
              <a:rPr lang="uk-UA" sz="1600" dirty="0">
                <a:solidFill>
                  <a:srgbClr val="000000"/>
                </a:solidFill>
              </a:rPr>
              <a:t> </a:t>
            </a:r>
            <a:r>
              <a:rPr lang="uk-UA" sz="1600" dirty="0" smtClean="0">
                <a:solidFill>
                  <a:srgbClr val="000000"/>
                </a:solidFill>
              </a:rPr>
              <a:t>його мережного адаптера.</a:t>
            </a:r>
            <a:endParaRPr lang="uk-UA" sz="1600" dirty="0">
              <a:solidFill>
                <a:srgbClr val="000000"/>
              </a:solidFill>
            </a:endParaRPr>
          </a:p>
          <a:p>
            <a:pPr marL="415985" lvl="1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IPv6 використовує ICMPv6, щоб </a:t>
            </a:r>
            <a:r>
              <a:rPr lang="uk-UA" sz="1600" dirty="0" smtClean="0">
                <a:solidFill>
                  <a:srgbClr val="000000"/>
                </a:solidFill>
              </a:rPr>
              <a:t>пов'язати </a:t>
            </a:r>
            <a:r>
              <a:rPr lang="uk-UA" sz="1600" dirty="0">
                <a:solidFill>
                  <a:srgbClr val="000000"/>
                </a:solidFill>
              </a:rPr>
              <a:t>IPv6-адресу пристрою з MAC-</a:t>
            </a:r>
            <a:r>
              <a:rPr lang="uk-UA" sz="1600" dirty="0" err="1">
                <a:solidFill>
                  <a:srgbClr val="000000"/>
                </a:solidFill>
              </a:rPr>
              <a:t>адресою</a:t>
            </a:r>
            <a:r>
              <a:rPr lang="uk-UA" sz="1600" dirty="0">
                <a:solidFill>
                  <a:srgbClr val="000000"/>
                </a:solidFill>
              </a:rPr>
              <a:t> </a:t>
            </a:r>
            <a:r>
              <a:rPr lang="uk-UA" sz="1600" dirty="0" smtClean="0">
                <a:solidFill>
                  <a:srgbClr val="000000"/>
                </a:solidFill>
              </a:rPr>
              <a:t>його мережного адаптера.</a:t>
            </a:r>
            <a:endParaRPr lang="uk-UA" sz="160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0449E9-3366-4B53-A2F7-3D40251C3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548" y="2321361"/>
            <a:ext cx="6481000" cy="247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0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9.2 ARP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35958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ARP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Огляд ARP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62" y="883450"/>
            <a:ext cx="4499674" cy="3039781"/>
          </a:xfrm>
        </p:spPr>
        <p:txBody>
          <a:bodyPr/>
          <a:lstStyle/>
          <a:p>
            <a:pPr marL="0" indent="0" algn="just" rtl="0"/>
            <a:r>
              <a:rPr lang="uk-UA" sz="1800" dirty="0">
                <a:solidFill>
                  <a:srgbClr val="000000"/>
                </a:solidFill>
              </a:rPr>
              <a:t>Пристрій використовує ARP для визначення MAC-адреси призначення локального пристрою, коли відома його IPv4-адреса.</a:t>
            </a:r>
          </a:p>
          <a:p>
            <a:pPr marL="0" indent="0" algn="l"/>
            <a:endParaRPr lang="en-US" sz="1800" dirty="0">
              <a:solidFill>
                <a:srgbClr val="000000"/>
              </a:solidFill>
            </a:endParaRPr>
          </a:p>
          <a:p>
            <a:pPr marL="0" indent="0" algn="l" rtl="0"/>
            <a:r>
              <a:rPr lang="uk-UA" sz="1800" dirty="0">
                <a:solidFill>
                  <a:srgbClr val="000000"/>
                </a:solidFill>
              </a:rPr>
              <a:t>ARP забезпечує дві основні функції:</a:t>
            </a:r>
          </a:p>
          <a:p>
            <a:pPr marL="415985" lvl="1" indent="-342900" algn="just" rtl="0"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rgbClr val="000000"/>
                </a:solidFill>
              </a:rPr>
              <a:t>Перетворення IPv4-адреси у MAC-адресу</a:t>
            </a:r>
          </a:p>
          <a:p>
            <a:pPr marL="415985" lvl="1" indent="-342900" algn="just" rtl="0"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rgbClr val="000000"/>
                </a:solidFill>
              </a:rPr>
              <a:t>Ведення ARP-таблиці </a:t>
            </a:r>
            <a:r>
              <a:rPr lang="uk-UA" sz="1800" dirty="0" smtClean="0">
                <a:solidFill>
                  <a:srgbClr val="000000"/>
                </a:solidFill>
              </a:rPr>
              <a:t>відповідності між адресами IPv4 і MAC-адресами.</a:t>
            </a:r>
            <a:endParaRPr lang="uk-UA" sz="1800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41986A-C605-432D-B527-C5259DB44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668" y="844061"/>
            <a:ext cx="4079662" cy="279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0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ARP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Функції ARP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3577672"/>
          </a:xfrm>
        </p:spPr>
        <p:txBody>
          <a:bodyPr/>
          <a:lstStyle/>
          <a:p>
            <a:pPr marL="0" indent="0" algn="just" rtl="0"/>
            <a:r>
              <a:rPr lang="uk-UA" sz="1600" dirty="0" smtClean="0">
                <a:solidFill>
                  <a:srgbClr val="000000"/>
                </a:solidFill>
              </a:rPr>
              <a:t>Для надсилання кадру </a:t>
            </a:r>
            <a:r>
              <a:rPr lang="uk-UA" sz="1600" dirty="0">
                <a:solidFill>
                  <a:srgbClr val="000000"/>
                </a:solidFill>
              </a:rPr>
              <a:t>пристрій шукатиме в ARP-таблиці MAC-адресу, що відповідає IPv4-адресі призначення.</a:t>
            </a:r>
          </a:p>
          <a:p>
            <a:pPr marL="415985" lvl="1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Якщо IPv4-адреса призначення пакета знаходиться </a:t>
            </a:r>
            <a:r>
              <a:rPr lang="uk-UA" sz="1600" dirty="0" smtClean="0">
                <a:solidFill>
                  <a:srgbClr val="000000"/>
                </a:solidFill>
              </a:rPr>
              <a:t>у </a:t>
            </a:r>
            <a:r>
              <a:rPr lang="uk-UA" sz="1600" dirty="0">
                <a:solidFill>
                  <a:srgbClr val="000000"/>
                </a:solidFill>
              </a:rPr>
              <a:t>тій самій мережі, що і IPv4 адреса джерела, пристрій буде шукати в ARP-таблиці запис для IPv4-адреси призначення.</a:t>
            </a:r>
          </a:p>
          <a:p>
            <a:pPr marL="415985" lvl="1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Якщо IPv4-адреса призначення знаходиться в іншій мережі, пристрій </a:t>
            </a:r>
            <a:r>
              <a:rPr lang="uk-UA" sz="1600" dirty="0" smtClean="0">
                <a:solidFill>
                  <a:srgbClr val="000000"/>
                </a:solidFill>
              </a:rPr>
              <a:t>визначатиме за таблицею ARP </a:t>
            </a:r>
            <a:r>
              <a:rPr lang="uk-UA" sz="1600" dirty="0">
                <a:solidFill>
                  <a:srgbClr val="000000"/>
                </a:solidFill>
              </a:rPr>
              <a:t>IPv4-адресу шлюзу за замовчуванням.</a:t>
            </a:r>
          </a:p>
          <a:p>
            <a:pPr marL="415985" lvl="1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Якщо пристрій знаходить IPv4-адресу, то відповідна їй MAC-адреса </a:t>
            </a:r>
            <a:r>
              <a:rPr lang="uk-UA" sz="1600" dirty="0" smtClean="0">
                <a:solidFill>
                  <a:srgbClr val="000000"/>
                </a:solidFill>
              </a:rPr>
              <a:t>використовується у кадрі як </a:t>
            </a:r>
            <a:r>
              <a:rPr lang="uk-UA" sz="1600" dirty="0">
                <a:solidFill>
                  <a:srgbClr val="000000"/>
                </a:solidFill>
              </a:rPr>
              <a:t>MAC-адреса </a:t>
            </a:r>
            <a:r>
              <a:rPr lang="uk-UA" sz="1600" dirty="0" smtClean="0">
                <a:solidFill>
                  <a:srgbClr val="000000"/>
                </a:solidFill>
              </a:rPr>
              <a:t>призначення. </a:t>
            </a:r>
            <a:endParaRPr lang="uk-UA" sz="1600" dirty="0">
              <a:solidFill>
                <a:srgbClr val="000000"/>
              </a:solidFill>
            </a:endParaRP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Якщо жодного запису в ARP-таблиці не знайдено, пристрій надсилає ARP-запит.</a:t>
            </a:r>
          </a:p>
        </p:txBody>
      </p:sp>
    </p:spTree>
    <p:extLst>
      <p:ext uri="{BB962C8B-B14F-4D97-AF65-F5344CB8AC3E}">
        <p14:creationId xmlns:p14="http://schemas.microsoft.com/office/powerpoint/2010/main" val="74089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ARP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Видалення записів з ARP-таблиці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1134506"/>
          </a:xfrm>
        </p:spPr>
        <p:txBody>
          <a:bodyPr/>
          <a:lstStyle/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Записи в ARP-таблиці не є постійними і видаляються, коли таймер ARP-кешу </a:t>
            </a:r>
            <a:r>
              <a:rPr lang="uk-UA" sz="1600" dirty="0" err="1">
                <a:solidFill>
                  <a:srgbClr val="000000"/>
                </a:solidFill>
              </a:rPr>
              <a:t>обнуляється</a:t>
            </a:r>
            <a:r>
              <a:rPr lang="uk-UA" sz="1600" dirty="0">
                <a:solidFill>
                  <a:srgbClr val="000000"/>
                </a:solidFill>
              </a:rPr>
              <a:t> після вказаного періоду часу.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Цей період може бути різним і залежить від операційної системи пристрою.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Записи ARP-таблиці також можуть </a:t>
            </a:r>
            <a:r>
              <a:rPr lang="uk-UA" sz="1600" dirty="0" smtClean="0">
                <a:solidFill>
                  <a:srgbClr val="000000"/>
                </a:solidFill>
              </a:rPr>
              <a:t>видалятися вручну адміністратором. </a:t>
            </a: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E1F9DB-BF06-458F-943E-47F1D8055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392" y="1978568"/>
            <a:ext cx="4998720" cy="267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15="http://schemas.microsoft.com/office/drawing/2012/chart" xmlns:c="http://schemas.openxmlformats.org/drawingml/2006/chart"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E7_Chp1_Example-1" id="{4A20ED44-3835-F149-9AE4-C332C230E09E}" vid="{AFB5BC48-58F8-AD45-912F-AE2AD65EB6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9325</TotalTime>
  <Words>833</Words>
  <Application>Microsoft Office PowerPoint</Application>
  <PresentationFormat>Экран (16:9)</PresentationFormat>
  <Paragraphs>156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ＭＳ Ｐゴシック</vt:lpstr>
      <vt:lpstr>Arial</vt:lpstr>
      <vt:lpstr>Calibri</vt:lpstr>
      <vt:lpstr>CiscoSans</vt:lpstr>
      <vt:lpstr>CiscoSans ExtraLight</vt:lpstr>
      <vt:lpstr>CiscoSans Thin</vt:lpstr>
      <vt:lpstr>Courier New</vt:lpstr>
      <vt:lpstr>Wingdings</vt:lpstr>
      <vt:lpstr>Default Theme</vt:lpstr>
      <vt:lpstr>Лекція 9: Визначення адрес</vt:lpstr>
      <vt:lpstr>Мета</vt:lpstr>
      <vt:lpstr>9.1 MAC- та IP-адреси</vt:lpstr>
      <vt:lpstr>MAC- та IP-адреси Пункт призначення у тій же мережі</vt:lpstr>
      <vt:lpstr>MAC- та IP-адреси Пункт призначення у віддаленій мережі</vt:lpstr>
      <vt:lpstr>9.2 ARP</vt:lpstr>
      <vt:lpstr>ARP Огляд ARP</vt:lpstr>
      <vt:lpstr>ARP Функції ARP</vt:lpstr>
      <vt:lpstr>ARP Видалення записів з ARP-таблиці</vt:lpstr>
      <vt:lpstr>ARP ARP таблиці на мережних пристроях</vt:lpstr>
      <vt:lpstr>ARP Проблеми ARP – Широкомовні розсилки ARP та ARP spoofing (підміна)</vt:lpstr>
      <vt:lpstr>9.3 Виявлення сусіда</vt:lpstr>
      <vt:lpstr>Виявлення сусіда IPv6 Повідомлення ND IPv6</vt:lpstr>
      <vt:lpstr>Виявлення сусіда IPv6 ND IPv6 - Визначення адрес</vt:lpstr>
      <vt:lpstr>9.4 Практичне завдання з розділу та контрольна робота</vt:lpstr>
      <vt:lpstr>Практичне завдання з розділу та контрольна робота Що ми вивчили у цьому розділі?</vt:lpstr>
      <vt:lpstr>Розділ 9: Визначення адрес Нові терміни та команди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Basic Switch and End Device Configuration</dc:title>
  <dc:creator>Stephanie Harvey</dc:creator>
  <cp:lastModifiedBy>admin</cp:lastModifiedBy>
  <cp:revision>255</cp:revision>
  <dcterms:created xsi:type="dcterms:W3CDTF">2019-10-18T06:21:22Z</dcterms:created>
  <dcterms:modified xsi:type="dcterms:W3CDTF">2021-10-22T10:14:26Z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</Properties>
</file>