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89" r:id="rId2"/>
    <p:sldId id="313" r:id="rId3"/>
    <p:sldId id="256" r:id="rId4"/>
    <p:sldId id="258" r:id="rId5"/>
    <p:sldId id="299" r:id="rId6"/>
    <p:sldId id="300" r:id="rId7"/>
    <p:sldId id="309" r:id="rId8"/>
    <p:sldId id="310" r:id="rId9"/>
    <p:sldId id="301" r:id="rId10"/>
    <p:sldId id="302" r:id="rId11"/>
    <p:sldId id="305" r:id="rId12"/>
    <p:sldId id="303" r:id="rId13"/>
    <p:sldId id="304" r:id="rId14"/>
    <p:sldId id="306" r:id="rId15"/>
    <p:sldId id="307" r:id="rId16"/>
    <p:sldId id="308" r:id="rId17"/>
    <p:sldId id="312" r:id="rId18"/>
    <p:sldId id="294" r:id="rId19"/>
    <p:sldId id="259" r:id="rId20"/>
    <p:sldId id="260" r:id="rId21"/>
    <p:sldId id="261" r:id="rId22"/>
    <p:sldId id="262" r:id="rId23"/>
    <p:sldId id="263" r:id="rId24"/>
    <p:sldId id="264" r:id="rId25"/>
    <p:sldId id="292" r:id="rId26"/>
    <p:sldId id="296" r:id="rId27"/>
    <p:sldId id="29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86323" autoAdjust="0"/>
  </p:normalViewPr>
  <p:slideViewPr>
    <p:cSldViewPr>
      <p:cViewPr varScale="1">
        <p:scale>
          <a:sx n="72" d="100"/>
          <a:sy n="72" d="100"/>
        </p:scale>
        <p:origin x="13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Лекція</a:t>
            </a:r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Гуманізація</a:t>
            </a:r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середовища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ÐÐ°ÑÑÐ¸Ð½ÐºÐ¸ Ð¿Ð¾ Ð·Ð°Ð¿ÑÐ¾ÑÑ ÐºÐ°ÑÑÐ¸Ð½ÐºÐ° ÑÑÐ½Ñ Ð² ÑÐºÐ¾Ð»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748" y="2780928"/>
            <a:ext cx="4536504" cy="3077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2181374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3619499"/>
            <a:ext cx="4762500" cy="3238501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сновні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гуманної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виховної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У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навчально-виховного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процесу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дитина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життєвий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досвід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вирішальний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фактор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формування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особистості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У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вихованні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ключовими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завдання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орієнтація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духовно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збагачену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особистість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гармонізація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інтелектуального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фізичного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емоційного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духовного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розвитку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виховання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повинно бути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вільним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увага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педагогів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повинна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надаватись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моральному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вихованню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особистості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пріоритетом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загальнолюдських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цінностей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де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провідна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роль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належить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сім’ї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забезпечення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індивідуального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підходу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вихованні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грунтується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власному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виборі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дитини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якісному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психолого-педагогічному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супроводі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розвитку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и по запросу картинка ді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886324"/>
            <a:ext cx="6715172" cy="1971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4282" y="0"/>
            <a:ext cx="892971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У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змісті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формах та методах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передбачаються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такі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зміни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гуманістична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спрямованість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змісту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дисциплін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образне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художнє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викладання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урахування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вікових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життєвих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ритмів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сензитивних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періодів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навчанні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диференційованого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підходу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індивідуальному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режимі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учнів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гуманізація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 контролю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знань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результату,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затрачених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зусиль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тощо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управлінні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школою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перенесення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акцентів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на:</a:t>
            </a:r>
            <a:endParaRPr lang="ru-RU" sz="2000" dirty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колегіальність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рішень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учнівське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самоврядування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постійну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турботу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</a:t>
            </a:r>
            <a:r>
              <a:rPr lang="ru-RU" sz="2000" dirty="0" err="1"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педагогів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організацію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вчителів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їхньої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кваліфікації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ознайомлення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перспективним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педагогічним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досвідом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світовими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альтернативними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педагогічними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системами;</a:t>
            </a:r>
            <a:endParaRPr lang="ru-RU" sz="2000" dirty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організацію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спільної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школи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сім</a:t>
            </a:r>
            <a:r>
              <a:rPr lang="ru-RU" sz="2000" dirty="0" err="1"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батьківських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університетів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теоретичних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семінарів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746507"/>
            <a:ext cx="3500430" cy="3111493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Основоположники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гуманної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наукової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педагогіки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Пирогов,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Ушинський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Макаренко,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Сухомлинський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Каменський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заповіді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сутності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гуманної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педагогіки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Амонашв</a:t>
            </a:r>
            <a:r>
              <a:rPr kumimoji="0" 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ілі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Вірити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дитину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безмежність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Вірити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себе , в свою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вчительську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іскру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вчитель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Бога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Вірити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велику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силу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гуманної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педагогіки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Гуманна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педагогіка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відразу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дасть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результат,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необхідно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вірити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Хто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вірить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тому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приходять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ідеї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творчість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Наше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терпіння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турбота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оптимізм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віра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створять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дитини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людину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справжніх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вчителів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посмішки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світлі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обличчя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119579392-stock-illustration-kids-and-teacher-at-scho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1" y="2857497"/>
            <a:ext cx="4731231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-32" y="0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гуманної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педагогіки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Олюднювати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облагороджувати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середовище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навколо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дитини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Проявлять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терпіння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Приймати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дитину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такою, як вона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Будувати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співробітництво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дитиною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5.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Виховувати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оптимізмом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будь-яку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дитину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Проявляти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відданість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щирість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спілкуванні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дитиною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1" name="AutoShape 3" descr="Картинки по запросу картинка діти в школі з вчителе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699708"/>
            <a:ext cx="5000629" cy="3158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4282" y="0"/>
            <a:ext cx="892971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ОРГАНІЗАЦІЇ СПІЛКУВАННЯ ВЧИТЕЛЯ ТА УЧНЯ </a:t>
            </a:r>
            <a:endParaRPr lang="ru-RU" sz="2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Витіснити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авторитаризм (силу, примус,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наказову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форму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замінити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співпрацю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рівноправних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партнерів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вчителя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учня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розмовляти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дитиною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не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говорити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їй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endParaRPr lang="ru-RU" sz="2200" dirty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Монолог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замінити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діалог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200" dirty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Формувати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норми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-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уміння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слухати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вчитель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взірець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вислуховування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учнів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-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уміння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висловлювати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думку так,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щоб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тебе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зрозуміли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-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уміння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сперечатися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аргументувати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-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допомога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вчителя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правило 3 секунд, похвала, кивок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голови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показуйте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слухаєте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lang="ru-RU" sz="2200" dirty="0"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почекаю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не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поспішай</a:t>
            </a:r>
            <a:r>
              <a:rPr lang="ru-RU" sz="2200" dirty="0">
                <a:latin typeface="Calibri"/>
                <a:ea typeface="Times New Roman" pitchFamily="18" charset="0"/>
                <a:cs typeface="Times New Roman" pitchFamily="18" charset="0"/>
              </a:rPr>
              <a:t>…»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хотів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сказати</a:t>
            </a:r>
            <a:r>
              <a:rPr lang="ru-RU" sz="2200" dirty="0">
                <a:latin typeface="Calibri"/>
                <a:ea typeface="Times New Roman" pitchFamily="18" charset="0"/>
                <a:cs typeface="Times New Roman" pitchFamily="18" charset="0"/>
              </a:rPr>
              <a:t>…»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тебе правильно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зрозуміла</a:t>
            </a:r>
            <a:r>
              <a:rPr lang="ru-RU" sz="2200" dirty="0"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200" dirty="0"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786190"/>
            <a:ext cx="37862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4.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апровадження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зовнішніх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регуляторів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уваги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знаки (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піднята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рука), жести (+, </a:t>
            </a:r>
            <a:r>
              <a:rPr lang="ru-RU" sz="2200" dirty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сигнальні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картки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(!, ?) </a:t>
            </a:r>
            <a:endParaRPr lang="ru-RU" sz="220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0118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Всі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правила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співпраці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давати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готовому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вигляді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виводити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дітьми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через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різні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співпраці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навчальній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іншій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(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зручно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разом? Як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розумієте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один одного?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задоволені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своєю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роботою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?). Так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sz="1900" dirty="0" err="1"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являться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правила для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учнів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</a:t>
            </a:r>
            <a:r>
              <a:rPr lang="ru-RU" sz="1900" dirty="0" err="1"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ятки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6.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має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бути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відсутній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поділ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ru-RU" sz="1900" dirty="0"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відмінників</a:t>
            </a:r>
            <a:r>
              <a:rPr lang="ru-RU" sz="1900" dirty="0"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двієчників</a:t>
            </a:r>
            <a:r>
              <a:rPr lang="ru-RU" sz="1900" dirty="0"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кожен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висловити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свою думку (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повага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іншого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endParaRPr lang="ru-RU" sz="1900" dirty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Діти мають отримувати задоволення від спілкування (формується впевненість у собі, дитина відчуває себе особистістю). </a:t>
            </a:r>
            <a:endParaRPr lang="ru-RU" sz="1900" dirty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Створювати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атмосферу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співучасті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команди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колективізму</a:t>
            </a:r>
            <a:r>
              <a:rPr lang="ru-RU" sz="1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Спілкування має відбуватися емоційно (не бути байдужим: дивуватися, сміятися, роздивлятися, захоплюватися, а можливо обурюватися, хмуритися, сумувати</a:t>
            </a:r>
            <a:r>
              <a:rPr lang="uk-UA" sz="2000" dirty="0"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uk-UA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(вашу реакцію дитина очікує).</a:t>
            </a:r>
            <a:endParaRPr lang="ru-RU" sz="2000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900" dirty="0">
              <a:latin typeface="Arial" pitchFamily="34" charset="0"/>
            </a:endParaRPr>
          </a:p>
        </p:txBody>
      </p:sp>
      <p:pic>
        <p:nvPicPr>
          <p:cNvPr id="3584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643314"/>
            <a:ext cx="4429124" cy="27860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57187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Під час спілкування мають формуватися відповідні якості особистості: - уміння співпрацювати, співпереживати (не бути байдужими до успіхів та невдач інших), - розвиток свідомої дисципліни, - ставлення до роботи іншого (оцінка, погодження (не погодження), бажання допомогти</a:t>
            </a:r>
            <a:r>
              <a:rPr lang="uk-UA" dirty="0"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- розвиток відповідальності перед собою та перед іншими. </a:t>
            </a:r>
            <a:endParaRPr lang="ru-RU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Ш. О.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Амонашвілі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зазначає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вибудовування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гуманного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підходу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організації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навчально-виховного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процессу в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початковій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школі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необхідно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застосовувати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наступні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прийоми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роботі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дітьми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14282" y="1071546"/>
            <a:ext cx="892971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Прийом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домальовування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Накладання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фарб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полотні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майбутнього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Домальовуючи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інших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учитель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домальовує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себе.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Прийом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нашіптування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один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учень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сказав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уголос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відповідь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то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вже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перестало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існувати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інших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Тому кожному треба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дати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можливість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розв’язати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Нашіптування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тримає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всіх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Воно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дає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змогу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бути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вчителем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не для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всіх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а для кожного.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Учні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співавтори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підручників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математики,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мови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читання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Дітей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варто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спонукати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вклеювати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свої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підручник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свої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вірші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читанку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робити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свої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книжечки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творами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малюнками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завданнями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Підмічати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зміни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настрою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дитини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бути не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байдужим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думок,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почуттів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бажань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Формувати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найкращі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психологічні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сторони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дитини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052" name="Picture 4" descr="Ð ÐµÐ·ÑÐ»ÑÑÐ°Ñ Ð¿Ð¾ÑÑÐºÑ Ð·Ð¾Ð±ÑÐ°Ð¶ÐµÐ½Ñ Ð·Ð° Ð·Ð°Ð¿Ð¸ÑÐ¾Ð¼ &quot;Ð´Ð¸ÑÐ¸Ð½Ð¾ÑÐµÐ½ÑÑÐ¸Ð·Ð¼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714884"/>
            <a:ext cx="6000760" cy="19288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4500570"/>
            <a:ext cx="3143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5.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Формування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довіри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дитини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вчителя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Завжди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слід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бути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уважним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дитини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 Не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скупитися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компліменти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uk-UA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6.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Оціночні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судження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Емоції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вчителя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Радіти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тому,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що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виконала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дитина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не бути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байдужим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дивуватися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сміятися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роздивлятися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захоплюватися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можливо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обурюватися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хму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риться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сумувати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uk-UA" dirty="0">
              <a:latin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7.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Присідати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дитини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 Учителю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необхідно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щоб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дитина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була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вища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нього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а не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навпаки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uk-UA" dirty="0">
              <a:latin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8.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Подяка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Потиск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руки,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аплодування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слова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вдячності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такі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дії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вчителя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діти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чекають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особливо, коли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люблять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uk-UA" dirty="0">
              <a:latin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9.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Дні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народження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дітей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Якщо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день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народження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влітку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можна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перенести.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Побажання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в день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народження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але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загальні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фрази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а слова,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ви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хочете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сказати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тільки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їй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йому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).</a:t>
            </a:r>
            <a:endParaRPr lang="uk-UA" dirty="0">
              <a:latin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10.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Години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прийому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особистих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питань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Дати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можливість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дитині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поділитися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своїми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думками,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переживаннями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почуттями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uk-UA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0962" name="AutoShape 2" descr="Ð ÐµÐ·ÑÐ»ÑÑÐ°Ñ Ð¿Ð¾ÑÑÐºÑ Ð·Ð¾Ð±ÑÐ°Ð¶ÐµÐ½Ñ Ð·Ð° Ð·Ð°Ð¿Ð¸ÑÐ¾Ð¼ &quot;Ð¿Ð¾ÑÐ¸ÑÐº ÑÑÐºÐ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0964" name="AutoShape 4" descr="Ð ÐµÐ·ÑÐ»ÑÑÐ°Ñ Ð¿Ð¾ÑÑÐºÑ Ð·Ð¾Ð±ÑÐ°Ð¶ÐµÐ½Ñ Ð·Ð° Ð·Ð°Ð¿Ð¸ÑÐ¾Ð¼ &quot;Ð¿Ð¾ÑÐ¸ÑÐº ÑÑÐºÐ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0966" name="Picture 6" descr="Ð ÐµÐ·ÑÐ»ÑÑÐ°Ñ Ð¿Ð¾ÑÑÐºÑ Ð·Ð¾Ð±ÑÐ°Ð¶ÐµÐ½Ñ Ð·Ð° Ð·Ð°Ð¿Ð¸ÑÐ¾Ð¼ &quot;Ð²ÑÐ¸ÑÐµÐ»Ñ Ñ ÑÑÐ½Ñ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0484" y="2714620"/>
            <a:ext cx="5233516" cy="392906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857496"/>
            <a:ext cx="38576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11.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Фізкультхвилинки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 Коли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ви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відчуваєте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що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діти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втомилися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попросіть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їх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опустити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голови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парти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Можна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щось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розповідати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давати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цікаві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Хто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знає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хай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підніме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руку. А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ви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легенько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торкніться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її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це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свого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роду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оцінка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вчителя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).</a:t>
            </a:r>
            <a:endParaRPr lang="uk-UA" dirty="0"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12.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Домашнє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можуть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придумувати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самі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діти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04664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Педагогіка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партнерства (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співробітництва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ґрунтується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принципах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гуманізму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творчого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підходу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завданням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педагогіки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партнерства </a:t>
            </a:r>
          </a:p>
          <a:p>
            <a:pPr algn="ctr"/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подолання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інертності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перехід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якісно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побудови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взаємовідносин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учасниками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реалізовується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спільній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учителя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взаєморозуміння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єдність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прагнень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особистісного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школярів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8" name="Picture 2" descr="ÐÐ°ÑÑÐ¸Ð½ÐºÐ¸ Ð¿Ð¾ Ð·Ð°Ð¿ÑÐ¾ÑÑ ÐºÐ°ÑÑÐ¸Ð½ÐºÐ° ÑÑÐ½Ñ Ð² ÑÐºÐ¾Ð»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365104"/>
            <a:ext cx="4824536" cy="2351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4878385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7992888" cy="4320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партнерства в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педагогіці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такими: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повага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доброзичливість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позитивне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довіра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відносинах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діалог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взаємодія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взаємоповага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розподілене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лідерство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(право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вибору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партнерства (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рівність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сторін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добровільність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зобов’язань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обов’язковість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домовленостей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4365104"/>
            <a:ext cx="3807561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1754981"/>
      </p:ext>
    </p:extLst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BEA9F-085F-4429-860E-4EF9E1205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476672"/>
            <a:ext cx="6512511" cy="1143000"/>
          </a:xfrm>
        </p:spPr>
        <p:txBody>
          <a:bodyPr/>
          <a:lstStyle/>
          <a:p>
            <a:pPr algn="ctr"/>
            <a:r>
              <a:rPr lang="uk-UA" dirty="0"/>
              <a:t>План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75378F6-FD71-4E59-AD12-7F01CB4255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1600" y="1412776"/>
            <a:ext cx="6400800" cy="3474720"/>
          </a:xfrm>
        </p:spPr>
        <p:txBody>
          <a:bodyPr>
            <a:noAutofit/>
          </a:bodyPr>
          <a:lstStyle/>
          <a:p>
            <a:pPr marL="502920" indent="-457200">
              <a:buAutoNum type="arabicPeriod"/>
            </a:pPr>
            <a:r>
              <a:rPr lang="uk-UA" sz="3600" dirty="0"/>
              <a:t>Гуманізація навчального </a:t>
            </a:r>
            <a:r>
              <a:rPr lang="uk-UA" sz="3600" dirty="0" err="1"/>
              <a:t>спілкуванн</a:t>
            </a:r>
            <a:r>
              <a:rPr lang="uk-UA" sz="3600" dirty="0"/>
              <a:t>.</a:t>
            </a:r>
          </a:p>
          <a:p>
            <a:pPr marL="502920" indent="-457200">
              <a:buAutoNum type="arabicPeriod"/>
            </a:pPr>
            <a:r>
              <a:rPr lang="uk-UA" sz="3600" dirty="0"/>
              <a:t>Способи організації суб’єкт-суб’єктної навчальної взаємодії.</a:t>
            </a:r>
          </a:p>
          <a:p>
            <a:pPr marL="502920" indent="-457200">
              <a:buAutoNum type="arabicPeriod"/>
            </a:pPr>
            <a:r>
              <a:rPr lang="uk-UA" sz="3600" dirty="0"/>
              <a:t>Навчально-розвивальний потенціал освітнього середовища.</a:t>
            </a:r>
          </a:p>
        </p:txBody>
      </p:sp>
    </p:spTree>
    <p:extLst>
      <p:ext uri="{BB962C8B-B14F-4D97-AF65-F5344CB8AC3E}">
        <p14:creationId xmlns:p14="http://schemas.microsoft.com/office/powerpoint/2010/main" val="736129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39552" y="332656"/>
            <a:ext cx="8064896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43550" algn="l"/>
              </a:tabLst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Основні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педагогіки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партнерства: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43550" algn="l"/>
              </a:tabLst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43550" algn="l"/>
              </a:tabLst>
            </a:pP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без примусу;            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самовизначення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43550" algn="l"/>
              </a:tabLst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4355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висування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значущих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цілей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543550" algn="l"/>
              </a:tabLst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543550" algn="l"/>
              </a:tabLst>
            </a:pP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педагогіка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конкретної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дії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     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використання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опор;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543550" algn="l"/>
              </a:tabLst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54355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методика «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занурення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»;  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43550" algn="l"/>
              </a:tabLst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4355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ідея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переборення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пізнавальних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утруднень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колективній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творчій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43550" algn="l"/>
              </a:tabLst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4355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об’єднання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кількох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тем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навчального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матеріалу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окремі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блоки;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43550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4355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спільне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планування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індивідуального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темпу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43550" algn="l"/>
              </a:tabLst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43550" algn="l"/>
              </a:tabLst>
            </a:pP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самоаналіз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індивідуального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колективного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підведення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результатів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206222149"/>
      </p:ext>
    </p:extLst>
  </p:cSld>
  <p:clrMapOvr>
    <a:masterClrMapping/>
  </p:clrMapOvr>
  <p:transition>
    <p:split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332656"/>
            <a:ext cx="813690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створення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інтелектуального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фону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навчання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algn="ctr"/>
            <a:endParaRPr lang="uk-UA" sz="20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вільний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вибір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використання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вчителем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розсуд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навчального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часу для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кращого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засвоєння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учнями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матеріалу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методика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випереджувального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навчання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реалізація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диференційованого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навчання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колективна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діяльність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самоврядування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 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активна участь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дітей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контрольно-оцінювальній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ідея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життєтворчості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систематичне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залучення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батьків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спільної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63159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259632" y="332656"/>
            <a:ext cx="655272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43550" algn="l"/>
              </a:tabLst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Залучення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спільної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43550" algn="l"/>
              </a:tabLst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43550" algn="l"/>
              </a:tabLst>
            </a:pP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Утілюючи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ідеї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педагогіки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партнерства,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вчителю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необхідно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використовувати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своїй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тільки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організації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навчально-виховного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процесу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більшій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мірі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виявляти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ініціативу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будувати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виховання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таким чином,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дитина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постійно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залучена до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спільної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43550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123" name="Picture 3" descr="ÐÐ°ÑÑÐ¸Ð½ÐºÐ¸ Ð¿Ð¾ Ð·Ð°Ð¿ÑÐ¾ÑÑ ÐºÐ°ÑÑÐ¸Ð½ÐºÐ° ÑÐ²Ð¾ÑÑÐ¾Ñ ÑÐ¾Ð±Ð¾ÑÐ¸ ÑÑÐ½Ñ Ð· Ð²ÑÐ¸ÑÐµÐ»ÐµÐ¼ Ð² ÑÐºÐ¾Ð»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429000"/>
            <a:ext cx="3600400" cy="3031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8765471"/>
      </p:ext>
    </p:extLst>
  </p:cSld>
  <p:clrMapOvr>
    <a:masterClrMapping/>
  </p:clrMapOvr>
  <p:transition>
    <p:plu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332656"/>
            <a:ext cx="74888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54355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інструменти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педагогіки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партнерства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використовувати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543550" algn="l"/>
              </a:tabLst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543550" algn="l"/>
              </a:tabLst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543550" algn="l"/>
              </a:tabLst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цікаві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захоплюючі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розповіді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543550" algn="l"/>
              </a:tabLst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543550" algn="l"/>
              </a:tabLst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відверту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бесіду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       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справедливу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незалежну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оцінку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543550" algn="l"/>
              </a:tabLst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54355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заохочення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творчих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успіхів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        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особистий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приклад,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543550" algn="l"/>
              </a:tabLst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54355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зустрічі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цікавими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людьми,          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спільний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пошук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рішень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543550" algn="l"/>
              </a:tabLst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54355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спільні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суспільно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корисні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справи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       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благодійні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акції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тощо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ÐÐ°ÑÑÐ¸Ð½ÐºÐ¸ Ð¿Ð¾ Ð·Ð°Ð¿ÑÐ¾ÑÑ ÐºÐ°ÑÑÐ¸Ð½ÐºÐ° ÑÐ²Ð¾ÑÑÐ¾Ñ ÑÐ¾Ð±Ð¾ÑÐ¸ ÑÑÐ½Ñ Ð· Ð²ÑÐ¸ÑÐµÐ»ÐµÐ¼ Ð² ÑÐºÐ¾Ð»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97152"/>
            <a:ext cx="2602358" cy="1728192"/>
          </a:xfrm>
          <a:prstGeom prst="rect">
            <a:avLst/>
          </a:prstGeom>
          <a:noFill/>
        </p:spPr>
      </p:pic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836712"/>
            <a:ext cx="2016222" cy="1344148"/>
          </a:xfrm>
          <a:prstGeom prst="rect">
            <a:avLst/>
          </a:prstGeom>
          <a:noFill/>
        </p:spPr>
      </p:pic>
      <p:pic>
        <p:nvPicPr>
          <p:cNvPr id="410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08720"/>
            <a:ext cx="1872208" cy="1248295"/>
          </a:xfrm>
          <a:prstGeom prst="rect">
            <a:avLst/>
          </a:prstGeom>
          <a:noFill/>
        </p:spPr>
      </p:pic>
      <p:pic>
        <p:nvPicPr>
          <p:cNvPr id="410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869160"/>
            <a:ext cx="2723645" cy="1816671"/>
          </a:xfrm>
          <a:prstGeom prst="rect">
            <a:avLst/>
          </a:prstGeom>
          <a:noFill/>
        </p:spPr>
      </p:pic>
      <p:pic>
        <p:nvPicPr>
          <p:cNvPr id="4106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869160"/>
            <a:ext cx="2592396" cy="1729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7803658"/>
      </p:ext>
    </p:extLst>
  </p:cSld>
  <p:clrMapOvr>
    <a:masterClrMapping/>
  </p:clrMapOvr>
  <p:transition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Ð Ð¾ÑÐ½Ð¾Ð²Ñ Ð¿ÐµÐ´Ð°Ð³Ð¾Ð³ÑÐºÐ¸ Ð¿Ð°ÑÑÐ½ÐµÑÑÑÐ²Ð° â Ð¡ÐÐÐÐÐ£ÐÐÐÐÐ¯, ÐÐÐÐÐÐÐÐÐ¯ Ð¢Ð Ð¡ÐÐÐÐÐ ÐÐ¦Ð¯ Ð¼ÑÐ¶ ÑÑÐ¸ÑÐµÐ»ÐµÐ¼, ÑÑÐ½ÐµÐ¼ ÑÐ° Ð±Ð°ÑÑÐºÐ°Ð¼Ð¸. ÐÑÐ°Ð»Ð¾Ð³ Ñ Ð±Ð°Ð³Ð°ÑÐ¾ÑÑÐ¾ÑÐ¾Ð½Ð½Ñ ÐºÐ¾Ð¼ÑÐ½ÑÐºÐ°ÑÑÑ Ð¼ÑÐ¶ ÑÑÐ½ÑÐ¼Ð¸, ÑÑÐ¸ÑÐµÐ»ÑÐ¼Ð¸ ÑÐ° Ð±Ð°ÑÑÐºÐ°Ð¼Ð¸ Ð·Ð¼ÑÐ½Ð¸ÑÑ Ð¾Ð´Ð½Ð¾ÑÑÐ¾ÑÐ¾Ð½Ð½Ñ Ð°Ð²ÑÐ¾ÑÐ¸ÑÐ°ÑÐ½Ñ ÐºÐ¾Ð¼ÑÐ½ÑÐºÐ°ÑÑÑ âÐ²ÑÐ¸ÑÐµÐ»Ñâ â âÑÑÐµÐ½Ñâ Ð£ÑÐ¸ÑÐµÐ»Ñ Ð¼Ð°Ñ Ð±ÑÑÐ¸ ÑÐ²Ð¾ÑÐ¼ Ð´ÑÑÐ³Ð¾Ð¼. Ð¦Ðµ â Ð°ÐºÑÑÐ¾Ð¼Ð°. Ð¯Ðº Ð´Ð¸ÑÐ¸Ð½Ð° Ð¼Ð¾Ð¶Ðµ ÑÐ¿ÑÐ¸Ð¹Ð¼Ð°ÑÐ¸ Ð¿ÐµÐ²Ð½Ñ ÑÐ½ÑÐ¾ÑÐ¼Ð°ÑÑÑ, ÑÐºÑÐ¾ Ð²Ð¾Ð½Ð° Ð²ÑÐ¸ÑÑÑÑ Ñ Ð»ÑÐ´Ð¸Ð½Ð¸, ÑÐºÐ¾Ñ Ð±Ð¾ÑÑÑÑÑ? Ð¦ÑÐ¾Ð³Ð¾ Ð½Ðµ Ð¿Ð¾Ð²Ð¸Ð½Ð½Ð¾ Ð±ÑÑÐ¸. Ð¯ÐºÑÐ¾ ÑÐ¸ Ð»ÑÐ´Ð¸Ð½Ñ ÑÐ¿ÑÐ¸Ð¹Ð¼Ð°ÑÑ ÑÐº Ð´ÑÑÐ³Ð°, ÑÐ¾Ð´Ñ ÑÐ½ÑÐ¾ÑÐ¼Ð°ÑÑÑ Ð·Ð°ÑÐ²Ð¾ÑÑÑÑÑÑ ÐºÑÐ°ÑÐµ Ñ ÑÑÐºÐ°Ð²ÑÑÐµ. Ð£Ð§ÐÐ¢ÐÐÐ¬ Ð¼Ð°Ñ Ð±ÑÑÐ¸ ÐÐ Ð£ÐÐÐ, Ð° ÑÐ¾Ð´Ð¸Ð½Ð° â Ð·Ð°Ð»ÑÑÐµÐ½Ð° Ð´Ð¾ Ð¿Ð¾Ð±ÑÐ´Ð¾Ð²Ð¸ Ð¾ÑÐ²ÑÑÐ½ÑÐ¾Ñ ÑÑÐ°ÑÐºÑÐ¾ÑÑÑ Ð´Ð¸ÑÐ¸Ð½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992888" cy="59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2387229"/>
      </p:ext>
    </p:extLst>
  </p:cSld>
  <p:clrMapOvr>
    <a:masterClrMapping/>
  </p:clrMapOvr>
  <p:transition>
    <p:plu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 ÐÑÐ´ÑÑÑ ÑÐ¸ÑÐ¾ÐºÐ¾ Ð·Ð°ÑÑÐ¾ÑÐ¾Ð²ÑÐ²Ð°ÑÐ¸ÑÑ Ð¼ÐµÑÐ¾Ð´Ð¸ Ð²Ð¸ÐºÐ»Ð°Ð´Ð°Ð½Ð½Ñ, Ð·Ð°ÑÐ½Ð¾Ð²Ð°Ð½Ñ Ð½Ð° ÑÐ¿ÑÐ²Ð¿ÑÐ°ÑÑ (ÑÐ³ÑÐ¸, Ð¿ÑÐ¾ÐµÐºÑÐ¸ â ÑÐ¾ÑÑÐ°Ð»ÑÐ½Ñ, Ð´Ð¾ÑÐ»ÑÐ´Ð½Ð¸ÑÑÐºÑ,ÐµÐºÑÐ¿ÐµÑÐ¸Ð¼ÐµÐ½ÑÐ¸, Ð³ÑÑÐ¿Ð¾Ð²Ñ Ð·Ð°Ð²Ð´Ð°Ð½Ð½Ñ ÑÐ¾ÑÐ¾). Ð£ÑÐ½Ñ Ð·Ð°Ð»ÑÑÐ°ÑÐ¸Ð¼ÑÑÑÑÑ Ð´Ð¾ ÑÐ¿ÑÐ»ÑÐ½Ð¾Ñ Ð´ÑÑÐ»ÑÐ½Ð¾ÑÑÑ, ÑÐ¾ ÑÐ¿ÑÐ¸ÑÑÐ¸Ð¼Ðµ ÑÑÐ½ÑÐ¹ ÑÐ¾ÑÑÐ°Ð»ÑÐ·Ð°ÑÑÑ ÑÐ° ÑÑÐ¿ÑÑÐ½Ð¾Ð¼Ñ Ð¿ÐµÑÐµÐ¹Ð¼Ð°Ð½Ð½Ñ ÑÑÑÐ¿ÑÐ»ÑÐ½Ð¾Ð³Ð¾ Ð´Ð¾ÑÐ²ÑÐ´Ñ. ÐÑÐ´Ðµ Ð·Ð¼ÑÐ½ÐµÐ½Ð¾ Ð¿ÑÐ´ÑÐ¾Ð´Ð¸ Ð´Ð¾ Ð¾ÑÑÐ½ÑÐ²Ð°Ð½Ð½Ñ ÑÐµÐ·ÑÐ»ÑÑÐ°ÑÑÐ² Ð½Ð°Ð²ÑÐ°Ð½Ð½Ñ. ÐÑÑÐ½ÐºÐ¸ ÑÐ»ÑÐ³ÑÐ²Ð°ÑÐ¸Ð¼ÑÑÑ Ð´Ð»Ñ Ð°Ð½Ð°Ð»ÑÐ·Ñ ÑÐ½Ð´Ð¸Ð²ÑÐ´ÑÐ°Ð»ÑÐ½Ð¾Ð³Ð¾ Ð¿ÑÐ¾Ð³ÑÐµÑÑ Ñ Ð¿Ð»Ð°Ð½ÑÐ²Ð°Ð½Ð½Ñ ÑÐ½Ð´Ð¸Ð²ÑÐ´ÑÐ°Ð»ÑÐ½Ð¾Ð³Ð¾ ÑÐµÐ¼Ð¿Ñ Ð½Ð°Ð²ÑÐ°Ð½Ð½Ñ, Ð° Ð½Ðµ ÑÐ°Ð½Ð¶ÑÐ²Ð°Ð½Ð½Ñ ÑÑÐ½ÑÐ². ÐÑÑÐ½ÐºÐ¸ ÑÐ¾Ð·Ð³Ð»ÑÐ´Ð°ÑÐ¸Ð¼ÑÑÑÑÑ ÑÐº ÑÐµÐºÐ¾Ð¼ÐµÐ½Ð´Ð°ÑÑÑ Ð´Ð¾ Ð´ÑÑ, Ð° Ð½Ðµ Ð¿ÑÐ¸ÑÑÐ´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392821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6924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ÑÐ¾Ð·Ð³Ð»ÑÐ´Ð°Ñ ÑÑÐ½Ñ ÑÐº ÑÑÐ²Ð½Ð¾Ð¿ÑÐ°Ð²Ð½Ð¾Ð³Ð¾ Ð¿Ð°ÑÑÐ½ÐµÑÐ° Ñ ÑÐ¿ÑÐ»ÐºÑÐ²Ð°Ð½Ð½Ñ, ÐºÐ¾Ð»ÐµÐ³Ñ Ñ ÑÐ¿ÑÐ»ÑÐ½Ð¾Ð¼Ñ Ð¿Ð¾ÑÑÐºÑ Ð·Ð½Ð°Ð½Ñ;Ð·Ð°Ð»ÑÑÐ°Ñ ÑÑÐ½ÑÐ² Ð´Ð¾ Ð¿ÑÐ¸Ð¹Ð½ÑÑÑÑ ÑÑÑÐµÐ½Ñ, Ð±ÐµÑÐµ Ð´Ð¾ ÑÐ²Ð°Ð³Ð¸ ÑÑÐ½Ñ Ð´ÑÐ¼ÐºÐ¸, Ð·Ð°Ð¾ÑÐ¾ÑÑÑ ÑÐ°Ð¼Ð¾ÑÑÑÐ¹Ð½ÑÑÑÑ ÑÑÐ´Ð¶ÐµÐ½Ñ, Ð·Ð²Ð°Ð¶Ð°Ñ Ð½Ð° Ð¾ÑÐ¾Ð±Ð¸ÑÑÑÑÐ½Ñ ÑÐºÐ¾ÑÑÑ Ð²Ð¸ÑÐ¾Ð²Ð°Ð½ÑÑÐ²; ÑÐ¿Ð¾Ð½ÑÐºÐ°Ñ Ð´Ð¾ Ð´ÑÑ Ð¿Ð¾ÑÐ°Ð´Ð°Ð¼Ð¸, Ð¿ÑÐ¾ÑÐ°Ð½Ð½ÑÐ¼Ð¸; Ð±Ð°Ð³Ð°ÑÐ¾ Ð¿ÑÐ°ÑÑÑ Ð½Ð°Ð´ ÑÐ¾Ð±Ð¾Ñ, Ð½Ð°Ð´ ÑÐ²Ð¾ÑÐ¼Ð¸ Ð¿ÑÐ¸ÑÐ¾Ð»Ð¾Ð³ÑÑÐ½Ð¸Ð¼Ð¸ Ð²Ð¼ÑÐ½Ð½ÑÐ¼Ð¸; Ð¼Ð°Ñ ÑÑÐ²ÐµÐ½Ñ ÐÐ¢-ÐºÐ¾Ð¼Ð¿ÐµÑÐµÐ½ÑÐ½Ð¾ÑÑÑ;Ð¼Ð°Ñ Ð²Ð¸ÑÐ¾ÐºÑ Ð¿ÑÐ¾ÑÐµÑÑÐ¹Ð½Ñ ÑÑÑÐ¹ÐºÑÑÑÑ, Ð·Ð°Ð´Ð¾Ð²Ð¾Ð»ÐµÐ½Ð¸Ð¹ ÑÐ²Ð¾ÑÑ Ð¿ÑÐ¾ÑÐµÑÑÑÑ ÐÐ° Ð´ÐµÐ¼Ð¾ÐºÑÐ°ÑÐ¸ÑÐ½Ð¾Ð³Ð¾ ÑÑÐ¸Ð»Ñ Ð¿ÐµÐ´Ð°Ð³Ð¾Ð³ÑÑÐ½Ð¾Ñ Ð´ÑÑÐ»ÑÐ½Ð¾ÑÑÑ Ð²ÑÐ¸ÑÐµÐ»Ñ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531596" cy="564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ÐÑÐºÑÑ Ð·Ð° ÑÐ²Ð°Ð³Ñ! Ð©Ð¾Ð´ÐµÐ½Ð½Ð¸Ð¹ ÑÑÑÐ´ ÑÑÐ¸ÑÐµÐ»Ñ â ÑÐµ Ð·Ð½Ð°ÑÑÐ´ÐºÐ¸, Ð½Ð¾Ð²Ð°ÑÑÑ, Ð£ Ð¼Ð¾Ð»Ð¾Ð´Ð¸Ñ Ð¹ Ð´Ð¾ÑÐ²ÑÐ´ÑÐµÐ½Ð¸Ñ â ÑÑÐ·Ð½Ð¾Ð¼Ð°Ð½ÑÑÐ½ÑÑÑÑ ÑÐ´ÐµÐ¹! ÐÐ¸Ð½Ð°Ð³Ð¾ÑÐ¾Ð´Ð° Ð²ÑÐ¸ÑÐµÐ»Ñ â Ð½Ðµ Ð¾ÑÐ´ÐµÐ½, Ð½Ðµ Ð¾Ð²Ð°ÑÑÑ. ÐÐ¾ÑÑÐ³Ð½ÐµÐ½Ð½Ñ ÑÑÐ¸ÑÐµÐ»Ñ â ÑÐµ ÑÑÐ¿ÑÑÐ¸ Ð´ÑÑÐµÐ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im0-tub-ua.yandex.net/i?id=ea65182be6186823c7afe369efcafe81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m0-tub-ua.yandex.net/i?id=ea65182be6186823c7afe369efcafe81&amp;n=1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5" name="Picture 1" descr=" ÐÑÐµÐ´Ð¾ ÑÐºÐ¾Ð»Ð¸:Â 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531596" cy="564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0377611"/>
      </p:ext>
    </p:extLst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76672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Великого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набуває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аспект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педагогіки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партнерства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всіма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учасниками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став другом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дружба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осяяна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благородним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захопленням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поривом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чогось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світлого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розумного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серці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з’явиться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зло», – писав Василь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Сухомлинський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42" name="Picture 2" descr="ÐÐ°ÑÑÐ¸Ð½ÐºÐ¸ Ð¿Ð¾ Ð·Ð°Ð¿ÑÐ¾ÑÑ Ð²Ð°ÑÐ¸Ð»Ñ ÑÑÑÐ¾Ð¼Ð»Ð¸Ð½ÑÑÐºÐ¸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996952"/>
            <a:ext cx="4536504" cy="3402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4752980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Картинки по запросу гуманізація осві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3829050"/>
            <a:ext cx="314325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	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Гуманізація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освіти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багатоплановий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передбачає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єдність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загальнокультурного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соціально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морального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професійного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розвитку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особистості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Arial" pitchFamily="34" charset="0"/>
                <a:ea typeface="Times New Roman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Arial" pitchFamily="34" charset="0"/>
                <a:ea typeface="Times New Roman" pitchFamily="18" charset="0"/>
              </a:rPr>
              <a:t>	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142984"/>
            <a:ext cx="607223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Гуманізація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розглядається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насамперед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ключовий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елемент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нового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мислення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вихідний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принцип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сучасної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освіти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основним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смислом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якого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згідно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Державною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національною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програмою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Освіта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Україна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ХХІ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століття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)»)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утвердження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найвищої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соціальної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цінності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найповніше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розкриття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здібностей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різноманітних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освітянських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потреб,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пріоритетності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загальнолюдських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цінностей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гармонії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стосунків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природи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786314" y="0"/>
            <a:ext cx="435768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Гуманізація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демократизація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педагогічних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відносин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зорієнтовані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визнання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пріоритетності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унікальності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кожної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особистості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вирівнювання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педагога в правах,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організацію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навчального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процесу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засадах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єкт-суб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єктних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стосунків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взаємоповаги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між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учителем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учнем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забезпечення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вільний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вибір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помилку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власну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точку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зору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8675" name="Picture 3" descr="Картинки по запросу гуманізація осві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28" y="428604"/>
            <a:ext cx="4176472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8786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    </a:t>
            </a:r>
            <a:r>
              <a:rPr lang="uk-UA" sz="2400" dirty="0"/>
              <a:t>Особливу увагу треба приділити </a:t>
            </a:r>
            <a:r>
              <a:rPr lang="uk-UA" sz="2400" dirty="0" err="1"/>
              <a:t>дитиноцентризму</a:t>
            </a:r>
            <a:r>
              <a:rPr lang="uk-UA" sz="2400" dirty="0"/>
              <a:t>.</a:t>
            </a:r>
          </a:p>
          <a:p>
            <a:pPr algn="just"/>
            <a:r>
              <a:rPr lang="uk-UA" sz="2400" dirty="0"/>
              <a:t>    </a:t>
            </a:r>
            <a:r>
              <a:rPr lang="uk-UA" sz="2400" dirty="0" err="1"/>
              <a:t>Дитиноцентризм</a:t>
            </a:r>
            <a:r>
              <a:rPr lang="uk-UA" sz="2400" dirty="0"/>
              <a:t> розуміється як максимальне наближення навчання і виховання конкретної дитини до її сутності, здібностей і життєвих планів.</a:t>
            </a:r>
          </a:p>
          <a:p>
            <a:pPr algn="just"/>
            <a:r>
              <a:rPr lang="uk-UA" sz="2400" dirty="0"/>
              <a:t>    </a:t>
            </a:r>
          </a:p>
        </p:txBody>
      </p:sp>
      <p:pic>
        <p:nvPicPr>
          <p:cNvPr id="10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502" y="2214554"/>
            <a:ext cx="6942312" cy="4259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17693"/>
            <a:ext cx="87154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Актуальними для нової української школи є такі ідеї </a:t>
            </a:r>
            <a:r>
              <a:rPr lang="uk-UA" sz="2400" b="1" dirty="0" err="1"/>
              <a:t>дитиноцентризму</a:t>
            </a:r>
            <a:r>
              <a:rPr lang="uk-UA" sz="2400" b="1" dirty="0"/>
              <a:t>:</a:t>
            </a:r>
            <a:endParaRPr lang="uk-UA" sz="2400" b="1" dirty="0">
              <a:latin typeface="Calibri" pitchFamily="34" charset="0"/>
            </a:endParaRPr>
          </a:p>
          <a:p>
            <a:pPr algn="just"/>
            <a:r>
              <a:rPr lang="uk-UA" sz="2400" dirty="0">
                <a:latin typeface="Calibri" pitchFamily="34" charset="0"/>
              </a:rPr>
              <a:t>· відсутність адміністративного контролю, який обмежує свободу педагогічної творчості;</a:t>
            </a:r>
          </a:p>
          <a:p>
            <a:pPr algn="just"/>
            <a:r>
              <a:rPr lang="uk-UA" sz="2400" dirty="0">
                <a:latin typeface="Calibri" pitchFamily="34" charset="0"/>
              </a:rPr>
              <a:t>· активність учнів у навчальному процесі, орієнтація на інтереси та досвід учнів, створення навчального середовища, яке б перетворило навчання на яскравий елемент життя дитини;</a:t>
            </a:r>
          </a:p>
          <a:p>
            <a:pPr algn="just"/>
            <a:r>
              <a:rPr lang="uk-UA" sz="2400" dirty="0">
                <a:latin typeface="Calibri" pitchFamily="34" charset="0"/>
              </a:rPr>
              <a:t>· практична спрямованість навчальної діяльності, взаємозв’язок особистого розвитку дитини з її практичним досвідом;</a:t>
            </a:r>
          </a:p>
          <a:p>
            <a:pPr algn="just"/>
            <a:r>
              <a:rPr lang="uk-UA" sz="2400" dirty="0">
                <a:latin typeface="Calibri" pitchFamily="34" charset="0"/>
              </a:rPr>
              <a:t>· відмова від орієнтації навчально-виховного процесу на середнього школяра і обов’язкове врахування інтересів кожної дитини;</a:t>
            </a:r>
          </a:p>
          <a:p>
            <a:pPr algn="just"/>
            <a:r>
              <a:rPr lang="uk-UA" sz="2400" dirty="0">
                <a:latin typeface="Calibri" pitchFamily="34" charset="0"/>
              </a:rPr>
              <a:t>· виховання вільної незалежної особистості;</a:t>
            </a:r>
          </a:p>
          <a:p>
            <a:pPr algn="just"/>
            <a:r>
              <a:rPr lang="uk-UA" sz="2400" dirty="0">
                <a:latin typeface="Calibri" pitchFamily="34" charset="0"/>
              </a:rPr>
              <a:t>· забезпечення свободи і права дитини в усіх проявах її діяльності, урахування її вікових та індивідуальних особливостей, забезпечення морально-психологічного комфорту дитини.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uboznatelno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714620"/>
            <a:ext cx="5715000" cy="3800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Освіта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ХХІ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століття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вимагає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переосмислення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традиційних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принципів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дидактики. Так,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новий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зміст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принципу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врахування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індивідуальних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вікових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особливостей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дитини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полягає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у: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відмові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орієнтування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середнього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використанні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психолого-педагогічної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діагностики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особистості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урахуванні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особливостей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особистості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навчально-виховному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конструюванні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індивідуальних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розвитку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корекції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тощо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699" name="AutoShape 3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1" name="AutoShape 5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2643182"/>
            <a:ext cx="3571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Кожну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дитину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слід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навчити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жити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принципом: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</a:t>
            </a:r>
            <a:r>
              <a:rPr lang="ru-RU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можу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 </a:t>
            </a:r>
            <a:r>
              <a:rPr lang="ru-RU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здатний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 значу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(на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відміну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 не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спроможний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нікому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потрібний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нічого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досягну).</a:t>
            </a:r>
            <a:endParaRPr lang="ru-RU" sz="240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1227</TotalTime>
  <Words>1884</Words>
  <Application>Microsoft Office PowerPoint</Application>
  <PresentationFormat>Екран (4:3)</PresentationFormat>
  <Paragraphs>151</Paragraphs>
  <Slides>27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3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Презентація PowerPoint</vt:lpstr>
      <vt:lpstr>План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121</cp:revision>
  <dcterms:modified xsi:type="dcterms:W3CDTF">2025-02-03T06:26:08Z</dcterms:modified>
</cp:coreProperties>
</file>