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5" r:id="rId2"/>
    <p:sldId id="276" r:id="rId3"/>
    <p:sldId id="256" r:id="rId4"/>
    <p:sldId id="263" r:id="rId5"/>
    <p:sldId id="270" r:id="rId6"/>
    <p:sldId id="267" r:id="rId7"/>
    <p:sldId id="272" r:id="rId8"/>
    <p:sldId id="274" r:id="rId9"/>
    <p:sldId id="266" r:id="rId10"/>
    <p:sldId id="257" r:id="rId11"/>
    <p:sldId id="268" r:id="rId12"/>
    <p:sldId id="264" r:id="rId13"/>
    <p:sldId id="258" r:id="rId14"/>
    <p:sldId id="262" r:id="rId15"/>
    <p:sldId id="273" r:id="rId16"/>
    <p:sldId id="259" r:id="rId17"/>
    <p:sldId id="269" r:id="rId18"/>
    <p:sldId id="260" r:id="rId19"/>
    <p:sldId id="261" r:id="rId20"/>
    <p:sldId id="27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Зразок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‹№›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vlada.pp.ua/goto/aHR0cHM6Ly93d3cuc2Nob29sbGlmZS5vcmcudWEvaW5zdHJ1a3R5dm5vLW1ldG9keWNobmktcmVrb21lbmRhdHNpeWktc2hob2RvLW9yZ2FuaXphdHNpeWktb3N2aXRub2dvLXByb3RzZXN1LXRhLXZ5a2xhZGFubnlhLW5hdmNoYWxueWgtcHJlZG1ldGl2LXUtemFrbGFkYWgtemFnYWxub3lpLXNlcmVkbm95aS1vc3ZpdHktdS0yMDIyLTIwMjMtbmF2Y2hhbG5vbXUtcm90c2kv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on.gov.ua/ua/npa/pro-zatverdzhennya-metodichnih-rekomendacij-shodo-ocinyuvannya-rezultativ-navchannya-uchniv-1-4-klasiv-zakladiv-zagalnoyi-serednoyi-osviti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vlada.pp.ua/goto/aHR0cHM6Ly93d3cuc2Nob29sbGlmZS5vcmcudWEvc2hob2RvLW9yZ2FuaXphdHNpeWktdnlob3Zub2dvLXByb3RzZXN1LXYtemFrbGFkYWgtb3N2aXR5LXUtMjAyMi0yMDIzLW4tci8=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rada/show/v0586729-22#n5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on.gov.ua/ua/npa/pro-pidgotovku-zakladiv-osviti-do-novogo-navchalnogo-roku-ta-opalyuvalnogo-sezonu-v-umovah-voyennogo-stanu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vlada.pp.ua/goto/aHR0cHM6Ly93d3cuc2Nob29sbGlmZS5vcmcudWEvcHJvLW9yZ2FuaXphdHNpeXUtdWtyeXR0eWEtcHJhdHNpdm55a2l2LXRhLWRpdGVqLXUtemFrbGFkYWgtb3N2aXR5Lw==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base.kristti.com.ua/?p=8260/" TargetMode="External"/><Relationship Id="rId2" Type="http://schemas.openxmlformats.org/officeDocument/2006/relationships/hyperlink" Target="http://vlada.pp.ua/goto/aHR0cHM6Ly93d3cuc2Nob29sbGlmZS5vcmcudWEvZGV5YWtpLXB5dGFubnlhLW9yZ2FuaXphdHNpeWktZHlzdGFudHNpam5vZ28tbmF2Y2hhbm55YS8=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5.rada.gov.ua/laws/show/903-2017-%D1%80" TargetMode="External"/><Relationship Id="rId2" Type="http://schemas.openxmlformats.org/officeDocument/2006/relationships/hyperlink" Target="http://zakon3.rada.gov.ua/laws/show/2145-19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zakon5.rada.gov.ua/laws/show/87-2018-%D0%B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vlada.pp.ua/goto/aHR0cHM6Ly93d3cuc2Nob29sbGlmZS5vcmcudWEvcHJvLXphdHZlcmR6aGVubnlhLXNhbml0YXJub2dvLXJlZ2xhbWVudHUtZGx5YS16YWtsYWRpdi16YWdhbG5veWktc2VyZWRub3lpLW9zdml0eS8=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svita.ua/legislation/Ser_osv/65921/" TargetMode="External"/><Relationship Id="rId2" Type="http://schemas.openxmlformats.org/officeDocument/2006/relationships/hyperlink" Target="https://osvita.ua/legislation/Ser_osv/65920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osvita.ua/legislation/Ser_osv/63268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on.gov.ua/ua/osvita/zagalna-serednya-osvita/navchalni-programi/navchalni-programi-dlya-10-11-klasiv" TargetMode="External"/><Relationship Id="rId2" Type="http://schemas.openxmlformats.org/officeDocument/2006/relationships/hyperlink" Target="https://mon.gov.ua/ua/osvita/zagalna-serednya-osvita/navchalni-programi/navchalni-programi-5-9-klas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imzo.gov.ua/model-ni-navchal-ni-prohramy/tekhnolohichna-osvitnia-haluz/" TargetMode="External"/><Relationship Id="rId3" Type="http://schemas.openxmlformats.org/officeDocument/2006/relationships/hyperlink" Target="https://imzo.gov.ua/model-ni-navchal-ni-prohramy/" TargetMode="External"/><Relationship Id="rId7" Type="http://schemas.openxmlformats.org/officeDocument/2006/relationships/hyperlink" Target="https://imzo.gov.ua/model-ni-navchal-ni-prohramy/hromadians-ka-ta-istorychna-osvitnia-haluz/" TargetMode="External"/><Relationship Id="rId12" Type="http://schemas.openxmlformats.org/officeDocument/2006/relationships/hyperlink" Target="https://imzo.gov.ua/model-ni-navchal-ni-prohramy/mizhhaluzevi-intehrovani-kursy/" TargetMode="External"/><Relationship Id="rId2" Type="http://schemas.openxmlformats.org/officeDocument/2006/relationships/hyperlink" Target="https://zakon.rada.gov.ua/rada/show/v0795729-21#Tex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mzo.gov.ua/model-ni-navchal-ni-prohramy/informatychna-osvitnia-haluz/" TargetMode="External"/><Relationship Id="rId11" Type="http://schemas.openxmlformats.org/officeDocument/2006/relationships/hyperlink" Target="https://imzo.gov.ua/model-ni-navchal-ni-prohramy/fizychna-kul-tura/" TargetMode="External"/><Relationship Id="rId5" Type="http://schemas.openxmlformats.org/officeDocument/2006/relationships/hyperlink" Target="https://imzo.gov.ua/model-ni-navchal-ni-prohramy/matematychna-osvitnia-haluz/" TargetMode="External"/><Relationship Id="rId10" Type="http://schemas.openxmlformats.org/officeDocument/2006/relationships/hyperlink" Target="https://imzo.gov.ua/model-ni-navchal-ni-prohramy/sotsial-na-i-zdorov-iazberezhuval-na-osvitnia-haluz/" TargetMode="External"/><Relationship Id="rId4" Type="http://schemas.openxmlformats.org/officeDocument/2006/relationships/hyperlink" Target="https://imzo.gov.ua/model-ni-navchal-ni-prohramy/movno-literaturna-osvitnia-haluz/" TargetMode="External"/><Relationship Id="rId9" Type="http://schemas.openxmlformats.org/officeDocument/2006/relationships/hyperlink" Target="https://imzo.gov.ua/model-ni-navchal-ni-prohramy/mystets-ka-osvitnia-halu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50CCA5-339F-4EFA-878F-52ECCEDBC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6000" b="1" u="sng" dirty="0"/>
              <a:t>Лекція 24</a:t>
            </a:r>
            <a:br>
              <a:rPr lang="uk-UA" sz="6000" b="1" dirty="0"/>
            </a:br>
            <a:r>
              <a:rPr lang="uk-UA" sz="6000" b="1" dirty="0"/>
              <a:t>Характеристика законодавчих, нормативних документів</a:t>
            </a:r>
          </a:p>
        </p:txBody>
      </p:sp>
    </p:spTree>
    <p:extLst>
      <p:ext uri="{BB962C8B-B14F-4D97-AF65-F5344CB8AC3E}">
        <p14:creationId xmlns:p14="http://schemas.microsoft.com/office/powerpoint/2010/main" val="4260717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107583" y="669701"/>
            <a:ext cx="927278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25669C"/>
                </a:solidFill>
                <a:latin typeface="roboto"/>
                <a:hlinkClick r:id="rId2"/>
              </a:rPr>
              <a:t>Лист МОН </a:t>
            </a:r>
            <a:r>
              <a:rPr lang="ru-RU" sz="4400" b="1" dirty="0" err="1">
                <a:solidFill>
                  <a:srgbClr val="25669C"/>
                </a:solidFill>
                <a:latin typeface="roboto"/>
                <a:hlinkClick r:id="rId2"/>
              </a:rPr>
              <a:t>від</a:t>
            </a:r>
            <a:r>
              <a:rPr lang="ru-RU" sz="4400" b="1" dirty="0">
                <a:solidFill>
                  <a:srgbClr val="25669C"/>
                </a:solidFill>
                <a:latin typeface="roboto"/>
                <a:hlinkClick r:id="rId2"/>
              </a:rPr>
              <a:t> 19 </a:t>
            </a:r>
            <a:r>
              <a:rPr lang="ru-RU" sz="4400" b="1" dirty="0" err="1">
                <a:solidFill>
                  <a:srgbClr val="25669C"/>
                </a:solidFill>
                <a:latin typeface="roboto"/>
                <a:hlinkClick r:id="rId2"/>
              </a:rPr>
              <a:t>серпня</a:t>
            </a:r>
            <a:r>
              <a:rPr lang="ru-RU" sz="4400" b="1" dirty="0">
                <a:solidFill>
                  <a:srgbClr val="25669C"/>
                </a:solidFill>
                <a:latin typeface="roboto"/>
                <a:hlinkClick r:id="rId2"/>
              </a:rPr>
              <a:t> 2022 р. №1/9530-22 </a:t>
            </a:r>
          </a:p>
          <a:p>
            <a:pPr algn="ctr"/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 «</a:t>
            </a:r>
            <a:r>
              <a:rPr lang="ru-RU" sz="4000" b="1" dirty="0" err="1">
                <a:solidFill>
                  <a:srgbClr val="25669C"/>
                </a:solidFill>
                <a:latin typeface="roboto"/>
                <a:hlinkClick r:id="rId2"/>
              </a:rPr>
              <a:t>Інструктивно-методичні</a:t>
            </a:r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4000" b="1" dirty="0" err="1">
                <a:solidFill>
                  <a:srgbClr val="25669C"/>
                </a:solidFill>
                <a:latin typeface="roboto"/>
                <a:hlinkClick r:id="rId2"/>
              </a:rPr>
              <a:t>рекомендації</a:t>
            </a:r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4000" b="1" dirty="0" err="1">
                <a:solidFill>
                  <a:srgbClr val="25669C"/>
                </a:solidFill>
                <a:latin typeface="roboto"/>
                <a:hlinkClick r:id="rId2"/>
              </a:rPr>
              <a:t>щодо</a:t>
            </a:r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4000" b="1" dirty="0" err="1">
                <a:solidFill>
                  <a:srgbClr val="25669C"/>
                </a:solidFill>
                <a:latin typeface="roboto"/>
                <a:hlinkClick r:id="rId2"/>
              </a:rPr>
              <a:t>організації</a:t>
            </a:r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4000" b="1" dirty="0" err="1">
                <a:solidFill>
                  <a:srgbClr val="25669C"/>
                </a:solidFill>
                <a:latin typeface="roboto"/>
                <a:hlinkClick r:id="rId2"/>
              </a:rPr>
              <a:t>освітнього</a:t>
            </a:r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4000" b="1" dirty="0" err="1">
                <a:solidFill>
                  <a:srgbClr val="25669C"/>
                </a:solidFill>
                <a:latin typeface="roboto"/>
                <a:hlinkClick r:id="rId2"/>
              </a:rPr>
              <a:t>процесу</a:t>
            </a:r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 та </a:t>
            </a:r>
            <a:r>
              <a:rPr lang="ru-RU" sz="4000" b="1" dirty="0" err="1">
                <a:solidFill>
                  <a:srgbClr val="25669C"/>
                </a:solidFill>
                <a:latin typeface="roboto"/>
                <a:hlinkClick r:id="rId2"/>
              </a:rPr>
              <a:t>викладання</a:t>
            </a:r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4000" b="1" dirty="0" err="1">
                <a:solidFill>
                  <a:srgbClr val="25669C"/>
                </a:solidFill>
                <a:latin typeface="roboto"/>
                <a:hlinkClick r:id="rId2"/>
              </a:rPr>
              <a:t>навчальних</a:t>
            </a:r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4000" b="1" dirty="0" err="1">
                <a:solidFill>
                  <a:srgbClr val="25669C"/>
                </a:solidFill>
                <a:latin typeface="roboto"/>
                <a:hlinkClick r:id="rId2"/>
              </a:rPr>
              <a:t>предметів</a:t>
            </a:r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 у закладах </a:t>
            </a:r>
            <a:r>
              <a:rPr lang="ru-RU" sz="4000" b="1" dirty="0" err="1">
                <a:solidFill>
                  <a:srgbClr val="25669C"/>
                </a:solidFill>
                <a:latin typeface="roboto"/>
                <a:hlinkClick r:id="rId2"/>
              </a:rPr>
              <a:t>загальної</a:t>
            </a:r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4000" b="1" dirty="0" err="1">
                <a:solidFill>
                  <a:srgbClr val="25669C"/>
                </a:solidFill>
                <a:latin typeface="roboto"/>
                <a:hlinkClick r:id="rId2"/>
              </a:rPr>
              <a:t>середньої</a:t>
            </a:r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4000" b="1" dirty="0" err="1">
                <a:solidFill>
                  <a:srgbClr val="25669C"/>
                </a:solidFill>
                <a:latin typeface="roboto"/>
                <a:hlinkClick r:id="rId2"/>
              </a:rPr>
              <a:t>освіти</a:t>
            </a:r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              у 2022/2023 </a:t>
            </a:r>
            <a:r>
              <a:rPr lang="ru-RU" sz="4000" b="1" dirty="0" err="1">
                <a:solidFill>
                  <a:srgbClr val="25669C"/>
                </a:solidFill>
                <a:latin typeface="roboto"/>
                <a:hlinkClick r:id="rId2"/>
              </a:rPr>
              <a:t>навчальному</a:t>
            </a:r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4000" b="1" dirty="0" err="1">
                <a:solidFill>
                  <a:srgbClr val="25669C"/>
                </a:solidFill>
                <a:latin typeface="roboto"/>
                <a:hlinkClick r:id="rId2"/>
              </a:rPr>
              <a:t>році</a:t>
            </a:r>
            <a:r>
              <a:rPr lang="ru-RU" sz="4000" b="1" dirty="0">
                <a:solidFill>
                  <a:srgbClr val="25669C"/>
                </a:solidFill>
                <a:latin typeface="roboto"/>
                <a:hlinkClick r:id="rId2"/>
              </a:rPr>
              <a:t>»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5593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695458" y="437882"/>
            <a:ext cx="1095992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3600" dirty="0">
              <a:latin typeface="Arial" panose="020B0604020202020204" pitchFamily="34" charset="0"/>
            </a:endParaRPr>
          </a:p>
          <a:p>
            <a:r>
              <a:rPr lang="uk-UA" sz="3600" dirty="0">
                <a:latin typeface="Arial" panose="020B0604020202020204" pitchFamily="34" charset="0"/>
              </a:rPr>
              <a:t>Наказ МОН </a:t>
            </a:r>
            <a:r>
              <a:rPr lang="en-US" sz="3600" dirty="0">
                <a:latin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</a:rPr>
              <a:t>від</a:t>
            </a:r>
            <a:r>
              <a:rPr lang="ru-RU" sz="3600" dirty="0">
                <a:latin typeface="Arial" panose="020B0604020202020204" pitchFamily="34" charset="0"/>
              </a:rPr>
              <a:t> 01 </a:t>
            </a:r>
            <a:r>
              <a:rPr lang="ru-RU" sz="3600" dirty="0" err="1">
                <a:latin typeface="Arial" panose="020B0604020202020204" pitchFamily="34" charset="0"/>
              </a:rPr>
              <a:t>квітня</a:t>
            </a:r>
            <a:r>
              <a:rPr lang="ru-RU" sz="3600" dirty="0">
                <a:latin typeface="Arial" panose="020B0604020202020204" pitchFamily="34" charset="0"/>
              </a:rPr>
              <a:t> 2022 року №289       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«Про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затвердження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методичних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рекомендацій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щодо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оцінювання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навчальних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досягнень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учнів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 5-6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класів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,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які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здобувають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освіту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відповідно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 до нового Державного стандарту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базової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середньої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92D050"/>
                </a:solidFill>
                <a:latin typeface="Arial" panose="020B0604020202020204" pitchFamily="34" charset="0"/>
              </a:rPr>
              <a:t>освіти</a:t>
            </a:r>
            <a:r>
              <a:rPr lang="ru-RU" sz="3600" dirty="0">
                <a:solidFill>
                  <a:srgbClr val="92D050"/>
                </a:solidFill>
                <a:latin typeface="Arial" panose="020B0604020202020204" pitchFamily="34" charset="0"/>
              </a:rPr>
              <a:t>» </a:t>
            </a:r>
            <a:r>
              <a:rPr lang="ru-RU" sz="3600" dirty="0">
                <a:latin typeface="Arial" panose="020B0604020202020204" pitchFamily="34" charset="0"/>
              </a:rPr>
              <a:t> </a:t>
            </a:r>
          </a:p>
          <a:p>
            <a:endParaRPr lang="ru-RU" sz="3600" dirty="0">
              <a:latin typeface="Arial" panose="020B0604020202020204" pitchFamily="34" charset="0"/>
            </a:endParaRPr>
          </a:p>
          <a:p>
            <a:r>
              <a:rPr lang="ru-RU" sz="3600" dirty="0">
                <a:latin typeface="Arial" panose="020B0604020202020204" pitchFamily="34" charset="0"/>
              </a:rPr>
              <a:t>Постанова КМУ </a:t>
            </a:r>
            <a:r>
              <a:rPr lang="ru-RU" sz="3600" dirty="0" err="1">
                <a:latin typeface="Arial" panose="020B0604020202020204" pitchFamily="34" charset="0"/>
              </a:rPr>
              <a:t>від</a:t>
            </a:r>
            <a:r>
              <a:rPr lang="ru-RU" sz="3600" dirty="0">
                <a:latin typeface="Arial" panose="020B0604020202020204" pitchFamily="34" charset="0"/>
              </a:rPr>
              <a:t> 30 </a:t>
            </a:r>
            <a:r>
              <a:rPr lang="ru-RU" sz="3600" dirty="0" err="1">
                <a:latin typeface="Arial" panose="020B0604020202020204" pitchFamily="34" charset="0"/>
              </a:rPr>
              <a:t>вересня</a:t>
            </a:r>
            <a:r>
              <a:rPr lang="ru-RU" sz="3600" dirty="0">
                <a:latin typeface="Arial" panose="020B0604020202020204" pitchFamily="34" charset="0"/>
              </a:rPr>
              <a:t> 2020 року </a:t>
            </a:r>
            <a:r>
              <a:rPr lang="uk-UA" sz="3600" dirty="0">
                <a:latin typeface="Arial" panose="020B0604020202020204" pitchFamily="34" charset="0"/>
              </a:rPr>
              <a:t>№</a:t>
            </a:r>
            <a:r>
              <a:rPr lang="en-US" sz="3600" dirty="0">
                <a:latin typeface="Arial" panose="020B0604020202020204" pitchFamily="34" charset="0"/>
              </a:rPr>
              <a:t>898</a:t>
            </a:r>
            <a:r>
              <a:rPr lang="uk-UA" sz="3600" dirty="0">
                <a:latin typeface="Arial" panose="020B0604020202020204" pitchFamily="34" charset="0"/>
              </a:rPr>
              <a:t>  </a:t>
            </a:r>
            <a:r>
              <a:rPr lang="uk-UA" sz="3600" dirty="0">
                <a:solidFill>
                  <a:srgbClr val="FFC000"/>
                </a:solidFill>
                <a:latin typeface="Arial" panose="020B0604020202020204" pitchFamily="34" charset="0"/>
              </a:rPr>
              <a:t>«Про </a:t>
            </a:r>
            <a:r>
              <a:rPr lang="ru-RU" sz="3600" dirty="0">
                <a:solidFill>
                  <a:srgbClr val="FFC00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FFC000"/>
                </a:solidFill>
                <a:latin typeface="Arial" panose="020B0604020202020204" pitchFamily="34" charset="0"/>
              </a:rPr>
              <a:t>новий</a:t>
            </a:r>
            <a:r>
              <a:rPr lang="ru-RU" sz="3600" dirty="0">
                <a:solidFill>
                  <a:srgbClr val="FFC00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FFC000"/>
                </a:solidFill>
                <a:latin typeface="Arial" panose="020B0604020202020204" pitchFamily="34" charset="0"/>
              </a:rPr>
              <a:t>Державний</a:t>
            </a:r>
            <a:r>
              <a:rPr lang="ru-RU" sz="3600" dirty="0">
                <a:solidFill>
                  <a:srgbClr val="FFC000"/>
                </a:solidFill>
                <a:latin typeface="Arial" panose="020B0604020202020204" pitchFamily="34" charset="0"/>
              </a:rPr>
              <a:t> стандарт </a:t>
            </a:r>
            <a:r>
              <a:rPr lang="ru-RU" sz="3600" dirty="0" err="1">
                <a:solidFill>
                  <a:srgbClr val="FFC000"/>
                </a:solidFill>
                <a:latin typeface="Arial" panose="020B0604020202020204" pitchFamily="34" charset="0"/>
              </a:rPr>
              <a:t>базової</a:t>
            </a:r>
            <a:r>
              <a:rPr lang="ru-RU" sz="3600" dirty="0">
                <a:solidFill>
                  <a:srgbClr val="FFC00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FFC000"/>
                </a:solidFill>
                <a:latin typeface="Arial" panose="020B0604020202020204" pitchFamily="34" charset="0"/>
              </a:rPr>
              <a:t>середньої</a:t>
            </a:r>
            <a:r>
              <a:rPr lang="ru-RU" sz="3600" dirty="0">
                <a:solidFill>
                  <a:srgbClr val="FFC000"/>
                </a:solidFill>
                <a:latin typeface="Arial" panose="020B0604020202020204" pitchFamily="34" charset="0"/>
              </a:rPr>
              <a:t> </a:t>
            </a:r>
            <a:r>
              <a:rPr lang="ru-RU" sz="3600" dirty="0" err="1">
                <a:solidFill>
                  <a:srgbClr val="FFC000"/>
                </a:solidFill>
                <a:latin typeface="Arial" panose="020B0604020202020204" pitchFamily="34" charset="0"/>
              </a:rPr>
              <a:t>освіти</a:t>
            </a:r>
            <a:r>
              <a:rPr lang="ru-RU" sz="3600" dirty="0">
                <a:solidFill>
                  <a:srgbClr val="FFC000"/>
                </a:solidFill>
                <a:latin typeface="Arial" panose="020B0604020202020204" pitchFamily="34" charset="0"/>
              </a:rPr>
              <a:t>» 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5" name="Стрілка вниз 4"/>
          <p:cNvSpPr/>
          <p:nvPr/>
        </p:nvSpPr>
        <p:spPr>
          <a:xfrm>
            <a:off x="5975797" y="3786389"/>
            <a:ext cx="399245" cy="64394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259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605307" y="244699"/>
            <a:ext cx="969779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00B0F0"/>
                </a:solidFill>
                <a:latin typeface="Inter"/>
              </a:rPr>
              <a:t> </a:t>
            </a:r>
            <a:r>
              <a:rPr lang="ru-RU" sz="4400" u="sng" dirty="0">
                <a:solidFill>
                  <a:srgbClr val="00B0F0"/>
                </a:solidFill>
                <a:latin typeface="Inter"/>
              </a:rPr>
              <a:t>Н</a:t>
            </a:r>
            <a:r>
              <a:rPr lang="ru-RU" sz="4400" u="sng" dirty="0">
                <a:solidFill>
                  <a:srgbClr val="00B0F0"/>
                </a:solidFill>
                <a:latin typeface="Inter"/>
                <a:hlinkClick r:id="rId2"/>
              </a:rPr>
              <a:t>аказ МОН </a:t>
            </a:r>
            <a:r>
              <a:rPr lang="ru-RU" sz="4400" u="sng" dirty="0" err="1">
                <a:solidFill>
                  <a:srgbClr val="00B0F0"/>
                </a:solidFill>
                <a:latin typeface="Inter"/>
                <a:hlinkClick r:id="rId2"/>
              </a:rPr>
              <a:t>від</a:t>
            </a:r>
            <a:r>
              <a:rPr lang="ru-RU" sz="4400" u="sng" dirty="0">
                <a:solidFill>
                  <a:srgbClr val="00B0F0"/>
                </a:solidFill>
                <a:latin typeface="Inter"/>
                <a:hlinkClick r:id="rId2"/>
              </a:rPr>
              <a:t> 13.07.2021 №813</a:t>
            </a:r>
            <a:endParaRPr lang="en-US" sz="4400" dirty="0">
              <a:solidFill>
                <a:srgbClr val="00B0F0"/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721218" y="1236371"/>
            <a:ext cx="1030309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solidFill>
                  <a:srgbClr val="FFFF00"/>
                </a:solidFill>
                <a:latin typeface="Inter"/>
              </a:rPr>
              <a:t>Рекомендації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щодо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формувального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та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підсумкового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оцінювання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результатів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навчання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учнів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1-4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класів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закладів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загальної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середньої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освіти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. </a:t>
            </a:r>
          </a:p>
          <a:p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721219" y="2298200"/>
            <a:ext cx="1117886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>
              <a:solidFill>
                <a:srgbClr val="404040"/>
              </a:solidFill>
              <a:latin typeface="Inter"/>
            </a:endParaRPr>
          </a:p>
          <a:p>
            <a:r>
              <a:rPr lang="ru-RU" sz="3200" dirty="0">
                <a:solidFill>
                  <a:srgbClr val="FFFF00"/>
                </a:solidFill>
                <a:latin typeface="Inter"/>
              </a:rPr>
              <a:t>У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додатках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представлені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орієнтовна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рамка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оцінювання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результатів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навчання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учнів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початкової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школи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та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примірні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зразки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свідоцтв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досягнень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 err="1">
                <a:solidFill>
                  <a:srgbClr val="FFFF00"/>
                </a:solidFill>
                <a:latin typeface="Inter"/>
              </a:rPr>
              <a:t>учнів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.</a:t>
            </a:r>
          </a:p>
          <a:p>
            <a:endParaRPr lang="ru-RU" sz="3200" dirty="0">
              <a:solidFill>
                <a:srgbClr val="FFFF00"/>
              </a:solidFill>
              <a:latin typeface="Inter"/>
            </a:endParaRPr>
          </a:p>
          <a:p>
            <a:r>
              <a:rPr lang="ru-RU" sz="3600" dirty="0">
                <a:latin typeface="Inter"/>
              </a:rPr>
              <a:t>    </a:t>
            </a:r>
            <a:r>
              <a:rPr lang="ru-RU" sz="3600" dirty="0" err="1">
                <a:latin typeface="Inter"/>
              </a:rPr>
              <a:t>Методичні</a:t>
            </a:r>
            <a:r>
              <a:rPr lang="ru-RU" sz="3600" dirty="0">
                <a:latin typeface="Inter"/>
              </a:rPr>
              <a:t> </a:t>
            </a:r>
            <a:r>
              <a:rPr lang="ru-RU" sz="3600" dirty="0" err="1">
                <a:latin typeface="Inter"/>
              </a:rPr>
              <a:t>рекомендації</a:t>
            </a:r>
            <a:r>
              <a:rPr lang="ru-RU" sz="3600" dirty="0">
                <a:latin typeface="Inter"/>
              </a:rPr>
              <a:t> ДАНО          </a:t>
            </a:r>
            <a:r>
              <a:rPr lang="ru-RU" sz="3600" dirty="0">
                <a:solidFill>
                  <a:srgbClr val="FF0000"/>
                </a:solidFill>
                <a:latin typeface="Inter"/>
              </a:rPr>
              <a:t>«</a:t>
            </a:r>
            <a:r>
              <a:rPr lang="ru-RU" sz="3600" dirty="0" err="1">
                <a:solidFill>
                  <a:srgbClr val="FF0000"/>
                </a:solidFill>
                <a:latin typeface="Inter"/>
              </a:rPr>
              <a:t>Формувальне</a:t>
            </a:r>
            <a:r>
              <a:rPr lang="ru-RU" sz="3600" dirty="0">
                <a:solidFill>
                  <a:srgbClr val="FF0000"/>
                </a:solidFill>
                <a:latin typeface="Inter"/>
              </a:rPr>
              <a:t> </a:t>
            </a:r>
            <a:r>
              <a:rPr lang="ru-RU" sz="3600" dirty="0" err="1">
                <a:solidFill>
                  <a:srgbClr val="FF0000"/>
                </a:solidFill>
                <a:latin typeface="Inter"/>
              </a:rPr>
              <a:t>оцінювання</a:t>
            </a:r>
            <a:r>
              <a:rPr lang="ru-RU" sz="3600" dirty="0">
                <a:solidFill>
                  <a:srgbClr val="FF0000"/>
                </a:solidFill>
                <a:latin typeface="Inter"/>
              </a:rPr>
              <a:t> як нова модель </a:t>
            </a:r>
            <a:r>
              <a:rPr lang="ru-RU" sz="3600" dirty="0" err="1">
                <a:solidFill>
                  <a:srgbClr val="FF0000"/>
                </a:solidFill>
                <a:latin typeface="Inter"/>
              </a:rPr>
              <a:t>оцінювання</a:t>
            </a:r>
            <a:r>
              <a:rPr lang="ru-RU" sz="3600" dirty="0">
                <a:solidFill>
                  <a:srgbClr val="FF0000"/>
                </a:solidFill>
                <a:latin typeface="Inter"/>
              </a:rPr>
              <a:t>»</a:t>
            </a:r>
            <a:r>
              <a:rPr lang="ru-RU" sz="36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3200" dirty="0">
                <a:solidFill>
                  <a:srgbClr val="FFFF00"/>
                </a:solidFill>
                <a:latin typeface="Inter"/>
              </a:rPr>
              <a:t>(Виноградова О.М.)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68968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72732" y="386366"/>
            <a:ext cx="92856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25669C"/>
                </a:solidFill>
                <a:latin typeface="roboto"/>
                <a:hlinkClick r:id="rId2"/>
              </a:rPr>
              <a:t>Лист МОН </a:t>
            </a:r>
            <a:r>
              <a:rPr lang="ru-RU" sz="3200" b="1" dirty="0" err="1">
                <a:solidFill>
                  <a:srgbClr val="25669C"/>
                </a:solidFill>
                <a:latin typeface="roboto"/>
                <a:hlinkClick r:id="rId2"/>
              </a:rPr>
              <a:t>від</a:t>
            </a:r>
            <a:r>
              <a:rPr lang="ru-RU" sz="3200" b="1" dirty="0">
                <a:solidFill>
                  <a:srgbClr val="25669C"/>
                </a:solidFill>
                <a:latin typeface="roboto"/>
                <a:hlinkClick r:id="rId2"/>
              </a:rPr>
              <a:t> 10 </a:t>
            </a:r>
            <a:r>
              <a:rPr lang="ru-RU" sz="3200" b="1" dirty="0" err="1">
                <a:solidFill>
                  <a:srgbClr val="25669C"/>
                </a:solidFill>
                <a:latin typeface="roboto"/>
                <a:hlinkClick r:id="rId2"/>
              </a:rPr>
              <a:t>серпня</a:t>
            </a:r>
            <a:r>
              <a:rPr lang="ru-RU" sz="3200" b="1" dirty="0">
                <a:solidFill>
                  <a:srgbClr val="25669C"/>
                </a:solidFill>
                <a:latin typeface="roboto"/>
                <a:hlinkClick r:id="rId2"/>
              </a:rPr>
              <a:t> 2022 р. № 1/9105-22 «</a:t>
            </a:r>
            <a:r>
              <a:rPr lang="ru-RU" sz="3200" b="1" dirty="0" err="1">
                <a:solidFill>
                  <a:srgbClr val="25669C"/>
                </a:solidFill>
                <a:latin typeface="roboto"/>
                <a:hlinkClick r:id="rId2"/>
              </a:rPr>
              <a:t>Щодо</a:t>
            </a:r>
            <a:r>
              <a:rPr lang="ru-RU" sz="32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3200" b="1" dirty="0" err="1">
                <a:solidFill>
                  <a:srgbClr val="25669C"/>
                </a:solidFill>
                <a:latin typeface="roboto"/>
                <a:hlinkClick r:id="rId2"/>
              </a:rPr>
              <a:t>організації</a:t>
            </a:r>
            <a:r>
              <a:rPr lang="ru-RU" sz="32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3200" b="1" dirty="0" err="1">
                <a:solidFill>
                  <a:srgbClr val="25669C"/>
                </a:solidFill>
                <a:latin typeface="roboto"/>
                <a:hlinkClick r:id="rId2"/>
              </a:rPr>
              <a:t>виховного</a:t>
            </a:r>
            <a:r>
              <a:rPr lang="ru-RU" sz="32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3200" b="1" dirty="0" err="1">
                <a:solidFill>
                  <a:srgbClr val="25669C"/>
                </a:solidFill>
                <a:latin typeface="roboto"/>
                <a:hlinkClick r:id="rId2"/>
              </a:rPr>
              <a:t>процесу</a:t>
            </a:r>
            <a:r>
              <a:rPr lang="ru-RU" sz="3200" b="1" dirty="0">
                <a:solidFill>
                  <a:srgbClr val="25669C"/>
                </a:solidFill>
                <a:latin typeface="roboto"/>
                <a:hlinkClick r:id="rId2"/>
              </a:rPr>
              <a:t> в закладах </a:t>
            </a:r>
            <a:r>
              <a:rPr lang="ru-RU" sz="3200" b="1" dirty="0" err="1">
                <a:solidFill>
                  <a:srgbClr val="25669C"/>
                </a:solidFill>
                <a:latin typeface="roboto"/>
                <a:hlinkClick r:id="rId2"/>
              </a:rPr>
              <a:t>освіти</a:t>
            </a:r>
            <a:r>
              <a:rPr lang="ru-RU" sz="3200" b="1" dirty="0">
                <a:solidFill>
                  <a:srgbClr val="25669C"/>
                </a:solidFill>
                <a:latin typeface="roboto"/>
                <a:hlinkClick r:id="rId2"/>
              </a:rPr>
              <a:t> у 2022/2023 н. р.»</a:t>
            </a:r>
            <a:endParaRPr lang="en-US" sz="3200" dirty="0"/>
          </a:p>
        </p:txBody>
      </p:sp>
      <p:sp>
        <p:nvSpPr>
          <p:cNvPr id="3" name="Прямокутник 2"/>
          <p:cNvSpPr/>
          <p:nvPr/>
        </p:nvSpPr>
        <p:spPr>
          <a:xfrm>
            <a:off x="-244699" y="3855064"/>
            <a:ext cx="99940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285750">
              <a:spcBef>
                <a:spcPts val="1500"/>
              </a:spcBef>
              <a:spcAft>
                <a:spcPts val="2250"/>
              </a:spcAf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425003" y="2189408"/>
            <a:ext cx="114750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rgbClr val="FFFF00"/>
                </a:solidFill>
                <a:latin typeface="Inter"/>
              </a:rPr>
              <a:t>Дотримання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прав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дитини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. Педагогам рекомендовано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керуватись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у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роботі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Конвенцією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ООН про права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дитини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, Законами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України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«Про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охорону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дитинства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», «Про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соціальну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роботу з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дітьми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та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молоддю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», «Про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попередження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насильства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в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сім’ї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»,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окремими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статтями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Кодексів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України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,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які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регулюють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права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неповнолітніх</a:t>
            </a:r>
            <a:endParaRPr lang="ru-RU" sz="2400" dirty="0">
              <a:solidFill>
                <a:srgbClr val="FFFF00"/>
              </a:solidFill>
              <a:latin typeface="Inter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rgbClr val="FFFF00"/>
                </a:solidFill>
                <a:latin typeface="Inter"/>
              </a:rPr>
              <a:t>Національно-патріотичне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виховання</a:t>
            </a:r>
            <a:endParaRPr lang="ru-RU" sz="2400" dirty="0">
              <a:solidFill>
                <a:srgbClr val="FFFF00"/>
              </a:solidFill>
              <a:latin typeface="Inter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rgbClr val="FFFF00"/>
                </a:solidFill>
                <a:latin typeface="Inter"/>
              </a:rPr>
              <a:t>Протидія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булінгу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rgbClr val="FFFF00"/>
                </a:solidFill>
                <a:latin typeface="Inter"/>
              </a:rPr>
              <a:t>Запобігання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домашньому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насильству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rgbClr val="FFFF00"/>
                </a:solidFill>
                <a:latin typeface="Inter"/>
              </a:rPr>
              <a:t>Запобігання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та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протидія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торгівлі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людьми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rgbClr val="FFFF00"/>
                </a:solidFill>
                <a:latin typeface="Inter"/>
              </a:rPr>
              <a:t>Профілактика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шкідливих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звичок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та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девіантної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поведінки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rgbClr val="FFFF00"/>
                </a:solidFill>
                <a:latin typeface="Inter"/>
              </a:rPr>
              <a:t>Сприяння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розвитку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учнівського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самоврядування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. </a:t>
            </a:r>
            <a:endParaRPr lang="ru-RU" sz="1400" b="0" i="0" dirty="0">
              <a:solidFill>
                <a:srgbClr val="FFFF00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648080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21217" y="734097"/>
            <a:ext cx="1012279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285750" algn="ctr">
              <a:spcBef>
                <a:spcPts val="1500"/>
              </a:spcBef>
              <a:spcAft>
                <a:spcPts val="2250"/>
              </a:spcAft>
            </a:pP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Наказ МОН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06.06.2022  №527                         «Про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національно-патріотичного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закладах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таким,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втратив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чинність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наказу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науки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16.06.2015 № 641»                          </a:t>
            </a:r>
            <a:r>
              <a:rPr lang="ru-RU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{</a:t>
            </a:r>
            <a:r>
              <a:rPr lang="ru-RU" sz="3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змінами</a:t>
            </a:r>
            <a:r>
              <a:rPr lang="ru-RU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внесеними</a:t>
            </a:r>
            <a:r>
              <a:rPr lang="ru-RU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згідно</a:t>
            </a:r>
            <a:r>
              <a:rPr lang="ru-RU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Наказом МОН </a:t>
            </a:r>
            <a:r>
              <a:rPr lang="ru-RU" sz="36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№ 586 </a:t>
            </a:r>
            <a:r>
              <a:rPr lang="ru-RU" sz="3600" dirty="0" err="1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від</a:t>
            </a:r>
            <a:r>
              <a:rPr lang="ru-RU" sz="3600" dirty="0">
                <a:solidFill>
                  <a:srgbClr val="000099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 23.06.2022</a:t>
            </a:r>
            <a:r>
              <a:rPr lang="ru-RU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}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003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566670" y="592428"/>
            <a:ext cx="99296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5400" b="1" dirty="0">
                <a:solidFill>
                  <a:srgbClr val="FFFF00"/>
                </a:solidFill>
                <a:latin typeface="Open Sans"/>
              </a:rPr>
              <a:t>Лист МОН </a:t>
            </a:r>
            <a:r>
              <a:rPr lang="ru-RU" sz="5400" b="1" dirty="0" err="1">
                <a:solidFill>
                  <a:srgbClr val="FFFF00"/>
                </a:solidFill>
                <a:latin typeface="Open Sans"/>
              </a:rPr>
              <a:t>від</a:t>
            </a:r>
            <a:r>
              <a:rPr lang="ru-RU" sz="5400" b="1" dirty="0">
                <a:solidFill>
                  <a:srgbClr val="FFFF00"/>
                </a:solidFill>
                <a:latin typeface="Open Sans"/>
              </a:rPr>
              <a:t> 29.03.2022    № 1/3725-22                      “Про </a:t>
            </a:r>
            <a:r>
              <a:rPr lang="ru-RU" sz="5400" b="1" dirty="0" err="1">
                <a:solidFill>
                  <a:srgbClr val="FFFF00"/>
                </a:solidFill>
                <a:latin typeface="Open Sans"/>
              </a:rPr>
              <a:t>організацію</a:t>
            </a:r>
            <a:r>
              <a:rPr lang="ru-RU" sz="5400" b="1" dirty="0">
                <a:solidFill>
                  <a:srgbClr val="FFFF00"/>
                </a:solidFill>
                <a:latin typeface="Open Sans"/>
              </a:rPr>
              <a:t> </a:t>
            </a:r>
            <a:r>
              <a:rPr lang="ru-RU" sz="5400" b="1" dirty="0" err="1">
                <a:solidFill>
                  <a:srgbClr val="FFFF00"/>
                </a:solidFill>
                <a:latin typeface="Open Sans"/>
              </a:rPr>
              <a:t>освітнього</a:t>
            </a:r>
            <a:r>
              <a:rPr lang="ru-RU" sz="5400" b="1" dirty="0">
                <a:solidFill>
                  <a:srgbClr val="FFFF00"/>
                </a:solidFill>
                <a:latin typeface="Open Sans"/>
              </a:rPr>
              <a:t> </a:t>
            </a:r>
            <a:r>
              <a:rPr lang="ru-RU" sz="5400" b="1" dirty="0" err="1">
                <a:solidFill>
                  <a:srgbClr val="FFFF00"/>
                </a:solidFill>
                <a:latin typeface="Open Sans"/>
              </a:rPr>
              <a:t>процесу</a:t>
            </a:r>
            <a:r>
              <a:rPr lang="ru-RU" sz="5400" b="1" dirty="0">
                <a:solidFill>
                  <a:srgbClr val="FFFF00"/>
                </a:solidFill>
                <a:latin typeface="Open Sans"/>
              </a:rPr>
              <a:t> в </a:t>
            </a:r>
            <a:r>
              <a:rPr lang="ru-RU" sz="5400" b="1" dirty="0" err="1">
                <a:solidFill>
                  <a:srgbClr val="FFFF00"/>
                </a:solidFill>
                <a:latin typeface="Open Sans"/>
              </a:rPr>
              <a:t>початковій</a:t>
            </a:r>
            <a:r>
              <a:rPr lang="ru-RU" sz="5400" b="1" dirty="0">
                <a:solidFill>
                  <a:srgbClr val="FFFF00"/>
                </a:solidFill>
                <a:latin typeface="Open Sans"/>
              </a:rPr>
              <a:t> </a:t>
            </a:r>
            <a:r>
              <a:rPr lang="ru-RU" sz="5400" b="1" dirty="0" err="1">
                <a:solidFill>
                  <a:srgbClr val="FFFF00"/>
                </a:solidFill>
                <a:latin typeface="Open Sans"/>
              </a:rPr>
              <a:t>школі</a:t>
            </a:r>
            <a:r>
              <a:rPr lang="ru-RU" sz="5400" b="1" dirty="0">
                <a:solidFill>
                  <a:srgbClr val="FFFF00"/>
                </a:solidFill>
                <a:latin typeface="Open Sans"/>
              </a:rPr>
              <a:t> в </a:t>
            </a:r>
            <a:r>
              <a:rPr lang="ru-RU" sz="5400" b="1" dirty="0" err="1">
                <a:solidFill>
                  <a:srgbClr val="FFFF00"/>
                </a:solidFill>
                <a:latin typeface="Open Sans"/>
              </a:rPr>
              <a:t>умовах</a:t>
            </a:r>
            <a:r>
              <a:rPr lang="ru-RU" sz="5400" b="1" dirty="0">
                <a:solidFill>
                  <a:srgbClr val="FFFF00"/>
                </a:solidFill>
                <a:latin typeface="Open Sans"/>
              </a:rPr>
              <a:t> </a:t>
            </a:r>
            <a:r>
              <a:rPr lang="ru-RU" sz="5400" b="1" dirty="0" err="1">
                <a:solidFill>
                  <a:srgbClr val="FFFF00"/>
                </a:solidFill>
                <a:latin typeface="Open Sans"/>
              </a:rPr>
              <a:t>воєнного</a:t>
            </a:r>
            <a:r>
              <a:rPr lang="ru-RU" sz="5400" b="1" dirty="0">
                <a:solidFill>
                  <a:srgbClr val="FFFF00"/>
                </a:solidFill>
                <a:latin typeface="Open Sans"/>
              </a:rPr>
              <a:t> часу”</a:t>
            </a:r>
            <a:endParaRPr lang="ru-RU" sz="5400" b="1" i="0" dirty="0">
              <a:solidFill>
                <a:srgbClr val="FFFF00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819759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34851" y="283335"/>
            <a:ext cx="994249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u="sng" dirty="0">
                <a:solidFill>
                  <a:srgbClr val="F69275"/>
                </a:solidFill>
                <a:latin typeface="Inter"/>
                <a:hlinkClick r:id="rId2"/>
              </a:rPr>
              <a:t>Лист МОН </a:t>
            </a:r>
            <a:r>
              <a:rPr lang="ru-RU" sz="3200" u="sng" dirty="0" err="1">
                <a:solidFill>
                  <a:srgbClr val="F69275"/>
                </a:solidFill>
                <a:latin typeface="Inter"/>
                <a:hlinkClick r:id="rId2"/>
              </a:rPr>
              <a:t>від</a:t>
            </a:r>
            <a:r>
              <a:rPr lang="ru-RU" sz="3200" u="sng" dirty="0">
                <a:solidFill>
                  <a:srgbClr val="F69275"/>
                </a:solidFill>
                <a:latin typeface="Inter"/>
                <a:hlinkClick r:id="rId2"/>
              </a:rPr>
              <a:t> 26.07.2022 №1/8462-22</a:t>
            </a:r>
          </a:p>
          <a:p>
            <a:r>
              <a:rPr lang="ru-RU" sz="3200" u="sng" dirty="0">
                <a:solidFill>
                  <a:srgbClr val="F69275"/>
                </a:solidFill>
                <a:latin typeface="Inter"/>
                <a:hlinkClick r:id="rId2"/>
              </a:rPr>
              <a:t> «Про </a:t>
            </a:r>
            <a:r>
              <a:rPr lang="ru-RU" sz="3200" u="sng" dirty="0" err="1">
                <a:solidFill>
                  <a:srgbClr val="F69275"/>
                </a:solidFill>
                <a:latin typeface="Inter"/>
                <a:hlinkClick r:id="rId2"/>
              </a:rPr>
              <a:t>оптимізацію</a:t>
            </a:r>
            <a:r>
              <a:rPr lang="ru-RU" sz="3200" u="sng" dirty="0">
                <a:solidFill>
                  <a:srgbClr val="F69275"/>
                </a:solidFill>
                <a:latin typeface="Inter"/>
                <a:hlinkClick r:id="rId2"/>
              </a:rPr>
              <a:t> </a:t>
            </a:r>
            <a:r>
              <a:rPr lang="ru-RU" sz="3200" u="sng" dirty="0" err="1">
                <a:solidFill>
                  <a:srgbClr val="F69275"/>
                </a:solidFill>
                <a:latin typeface="Inter"/>
                <a:hlinkClick r:id="rId2"/>
              </a:rPr>
              <a:t>виконання</a:t>
            </a:r>
            <a:r>
              <a:rPr lang="ru-RU" sz="3200" u="sng" dirty="0">
                <a:solidFill>
                  <a:srgbClr val="F69275"/>
                </a:solidFill>
                <a:latin typeface="Inter"/>
                <a:hlinkClick r:id="rId2"/>
              </a:rPr>
              <a:t> </a:t>
            </a:r>
            <a:r>
              <a:rPr lang="ru-RU" sz="3200" u="sng" dirty="0" err="1">
                <a:solidFill>
                  <a:srgbClr val="F69275"/>
                </a:solidFill>
                <a:latin typeface="Inter"/>
                <a:hlinkClick r:id="rId2"/>
              </a:rPr>
              <a:t>заходів</a:t>
            </a:r>
            <a:r>
              <a:rPr lang="ru-RU" sz="3200" u="sng" dirty="0">
                <a:solidFill>
                  <a:srgbClr val="F69275"/>
                </a:solidFill>
                <a:latin typeface="Inter"/>
                <a:hlinkClick r:id="rId2"/>
              </a:rPr>
              <a:t> з </a:t>
            </a:r>
            <a:r>
              <a:rPr lang="ru-RU" sz="3200" u="sng" dirty="0" err="1">
                <a:solidFill>
                  <a:srgbClr val="F69275"/>
                </a:solidFill>
                <a:latin typeface="Inter"/>
                <a:hlinkClick r:id="rId2"/>
              </a:rPr>
              <a:t>підготовки</a:t>
            </a:r>
            <a:r>
              <a:rPr lang="ru-RU" sz="3200" u="sng" dirty="0">
                <a:solidFill>
                  <a:srgbClr val="F69275"/>
                </a:solidFill>
                <a:latin typeface="Inter"/>
                <a:hlinkClick r:id="rId2"/>
              </a:rPr>
              <a:t> </a:t>
            </a:r>
            <a:r>
              <a:rPr lang="ru-RU" sz="3200" u="sng" dirty="0" err="1">
                <a:solidFill>
                  <a:srgbClr val="F69275"/>
                </a:solidFill>
                <a:latin typeface="Inter"/>
                <a:hlinkClick r:id="rId2"/>
              </a:rPr>
              <a:t>закладів</a:t>
            </a:r>
            <a:r>
              <a:rPr lang="ru-RU" sz="3200" u="sng" dirty="0">
                <a:solidFill>
                  <a:srgbClr val="F69275"/>
                </a:solidFill>
                <a:latin typeface="Inter"/>
                <a:hlinkClick r:id="rId2"/>
              </a:rPr>
              <a:t> </a:t>
            </a:r>
            <a:r>
              <a:rPr lang="ru-RU" sz="3200" u="sng" dirty="0" err="1">
                <a:solidFill>
                  <a:srgbClr val="F69275"/>
                </a:solidFill>
                <a:latin typeface="Inter"/>
                <a:hlinkClick r:id="rId2"/>
              </a:rPr>
              <a:t>освіти</a:t>
            </a:r>
            <a:r>
              <a:rPr lang="ru-RU" sz="3200" u="sng" dirty="0">
                <a:solidFill>
                  <a:srgbClr val="F69275"/>
                </a:solidFill>
                <a:latin typeface="Inter"/>
                <a:hlinkClick r:id="rId2"/>
              </a:rPr>
              <a:t> до нового </a:t>
            </a:r>
            <a:r>
              <a:rPr lang="ru-RU" sz="3200" u="sng" dirty="0" err="1">
                <a:solidFill>
                  <a:srgbClr val="F69275"/>
                </a:solidFill>
                <a:latin typeface="Inter"/>
                <a:hlinkClick r:id="rId2"/>
              </a:rPr>
              <a:t>навчального</a:t>
            </a:r>
            <a:r>
              <a:rPr lang="ru-RU" sz="3200" u="sng" dirty="0">
                <a:solidFill>
                  <a:srgbClr val="F69275"/>
                </a:solidFill>
                <a:latin typeface="Inter"/>
                <a:hlinkClick r:id="rId2"/>
              </a:rPr>
              <a:t> року та </a:t>
            </a:r>
            <a:r>
              <a:rPr lang="ru-RU" sz="3200" u="sng" dirty="0" err="1">
                <a:solidFill>
                  <a:srgbClr val="F69275"/>
                </a:solidFill>
                <a:latin typeface="Inter"/>
                <a:hlinkClick r:id="rId2"/>
              </a:rPr>
              <a:t>опалювального</a:t>
            </a:r>
            <a:r>
              <a:rPr lang="ru-RU" sz="3200" u="sng" dirty="0">
                <a:solidFill>
                  <a:srgbClr val="F69275"/>
                </a:solidFill>
                <a:latin typeface="Inter"/>
                <a:hlinkClick r:id="rId2"/>
              </a:rPr>
              <a:t> сезону в </a:t>
            </a:r>
            <a:r>
              <a:rPr lang="ru-RU" sz="3200" u="sng" dirty="0" err="1">
                <a:solidFill>
                  <a:srgbClr val="F69275"/>
                </a:solidFill>
                <a:latin typeface="Inter"/>
                <a:hlinkClick r:id="rId2"/>
              </a:rPr>
              <a:t>умовах</a:t>
            </a:r>
            <a:r>
              <a:rPr lang="ru-RU" sz="3200" u="sng" dirty="0">
                <a:solidFill>
                  <a:srgbClr val="F69275"/>
                </a:solidFill>
                <a:latin typeface="Inter"/>
                <a:hlinkClick r:id="rId2"/>
              </a:rPr>
              <a:t> </a:t>
            </a:r>
            <a:r>
              <a:rPr lang="ru-RU" sz="3200" u="sng" dirty="0" err="1">
                <a:solidFill>
                  <a:srgbClr val="F69275"/>
                </a:solidFill>
                <a:latin typeface="Inter"/>
                <a:hlinkClick r:id="rId2"/>
              </a:rPr>
              <a:t>воєнного</a:t>
            </a:r>
            <a:r>
              <a:rPr lang="ru-RU" sz="3200" u="sng" dirty="0">
                <a:solidFill>
                  <a:srgbClr val="F69275"/>
                </a:solidFill>
                <a:latin typeface="Inter"/>
                <a:hlinkClick r:id="rId2"/>
              </a:rPr>
              <a:t> стану».</a:t>
            </a:r>
            <a:r>
              <a:rPr lang="ru-RU" sz="3200" dirty="0">
                <a:solidFill>
                  <a:srgbClr val="404040"/>
                </a:solidFill>
                <a:latin typeface="Inter"/>
              </a:rPr>
              <a:t> </a:t>
            </a:r>
          </a:p>
          <a:p>
            <a:r>
              <a:rPr lang="ru-RU" sz="2400" dirty="0" err="1">
                <a:solidFill>
                  <a:srgbClr val="FFFF00"/>
                </a:solidFill>
                <a:latin typeface="Inter"/>
              </a:rPr>
              <a:t>Він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містить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рекомендації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щодо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rgbClr val="FFFF00"/>
                </a:solidFill>
                <a:latin typeface="Inter"/>
              </a:rPr>
              <a:t>приведення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інженерно-технічних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комунікацій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,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устаткування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,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обладнання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у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відповідність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до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чинних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стандартів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, правил, норм;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rgbClr val="FFFF00"/>
                </a:solidFill>
                <a:latin typeface="Inter"/>
              </a:rPr>
              <a:t>підготовки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території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закладу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освіти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;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rgbClr val="FFFF00"/>
                </a:solidFill>
                <a:latin typeface="Inter"/>
              </a:rPr>
              <a:t>оформлення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документації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з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охорони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праці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та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безпеки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життєдіяльності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;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rgbClr val="FFFF00"/>
                </a:solidFill>
                <a:latin typeface="Inter"/>
              </a:rPr>
              <a:t>проведення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протипожежних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заходів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  в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закладі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освіти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rgbClr val="FFFF00"/>
                </a:solidFill>
                <a:latin typeface="Inter"/>
              </a:rPr>
              <a:t>перевірки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  стану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електрогосподарства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;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400" dirty="0" err="1">
                <a:solidFill>
                  <a:srgbClr val="FFFF00"/>
                </a:solidFill>
                <a:latin typeface="Inter"/>
              </a:rPr>
              <a:t>підготовки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укриттів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фонду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захисних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споруд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цивільного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захисту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.</a:t>
            </a:r>
          </a:p>
          <a:p>
            <a:r>
              <a:rPr lang="ru-RU" sz="2400" dirty="0" err="1">
                <a:solidFill>
                  <a:srgbClr val="FFFF00"/>
                </a:solidFill>
                <a:latin typeface="Inter"/>
              </a:rPr>
              <a:t>Також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у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листі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надано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зразки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відповідних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документів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(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наказів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,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актів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 </a:t>
            </a:r>
            <a:r>
              <a:rPr lang="ru-RU" sz="2400" dirty="0" err="1">
                <a:solidFill>
                  <a:srgbClr val="FFFF00"/>
                </a:solidFill>
                <a:latin typeface="Inter"/>
              </a:rPr>
              <a:t>тощо</a:t>
            </a:r>
            <a:r>
              <a:rPr lang="ru-RU" sz="2400" dirty="0">
                <a:solidFill>
                  <a:srgbClr val="FFFF00"/>
                </a:solidFill>
                <a:latin typeface="Inter"/>
              </a:rPr>
              <a:t>).</a:t>
            </a:r>
            <a:endParaRPr lang="ru-RU" sz="2400" b="0" i="0" dirty="0">
              <a:solidFill>
                <a:srgbClr val="FFFF00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1307887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515155" y="759854"/>
            <a:ext cx="1167684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err="1">
                <a:solidFill>
                  <a:srgbClr val="25669C"/>
                </a:solidFill>
                <a:latin typeface="roboto"/>
                <a:hlinkClick r:id="rId2"/>
              </a:rPr>
              <a:t>Державна</a:t>
            </a:r>
            <a:r>
              <a:rPr lang="ru-RU" sz="4800" b="1" dirty="0">
                <a:solidFill>
                  <a:srgbClr val="25669C"/>
                </a:solidFill>
                <a:latin typeface="roboto"/>
                <a:hlinkClick r:id="rId2"/>
              </a:rPr>
              <a:t> служба </a:t>
            </a:r>
            <a:r>
              <a:rPr lang="ru-RU" sz="4800" b="1" dirty="0" err="1">
                <a:solidFill>
                  <a:srgbClr val="25669C"/>
                </a:solidFill>
                <a:latin typeface="roboto"/>
                <a:hlinkClick r:id="rId2"/>
              </a:rPr>
              <a:t>України</a:t>
            </a:r>
            <a:r>
              <a:rPr lang="ru-RU" sz="4800" b="1" dirty="0">
                <a:solidFill>
                  <a:srgbClr val="25669C"/>
                </a:solidFill>
                <a:latin typeface="roboto"/>
                <a:hlinkClick r:id="rId2"/>
              </a:rPr>
              <a:t>                    з </a:t>
            </a:r>
            <a:r>
              <a:rPr lang="ru-RU" sz="4800" b="1" dirty="0" err="1">
                <a:solidFill>
                  <a:srgbClr val="FF0000"/>
                </a:solidFill>
                <a:latin typeface="roboto"/>
                <a:hlinkClick r:id="rId2"/>
              </a:rPr>
              <a:t>надзвичайних</a:t>
            </a:r>
            <a:r>
              <a:rPr lang="ru-RU" sz="4800" b="1" dirty="0">
                <a:solidFill>
                  <a:srgbClr val="FF0000"/>
                </a:solidFill>
                <a:latin typeface="roboto"/>
                <a:hlinkClick r:id="rId2"/>
              </a:rPr>
              <a:t> </a:t>
            </a:r>
            <a:r>
              <a:rPr lang="ru-RU" sz="4800" b="1" dirty="0" err="1">
                <a:solidFill>
                  <a:srgbClr val="FF0000"/>
                </a:solidFill>
                <a:latin typeface="roboto"/>
                <a:hlinkClick r:id="rId2"/>
              </a:rPr>
              <a:t>ситуацій</a:t>
            </a:r>
            <a:r>
              <a:rPr lang="ru-RU" sz="4800" b="1" dirty="0">
                <a:solidFill>
                  <a:srgbClr val="FF0000"/>
                </a:solidFill>
                <a:latin typeface="roboto"/>
                <a:hlinkClick r:id="rId2"/>
              </a:rPr>
              <a:t>                    </a:t>
            </a:r>
            <a:r>
              <a:rPr lang="ru-RU" sz="4800" b="1" dirty="0">
                <a:solidFill>
                  <a:srgbClr val="25669C"/>
                </a:solidFill>
                <a:latin typeface="roboto"/>
                <a:hlinkClick r:id="rId2"/>
              </a:rPr>
              <a:t>№ 03-1870/162-2 </a:t>
            </a:r>
            <a:r>
              <a:rPr lang="ru-RU" sz="4800" b="1" dirty="0" err="1">
                <a:solidFill>
                  <a:srgbClr val="25669C"/>
                </a:solidFill>
                <a:latin typeface="roboto"/>
                <a:hlinkClick r:id="rId2"/>
              </a:rPr>
              <a:t>від</a:t>
            </a:r>
            <a:r>
              <a:rPr lang="ru-RU" sz="4800" b="1" dirty="0">
                <a:solidFill>
                  <a:srgbClr val="25669C"/>
                </a:solidFill>
                <a:latin typeface="roboto"/>
                <a:hlinkClick r:id="rId2"/>
              </a:rPr>
              <a:t> 14.06.2022 року «Про </a:t>
            </a:r>
            <a:r>
              <a:rPr lang="ru-RU" sz="4800" b="1" dirty="0" err="1">
                <a:solidFill>
                  <a:srgbClr val="25669C"/>
                </a:solidFill>
                <a:latin typeface="roboto"/>
                <a:hlinkClick r:id="rId2"/>
              </a:rPr>
              <a:t>організацію</a:t>
            </a:r>
            <a:r>
              <a:rPr lang="ru-RU" sz="48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4800" b="1" dirty="0" err="1">
                <a:solidFill>
                  <a:srgbClr val="25669C"/>
                </a:solidFill>
                <a:latin typeface="roboto"/>
                <a:hlinkClick r:id="rId2"/>
              </a:rPr>
              <a:t>укриття</a:t>
            </a:r>
            <a:r>
              <a:rPr lang="ru-RU" sz="4800" b="1" dirty="0">
                <a:solidFill>
                  <a:srgbClr val="25669C"/>
                </a:solidFill>
                <a:latin typeface="roboto"/>
                <a:hlinkClick r:id="rId2"/>
              </a:rPr>
              <a:t> </a:t>
            </a:r>
            <a:r>
              <a:rPr lang="ru-RU" sz="4800" b="1" dirty="0" err="1">
                <a:solidFill>
                  <a:srgbClr val="25669C"/>
                </a:solidFill>
                <a:latin typeface="roboto"/>
                <a:hlinkClick r:id="rId2"/>
              </a:rPr>
              <a:t>працівників</a:t>
            </a:r>
            <a:r>
              <a:rPr lang="ru-RU" sz="4800" b="1" dirty="0">
                <a:solidFill>
                  <a:srgbClr val="25669C"/>
                </a:solidFill>
                <a:latin typeface="roboto"/>
                <a:hlinkClick r:id="rId2"/>
              </a:rPr>
              <a:t> та </a:t>
            </a:r>
            <a:r>
              <a:rPr lang="ru-RU" sz="4800" b="1" dirty="0" err="1">
                <a:solidFill>
                  <a:srgbClr val="25669C"/>
                </a:solidFill>
                <a:latin typeface="roboto"/>
                <a:hlinkClick r:id="rId2"/>
              </a:rPr>
              <a:t>дітей</a:t>
            </a:r>
            <a:r>
              <a:rPr lang="ru-RU" sz="4800" b="1" dirty="0">
                <a:solidFill>
                  <a:srgbClr val="25669C"/>
                </a:solidFill>
                <a:latin typeface="roboto"/>
                <a:hlinkClick r:id="rId2"/>
              </a:rPr>
              <a:t> у закладах </a:t>
            </a:r>
            <a:r>
              <a:rPr lang="ru-RU" sz="4800" b="1" dirty="0" err="1">
                <a:solidFill>
                  <a:srgbClr val="25669C"/>
                </a:solidFill>
                <a:latin typeface="roboto"/>
                <a:hlinkClick r:id="rId2"/>
              </a:rPr>
              <a:t>освіти</a:t>
            </a:r>
            <a:r>
              <a:rPr lang="ru-RU" sz="4800" b="1" dirty="0">
                <a:solidFill>
                  <a:srgbClr val="25669C"/>
                </a:solidFill>
                <a:latin typeface="roboto"/>
                <a:hlinkClick r:id="rId2"/>
              </a:rPr>
              <a:t>»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76367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70456" y="-978794"/>
            <a:ext cx="11037195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u="sng" dirty="0">
              <a:solidFill>
                <a:srgbClr val="166DD6"/>
              </a:solidFill>
              <a:latin typeface="Lato"/>
            </a:endParaRPr>
          </a:p>
          <a:p>
            <a:pPr algn="ctr"/>
            <a:endParaRPr lang="ru-RU" sz="4000" b="1" dirty="0">
              <a:solidFill>
                <a:srgbClr val="404040"/>
              </a:solidFill>
              <a:latin typeface="Lato"/>
            </a:endParaRPr>
          </a:p>
          <a:p>
            <a:pPr algn="ctr"/>
            <a:endParaRPr lang="ru-RU" sz="3600" b="1" dirty="0">
              <a:hlinkClick r:id="rId2"/>
            </a:endParaRPr>
          </a:p>
          <a:p>
            <a:pPr algn="ctr"/>
            <a:r>
              <a:rPr lang="ru-RU" sz="3600" b="1" dirty="0">
                <a:hlinkClick r:id="rId2"/>
              </a:rPr>
              <a:t>Наказ МОН </a:t>
            </a:r>
            <a:r>
              <a:rPr lang="ru-RU" sz="3600" b="1" dirty="0" err="1">
                <a:hlinkClick r:id="rId2"/>
              </a:rPr>
              <a:t>від</a:t>
            </a:r>
            <a:r>
              <a:rPr lang="ru-RU" sz="3600" b="1" dirty="0">
                <a:hlinkClick r:id="rId2"/>
              </a:rPr>
              <a:t> 8 </a:t>
            </a:r>
            <a:r>
              <a:rPr lang="ru-RU" sz="3600" b="1" dirty="0" err="1">
                <a:hlinkClick r:id="rId2"/>
              </a:rPr>
              <a:t>вересня</a:t>
            </a:r>
            <a:r>
              <a:rPr lang="ru-RU" sz="3600" b="1" dirty="0">
                <a:hlinkClick r:id="rId2"/>
              </a:rPr>
              <a:t> 2020 року №1115       і </a:t>
            </a:r>
            <a:r>
              <a:rPr lang="ru-RU" sz="3600" b="1" dirty="0" err="1">
                <a:hlinkClick r:id="rId2"/>
              </a:rPr>
              <a:t>зареєстровано</a:t>
            </a:r>
            <a:r>
              <a:rPr lang="ru-RU" sz="3600" b="1" dirty="0">
                <a:hlinkClick r:id="rId2"/>
              </a:rPr>
              <a:t> в </a:t>
            </a:r>
            <a:r>
              <a:rPr lang="ru-RU" sz="3600" b="1" dirty="0" err="1">
                <a:hlinkClick r:id="rId2"/>
              </a:rPr>
              <a:t>Міністерстві</a:t>
            </a:r>
            <a:r>
              <a:rPr lang="ru-RU" sz="3600" b="1" dirty="0">
                <a:hlinkClick r:id="rId2"/>
              </a:rPr>
              <a:t> </a:t>
            </a:r>
            <a:r>
              <a:rPr lang="ru-RU" sz="3600" b="1" dirty="0" err="1">
                <a:hlinkClick r:id="rId2"/>
              </a:rPr>
              <a:t>юстиції</a:t>
            </a:r>
            <a:r>
              <a:rPr lang="ru-RU" sz="3600" b="1" dirty="0">
                <a:hlinkClick r:id="rId2"/>
              </a:rPr>
              <a:t>          28 </a:t>
            </a:r>
            <a:r>
              <a:rPr lang="ru-RU" sz="3600" b="1" dirty="0" err="1">
                <a:hlinkClick r:id="rId2"/>
              </a:rPr>
              <a:t>вересня</a:t>
            </a:r>
            <a:r>
              <a:rPr lang="ru-RU" sz="3600" b="1" dirty="0">
                <a:hlinkClick r:id="rId2"/>
              </a:rPr>
              <a:t> 2020 року за №941/35224         </a:t>
            </a:r>
            <a:r>
              <a:rPr lang="ru-RU" sz="3600" b="1" dirty="0">
                <a:solidFill>
                  <a:srgbClr val="FFFF00"/>
                </a:solidFill>
                <a:hlinkClick r:id="rId2"/>
              </a:rPr>
              <a:t>“</a:t>
            </a:r>
            <a:r>
              <a:rPr lang="ru-RU" sz="3600" b="1" dirty="0" err="1">
                <a:solidFill>
                  <a:srgbClr val="FFFF00"/>
                </a:solidFill>
                <a:hlinkClick r:id="rId2"/>
              </a:rPr>
              <a:t>Деякі</a:t>
            </a:r>
            <a:r>
              <a:rPr lang="ru-RU" sz="3600" b="1" dirty="0">
                <a:solidFill>
                  <a:srgbClr val="FFFF00"/>
                </a:solidFill>
                <a:hlinkClick r:id="rId2"/>
              </a:rPr>
              <a:t> </a:t>
            </a:r>
            <a:r>
              <a:rPr lang="ru-RU" sz="3600" b="1" dirty="0" err="1">
                <a:solidFill>
                  <a:srgbClr val="FFFF00"/>
                </a:solidFill>
                <a:hlinkClick r:id="rId2"/>
              </a:rPr>
              <a:t>питання</a:t>
            </a:r>
            <a:r>
              <a:rPr lang="ru-RU" sz="3600" b="1" dirty="0">
                <a:solidFill>
                  <a:srgbClr val="FFFF00"/>
                </a:solidFill>
                <a:hlinkClick r:id="rId2"/>
              </a:rPr>
              <a:t> </a:t>
            </a:r>
            <a:r>
              <a:rPr lang="ru-RU" sz="3600" b="1" dirty="0" err="1">
                <a:solidFill>
                  <a:srgbClr val="FFFF00"/>
                </a:solidFill>
                <a:hlinkClick r:id="rId2"/>
              </a:rPr>
              <a:t>організації</a:t>
            </a:r>
            <a:r>
              <a:rPr lang="ru-RU" sz="3600" b="1" dirty="0">
                <a:solidFill>
                  <a:srgbClr val="FFFF00"/>
                </a:solidFill>
                <a:hlinkClick r:id="rId2"/>
              </a:rPr>
              <a:t> </a:t>
            </a:r>
            <a:r>
              <a:rPr lang="ru-RU" sz="3600" b="1" dirty="0" err="1">
                <a:solidFill>
                  <a:srgbClr val="FFFF00"/>
                </a:solidFill>
                <a:hlinkClick r:id="rId2"/>
              </a:rPr>
              <a:t>дистанційного</a:t>
            </a:r>
            <a:r>
              <a:rPr lang="ru-RU" sz="3600" b="1" dirty="0">
                <a:solidFill>
                  <a:srgbClr val="FFFF00"/>
                </a:solidFill>
                <a:hlinkClick r:id="rId2"/>
              </a:rPr>
              <a:t> </a:t>
            </a:r>
            <a:r>
              <a:rPr lang="ru-RU" sz="3600" b="1" dirty="0" err="1">
                <a:solidFill>
                  <a:srgbClr val="FFFF00"/>
                </a:solidFill>
                <a:hlinkClick r:id="rId2"/>
              </a:rPr>
              <a:t>навчання</a:t>
            </a:r>
            <a:r>
              <a:rPr lang="ru-RU" sz="3600" b="1" dirty="0">
                <a:solidFill>
                  <a:srgbClr val="FFFF00"/>
                </a:solidFill>
                <a:hlinkClick r:id="rId2"/>
              </a:rPr>
              <a:t>” </a:t>
            </a:r>
            <a:endParaRPr lang="ru-RU" sz="3600" b="1" dirty="0">
              <a:solidFill>
                <a:srgbClr val="FFFF00"/>
              </a:solidFill>
            </a:endParaRPr>
          </a:p>
          <a:p>
            <a:pPr algn="ctr"/>
            <a:endParaRPr lang="ru-RU" sz="3600" b="1" dirty="0"/>
          </a:p>
          <a:p>
            <a:pPr algn="ctr"/>
            <a:r>
              <a:rPr lang="ru-RU" sz="3600" b="1" dirty="0">
                <a:solidFill>
                  <a:srgbClr val="166DD6"/>
                </a:solidFill>
                <a:latin typeface="Lato"/>
                <a:hlinkClick r:id="rId3"/>
              </a:rPr>
              <a:t>Лист МОН №1/9-436 </a:t>
            </a:r>
            <a:r>
              <a:rPr lang="ru-RU" sz="3600" b="1" dirty="0" err="1">
                <a:solidFill>
                  <a:srgbClr val="166DD6"/>
                </a:solidFill>
                <a:latin typeface="Lato"/>
                <a:hlinkClick r:id="rId3"/>
              </a:rPr>
              <a:t>від</a:t>
            </a:r>
            <a:r>
              <a:rPr lang="ru-RU" sz="3600" b="1" dirty="0">
                <a:solidFill>
                  <a:srgbClr val="166DD6"/>
                </a:solidFill>
                <a:latin typeface="Lato"/>
                <a:hlinkClick r:id="rId3"/>
              </a:rPr>
              <a:t> 14.08.2020                  ″Про </a:t>
            </a:r>
            <a:r>
              <a:rPr lang="ru-RU" sz="3600" b="1" dirty="0" err="1">
                <a:solidFill>
                  <a:srgbClr val="166DD6"/>
                </a:solidFill>
                <a:latin typeface="Lato"/>
                <a:hlinkClick r:id="rId3"/>
              </a:rPr>
              <a:t>створення</a:t>
            </a:r>
            <a:r>
              <a:rPr lang="ru-RU" sz="3600" b="1" dirty="0">
                <a:solidFill>
                  <a:srgbClr val="166DD6"/>
                </a:solidFill>
                <a:latin typeface="Lato"/>
                <a:hlinkClick r:id="rId3"/>
              </a:rPr>
              <a:t> </a:t>
            </a:r>
            <a:r>
              <a:rPr lang="ru-RU" sz="3600" b="1" dirty="0" err="1">
                <a:solidFill>
                  <a:srgbClr val="166DD6"/>
                </a:solidFill>
                <a:latin typeface="Lato"/>
                <a:hlinkClick r:id="rId3"/>
              </a:rPr>
              <a:t>безпечного</a:t>
            </a:r>
            <a:r>
              <a:rPr lang="ru-RU" sz="3600" b="1" dirty="0">
                <a:solidFill>
                  <a:srgbClr val="166DD6"/>
                </a:solidFill>
                <a:latin typeface="Lato"/>
                <a:hlinkClick r:id="rId3"/>
              </a:rPr>
              <a:t> </a:t>
            </a:r>
            <a:r>
              <a:rPr lang="ru-RU" sz="3600" b="1" dirty="0" err="1">
                <a:solidFill>
                  <a:srgbClr val="166DD6"/>
                </a:solidFill>
                <a:latin typeface="Lato"/>
                <a:hlinkClick r:id="rId3"/>
              </a:rPr>
              <a:t>освітнього</a:t>
            </a:r>
            <a:r>
              <a:rPr lang="ru-RU" sz="3600" b="1" dirty="0">
                <a:solidFill>
                  <a:srgbClr val="166DD6"/>
                </a:solidFill>
                <a:latin typeface="Lato"/>
                <a:hlinkClick r:id="rId3"/>
              </a:rPr>
              <a:t> </a:t>
            </a:r>
            <a:r>
              <a:rPr lang="ru-RU" sz="3600" b="1" dirty="0" err="1">
                <a:solidFill>
                  <a:srgbClr val="166DD6"/>
                </a:solidFill>
                <a:latin typeface="Lato"/>
                <a:hlinkClick r:id="rId3"/>
              </a:rPr>
              <a:t>середовища</a:t>
            </a:r>
            <a:r>
              <a:rPr lang="ru-RU" sz="3600" b="1" dirty="0">
                <a:solidFill>
                  <a:srgbClr val="166DD6"/>
                </a:solidFill>
                <a:latin typeface="Lato"/>
                <a:hlinkClick r:id="rId3"/>
              </a:rPr>
              <a:t> в </a:t>
            </a:r>
            <a:r>
              <a:rPr lang="ru-RU" sz="3600" b="1" dirty="0" err="1">
                <a:solidFill>
                  <a:srgbClr val="166DD6"/>
                </a:solidFill>
                <a:latin typeface="Lato"/>
                <a:hlinkClick r:id="rId3"/>
              </a:rPr>
              <a:t>закладі</a:t>
            </a:r>
            <a:r>
              <a:rPr lang="ru-RU" sz="3600" b="1" dirty="0">
                <a:solidFill>
                  <a:srgbClr val="166DD6"/>
                </a:solidFill>
                <a:latin typeface="Lato"/>
                <a:hlinkClick r:id="rId3"/>
              </a:rPr>
              <a:t> </a:t>
            </a:r>
            <a:r>
              <a:rPr lang="ru-RU" sz="3600" b="1" dirty="0" err="1">
                <a:solidFill>
                  <a:srgbClr val="166DD6"/>
                </a:solidFill>
                <a:latin typeface="Lato"/>
                <a:hlinkClick r:id="rId3"/>
              </a:rPr>
              <a:t>освіти</a:t>
            </a:r>
            <a:r>
              <a:rPr lang="ru-RU" sz="3600" b="1" dirty="0">
                <a:solidFill>
                  <a:srgbClr val="166DD6"/>
                </a:solidFill>
                <a:latin typeface="Lato"/>
                <a:hlinkClick r:id="rId3"/>
              </a:rPr>
              <a:t> та </a:t>
            </a:r>
            <a:r>
              <a:rPr lang="ru-RU" sz="3600" b="1" dirty="0" err="1">
                <a:solidFill>
                  <a:srgbClr val="166DD6"/>
                </a:solidFill>
                <a:latin typeface="Lato"/>
                <a:hlinkClick r:id="rId3"/>
              </a:rPr>
              <a:t>попередження</a:t>
            </a:r>
            <a:r>
              <a:rPr lang="ru-RU" sz="3600" b="1" dirty="0">
                <a:solidFill>
                  <a:srgbClr val="166DD6"/>
                </a:solidFill>
                <a:latin typeface="Lato"/>
                <a:hlinkClick r:id="rId3"/>
              </a:rPr>
              <a:t> і </a:t>
            </a:r>
            <a:r>
              <a:rPr lang="ru-RU" sz="3600" b="1" dirty="0" err="1">
                <a:solidFill>
                  <a:srgbClr val="166DD6"/>
                </a:solidFill>
                <a:latin typeface="Lato"/>
                <a:hlinkClick r:id="rId3"/>
              </a:rPr>
              <a:t>протидії</a:t>
            </a:r>
            <a:r>
              <a:rPr lang="ru-RU" sz="3600" b="1" dirty="0">
                <a:solidFill>
                  <a:srgbClr val="166DD6"/>
                </a:solidFill>
                <a:latin typeface="Lato"/>
                <a:hlinkClick r:id="rId3"/>
              </a:rPr>
              <a:t> </a:t>
            </a:r>
            <a:r>
              <a:rPr lang="ru-RU" sz="3600" b="1" dirty="0" err="1">
                <a:solidFill>
                  <a:srgbClr val="166DD6"/>
                </a:solidFill>
                <a:latin typeface="Lato"/>
                <a:hlinkClick r:id="rId3"/>
              </a:rPr>
              <a:t>булінгу</a:t>
            </a:r>
            <a:r>
              <a:rPr lang="ru-RU" sz="3600" b="1" dirty="0">
                <a:solidFill>
                  <a:srgbClr val="166DD6"/>
                </a:solidFill>
                <a:latin typeface="Lato"/>
                <a:hlinkClick r:id="rId3"/>
              </a:rPr>
              <a:t> (</a:t>
            </a:r>
            <a:r>
              <a:rPr lang="ru-RU" sz="3600" b="1" dirty="0" err="1">
                <a:solidFill>
                  <a:srgbClr val="166DD6"/>
                </a:solidFill>
                <a:latin typeface="Lato"/>
                <a:hlinkClick r:id="rId3"/>
              </a:rPr>
              <a:t>цькуванню</a:t>
            </a:r>
            <a:r>
              <a:rPr lang="ru-RU" sz="3600" b="1" dirty="0">
                <a:solidFill>
                  <a:srgbClr val="166DD6"/>
                </a:solidFill>
                <a:latin typeface="Lato"/>
                <a:hlinkClick r:id="rId3"/>
              </a:rPr>
              <a:t>)»</a:t>
            </a:r>
            <a:endParaRPr lang="ru-RU" sz="3600" b="1" dirty="0">
              <a:solidFill>
                <a:srgbClr val="166DD6"/>
              </a:solidFill>
              <a:latin typeface="Lato"/>
            </a:endParaRPr>
          </a:p>
          <a:p>
            <a:pPr algn="ctr"/>
            <a:endParaRPr lang="ru-RU" sz="4800" b="1" dirty="0">
              <a:solidFill>
                <a:srgbClr val="404040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270564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09092" y="167425"/>
            <a:ext cx="1027734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Лист МОН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від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14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вересня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2022 р. № 1/10686-22 «Про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переліки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навчальної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літератури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та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навчальних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програм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,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рекомендованих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Міністерством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освіти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і науки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України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для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використання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в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освітньому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процесі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закладів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освіти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у 2022/2023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навчальному</a:t>
            </a:r>
            <a:r>
              <a:rPr lang="ru-RU" sz="2800" b="1" dirty="0">
                <a:solidFill>
                  <a:srgbClr val="FFFF00"/>
                </a:solidFill>
                <a:latin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FFFF00"/>
                </a:solidFill>
                <a:latin typeface="Verdana" panose="020B0604030504040204" pitchFamily="34" charset="0"/>
              </a:rPr>
              <a:t>році</a:t>
            </a:r>
            <a:r>
              <a:rPr lang="ru-RU" sz="2800" dirty="0">
                <a:solidFill>
                  <a:srgbClr val="FFFF00"/>
                </a:solidFill>
                <a:latin typeface="Verdana" panose="020B0604030504040204" pitchFamily="34" charset="0"/>
              </a:rPr>
              <a:t>»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309093" y="3000777"/>
            <a:ext cx="1147507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rgbClr val="25669C"/>
              </a:solidFill>
              <a:latin typeface="roboto"/>
            </a:endParaRPr>
          </a:p>
          <a:p>
            <a:endParaRPr lang="ru-RU" dirty="0">
              <a:solidFill>
                <a:srgbClr val="25669C"/>
              </a:solidFill>
              <a:latin typeface="roboto"/>
            </a:endParaRPr>
          </a:p>
          <a:p>
            <a:endParaRPr lang="ru-RU" dirty="0">
              <a:solidFill>
                <a:srgbClr val="25669C"/>
              </a:solidFill>
              <a:latin typeface="roboto"/>
            </a:endParaRPr>
          </a:p>
          <a:p>
            <a:r>
              <a:rPr lang="ru-RU" sz="2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Лист ІМЗО </a:t>
            </a:r>
            <a:r>
              <a:rPr lang="ru-RU" sz="28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від</a:t>
            </a:r>
            <a:r>
              <a:rPr lang="ru-RU" sz="2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15.08.2022 р. № 22.1/10-1080                       «</a:t>
            </a:r>
            <a:r>
              <a:rPr lang="ru-RU" sz="28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Методичні</a:t>
            </a:r>
            <a:r>
              <a:rPr lang="ru-RU" sz="2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рекомендації</a:t>
            </a:r>
            <a:r>
              <a:rPr lang="ru-RU" sz="2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щодо</a:t>
            </a:r>
            <a:r>
              <a:rPr lang="ru-RU" sz="2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розвитку</a:t>
            </a:r>
            <a:r>
              <a:rPr lang="ru-RU" sz="2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STEM-</a:t>
            </a:r>
            <a:r>
              <a:rPr lang="ru-RU" sz="28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sz="2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в закладах </a:t>
            </a:r>
            <a:r>
              <a:rPr lang="ru-RU" sz="28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загальної</a:t>
            </a:r>
            <a:r>
              <a:rPr lang="ru-RU" sz="2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середньої</a:t>
            </a:r>
            <a:r>
              <a:rPr lang="ru-RU" sz="2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та </a:t>
            </a:r>
            <a:r>
              <a:rPr lang="ru-RU" sz="28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позашкільної</a:t>
            </a:r>
            <a:r>
              <a:rPr lang="ru-RU" sz="2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освіти</a:t>
            </a:r>
            <a:r>
              <a:rPr lang="ru-RU" sz="2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у 2022/2023 </a:t>
            </a:r>
            <a:r>
              <a:rPr lang="ru-RU" sz="28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навчальному</a:t>
            </a:r>
            <a:r>
              <a:rPr lang="ru-RU" sz="2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році</a:t>
            </a:r>
            <a:r>
              <a:rPr lang="ru-RU" sz="28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»</a:t>
            </a:r>
            <a:endParaRPr lang="en-US" sz="2800" b="1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63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7BA7A3-68D6-48EF-B50D-A916F99A0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465969"/>
            <a:ext cx="9404723" cy="1400530"/>
          </a:xfrm>
        </p:spPr>
        <p:txBody>
          <a:bodyPr/>
          <a:lstStyle/>
          <a:p>
            <a:r>
              <a:rPr lang="uk-UA" dirty="0"/>
              <a:t>План</a:t>
            </a:r>
            <a:br>
              <a:rPr lang="uk-UA" dirty="0"/>
            </a:br>
            <a:r>
              <a:rPr lang="uk-UA" sz="2400" dirty="0"/>
              <a:t>1</a:t>
            </a:r>
            <a:r>
              <a:rPr lang="uk-UA" sz="2800" dirty="0"/>
              <a:t>. Характеристика законодавчих, нормативних документів, на основі яких функціонують навчально-виховні заклади в Україні: Закон України «Про освіту», «Про загальну середню освіту», Закон «Про вищу освіту», Національна доктрина розвитку освіти України у </a:t>
            </a:r>
            <a:r>
              <a:rPr lang="en-US" sz="2800" dirty="0"/>
              <a:t>XXI </a:t>
            </a:r>
            <a:r>
              <a:rPr lang="uk-UA" sz="2800" dirty="0"/>
              <a:t>ст.</a:t>
            </a:r>
            <a:br>
              <a:rPr lang="uk-UA" sz="2800" dirty="0"/>
            </a:br>
            <a:r>
              <a:rPr lang="uk-UA" sz="2800" dirty="0"/>
              <a:t>2. Сучасні тенденції та найважливіші напрямки у розвитку систем освіти різних країн світу.</a:t>
            </a:r>
            <a:br>
              <a:rPr lang="uk-UA" sz="2800" dirty="0"/>
            </a:br>
            <a:r>
              <a:rPr lang="uk-UA" sz="2800" dirty="0"/>
              <a:t>3. Шляхи інтеграції України у світовий освітній простір.</a:t>
            </a:r>
          </a:p>
        </p:txBody>
      </p:sp>
    </p:spTree>
    <p:extLst>
      <p:ext uri="{BB962C8B-B14F-4D97-AF65-F5344CB8AC3E}">
        <p14:creationId xmlns:p14="http://schemas.microsoft.com/office/powerpoint/2010/main" val="3155991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393877">
            <a:off x="786273" y="405418"/>
            <a:ext cx="10681475" cy="1700213"/>
          </a:xfrm>
        </p:spPr>
        <p:txBody>
          <a:bodyPr/>
          <a:lstStyle/>
          <a:p>
            <a:r>
              <a:rPr lang="uk-UA" sz="4800" b="1" dirty="0"/>
              <a:t>БАЖАЮ УСПІХІВ!</a:t>
            </a:r>
            <a:endParaRPr lang="en-US" sz="4800" b="1" dirty="0"/>
          </a:p>
        </p:txBody>
      </p:sp>
      <p:pic>
        <p:nvPicPr>
          <p:cNvPr id="1026" name="Picture 2" descr="Малюнки олівцем прикольні смайлики (31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8036" y="1988488"/>
            <a:ext cx="5717191" cy="4476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000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284496">
            <a:off x="576641" y="389417"/>
            <a:ext cx="10963285" cy="5213986"/>
          </a:xfrm>
          <a:effectLst>
            <a:glow rad="101600">
              <a:schemeClr val="accent4">
                <a:satMod val="175000"/>
                <a:alpha val="40000"/>
              </a:schemeClr>
            </a:glow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6600" b="1" dirty="0">
                <a:solidFill>
                  <a:srgbClr val="FFFF00"/>
                </a:solidFill>
              </a:rPr>
              <a:t>Нормативно-</a:t>
            </a:r>
            <a:r>
              <a:rPr lang="ru-RU" sz="6600" b="1" dirty="0" err="1">
                <a:solidFill>
                  <a:srgbClr val="FFFF00"/>
                </a:solidFill>
              </a:rPr>
              <a:t>правові</a:t>
            </a:r>
            <a:r>
              <a:rPr lang="ru-RU" sz="6600" b="1" dirty="0">
                <a:solidFill>
                  <a:srgbClr val="FFFF00"/>
                </a:solidFill>
              </a:rPr>
              <a:t> </a:t>
            </a:r>
            <a:r>
              <a:rPr lang="ru-RU" sz="6600" b="1" dirty="0" err="1">
                <a:solidFill>
                  <a:srgbClr val="FFFF00"/>
                </a:solidFill>
              </a:rPr>
              <a:t>документи</a:t>
            </a:r>
            <a:r>
              <a:rPr lang="ru-RU" sz="6600" b="1" dirty="0">
                <a:solidFill>
                  <a:srgbClr val="FFFF00"/>
                </a:solidFill>
              </a:rPr>
              <a:t> </a:t>
            </a:r>
            <a:r>
              <a:rPr lang="ru-RU" sz="6600" b="1" dirty="0" err="1">
                <a:solidFill>
                  <a:srgbClr val="FFFF00"/>
                </a:solidFill>
              </a:rPr>
              <a:t>щодо</a:t>
            </a:r>
            <a:r>
              <a:rPr lang="ru-RU" sz="6600" b="1" dirty="0">
                <a:solidFill>
                  <a:srgbClr val="FFFF00"/>
                </a:solidFill>
              </a:rPr>
              <a:t> </a:t>
            </a:r>
            <a:r>
              <a:rPr lang="ru-RU" sz="6600" b="1" dirty="0" err="1">
                <a:solidFill>
                  <a:srgbClr val="FFFF00"/>
                </a:solidFill>
              </a:rPr>
              <a:t>організації</a:t>
            </a:r>
            <a:r>
              <a:rPr lang="ru-RU" sz="6600" b="1" dirty="0">
                <a:solidFill>
                  <a:srgbClr val="FFFF00"/>
                </a:solidFill>
              </a:rPr>
              <a:t> </a:t>
            </a:r>
            <a:r>
              <a:rPr lang="ru-RU" sz="6600" b="1" dirty="0" err="1">
                <a:solidFill>
                  <a:srgbClr val="FFFF00"/>
                </a:solidFill>
              </a:rPr>
              <a:t>роботи</a:t>
            </a:r>
            <a:r>
              <a:rPr lang="ru-RU" sz="6600" b="1" dirty="0">
                <a:solidFill>
                  <a:srgbClr val="FFFF00"/>
                </a:solidFill>
              </a:rPr>
              <a:t>          у  2022/2023 </a:t>
            </a:r>
            <a:r>
              <a:rPr lang="ru-RU" sz="6600" b="1" dirty="0" err="1">
                <a:solidFill>
                  <a:srgbClr val="FFFF00"/>
                </a:solidFill>
              </a:rPr>
              <a:t>навчальному</a:t>
            </a:r>
            <a:r>
              <a:rPr lang="ru-RU" sz="6600" b="1" dirty="0">
                <a:solidFill>
                  <a:srgbClr val="FFFF00"/>
                </a:solidFill>
              </a:rPr>
              <a:t> </a:t>
            </a:r>
            <a:r>
              <a:rPr lang="ru-RU" sz="6600" b="1" dirty="0" err="1">
                <a:solidFill>
                  <a:srgbClr val="FFFF00"/>
                </a:solidFill>
              </a:rPr>
              <a:t>році</a:t>
            </a:r>
            <a:endParaRPr lang="ru-RU" sz="6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9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515156" y="347732"/>
            <a:ext cx="10998558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sz="3600" u="sng" dirty="0">
                <a:solidFill>
                  <a:srgbClr val="FF0000"/>
                </a:solidFill>
                <a:latin typeface="Inter"/>
                <a:hlinkClick r:id="rId2"/>
              </a:rPr>
              <a:t>Закон </a:t>
            </a:r>
            <a:r>
              <a:rPr lang="ru-RU" sz="3600" u="sng" dirty="0" err="1">
                <a:solidFill>
                  <a:srgbClr val="FF0000"/>
                </a:solidFill>
                <a:latin typeface="Inter"/>
                <a:hlinkClick r:id="rId2"/>
              </a:rPr>
              <a:t>України</a:t>
            </a:r>
            <a:r>
              <a:rPr lang="ru-RU" sz="3600" u="sng" dirty="0">
                <a:solidFill>
                  <a:srgbClr val="FF0000"/>
                </a:solidFill>
                <a:latin typeface="Inter"/>
                <a:hlinkClick r:id="rId2"/>
              </a:rPr>
              <a:t> </a:t>
            </a:r>
            <a:r>
              <a:rPr lang="ru-RU" sz="3600" u="sng" dirty="0" err="1">
                <a:solidFill>
                  <a:srgbClr val="FF0000"/>
                </a:solidFill>
                <a:latin typeface="Inter"/>
                <a:hlinkClick r:id="rId2"/>
              </a:rPr>
              <a:t>від</a:t>
            </a:r>
            <a:r>
              <a:rPr lang="ru-RU" sz="3600" u="sng" dirty="0">
                <a:solidFill>
                  <a:srgbClr val="FF0000"/>
                </a:solidFill>
                <a:latin typeface="Inter"/>
                <a:hlinkClick r:id="rId2"/>
              </a:rPr>
              <a:t> 5 </a:t>
            </a:r>
            <a:r>
              <a:rPr lang="ru-RU" sz="3600" u="sng" dirty="0" err="1">
                <a:solidFill>
                  <a:srgbClr val="FF0000"/>
                </a:solidFill>
                <a:latin typeface="Inter"/>
                <a:hlinkClick r:id="rId2"/>
              </a:rPr>
              <a:t>вересня</a:t>
            </a:r>
            <a:r>
              <a:rPr lang="ru-RU" sz="3600" u="sng" dirty="0">
                <a:solidFill>
                  <a:srgbClr val="FF0000"/>
                </a:solidFill>
                <a:latin typeface="Inter"/>
                <a:hlinkClick r:id="rId2"/>
              </a:rPr>
              <a:t> 2017 року             № 2145-VIII «Про </a:t>
            </a:r>
            <a:r>
              <a:rPr lang="ru-RU" sz="3600" u="sng" dirty="0" err="1">
                <a:solidFill>
                  <a:srgbClr val="FF0000"/>
                </a:solidFill>
                <a:latin typeface="Inter"/>
                <a:hlinkClick r:id="rId2"/>
              </a:rPr>
              <a:t>освіту</a:t>
            </a:r>
            <a:r>
              <a:rPr lang="ru-RU" sz="3600" u="sng" dirty="0">
                <a:solidFill>
                  <a:srgbClr val="FF0000"/>
                </a:solidFill>
                <a:latin typeface="Inter"/>
                <a:hlinkClick r:id="rId2"/>
              </a:rPr>
              <a:t>»</a:t>
            </a:r>
            <a:endParaRPr lang="ru-RU" sz="3600" u="sng" dirty="0">
              <a:solidFill>
                <a:srgbClr val="FF0000"/>
              </a:solidFill>
              <a:latin typeface="Inter"/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sz="3600" dirty="0" err="1"/>
              <a:t>Розпорядження</a:t>
            </a:r>
            <a:r>
              <a:rPr lang="ru-RU" sz="3600" dirty="0"/>
              <a:t> </a:t>
            </a:r>
            <a:r>
              <a:rPr lang="ru-RU" sz="3600" dirty="0" err="1"/>
              <a:t>Кабінету</a:t>
            </a:r>
            <a:r>
              <a:rPr lang="ru-RU" sz="3600" dirty="0"/>
              <a:t> </a:t>
            </a:r>
            <a:r>
              <a:rPr lang="ru-RU" sz="3600" dirty="0" err="1"/>
              <a:t>Міністрів</a:t>
            </a:r>
            <a:r>
              <a:rPr lang="ru-RU" sz="3600" dirty="0"/>
              <a:t> </a:t>
            </a:r>
            <a:r>
              <a:rPr lang="ru-RU" sz="3600" dirty="0" err="1"/>
              <a:t>України</a:t>
            </a:r>
            <a:r>
              <a:rPr lang="ru-RU" sz="3600" dirty="0"/>
              <a:t> </a:t>
            </a:r>
            <a:r>
              <a:rPr lang="ru-RU" sz="3600" dirty="0" err="1"/>
              <a:t>від</a:t>
            </a:r>
            <a:r>
              <a:rPr lang="ru-RU" sz="3600" dirty="0"/>
              <a:t> 13.12.2017 №903-р         </a:t>
            </a:r>
          </a:p>
          <a:p>
            <a:r>
              <a:rPr lang="ru-RU" sz="2800" u="sng" dirty="0">
                <a:solidFill>
                  <a:srgbClr val="FFFF00"/>
                </a:solidFill>
                <a:hlinkClick r:id="rId3"/>
              </a:rPr>
              <a:t>«Про </a:t>
            </a:r>
            <a:r>
              <a:rPr lang="ru-RU" sz="2800" u="sng" dirty="0" err="1">
                <a:solidFill>
                  <a:srgbClr val="FFFF00"/>
                </a:solidFill>
                <a:hlinkClick r:id="rId3"/>
              </a:rPr>
              <a:t>затвердження</a:t>
            </a:r>
            <a:r>
              <a:rPr lang="ru-RU" sz="2800" u="sng" dirty="0">
                <a:solidFill>
                  <a:srgbClr val="FFFF00"/>
                </a:solidFill>
                <a:hlinkClick r:id="rId3"/>
              </a:rPr>
              <a:t> плану </a:t>
            </a:r>
            <a:r>
              <a:rPr lang="ru-RU" sz="2800" u="sng" dirty="0" err="1">
                <a:solidFill>
                  <a:srgbClr val="FFFF00"/>
                </a:solidFill>
                <a:hlinkClick r:id="rId3"/>
              </a:rPr>
              <a:t>заходів</a:t>
            </a:r>
            <a:r>
              <a:rPr lang="ru-RU" sz="2800" u="sng" dirty="0">
                <a:solidFill>
                  <a:srgbClr val="FFFF00"/>
                </a:solidFill>
                <a:hlinkClick r:id="rId3"/>
              </a:rPr>
              <a:t> на 2017-2029 роки </a:t>
            </a:r>
            <a:r>
              <a:rPr lang="ru-RU" sz="2800" u="sng" dirty="0" err="1">
                <a:solidFill>
                  <a:srgbClr val="FFFF00"/>
                </a:solidFill>
                <a:hlinkClick r:id="rId3"/>
              </a:rPr>
              <a:t>із</a:t>
            </a:r>
            <a:r>
              <a:rPr lang="ru-RU" sz="2800" u="sng" dirty="0">
                <a:solidFill>
                  <a:srgbClr val="FFFF00"/>
                </a:solidFill>
                <a:hlinkClick r:id="rId3"/>
              </a:rPr>
              <a:t> </a:t>
            </a:r>
            <a:r>
              <a:rPr lang="ru-RU" sz="2800" u="sng" dirty="0" err="1">
                <a:solidFill>
                  <a:srgbClr val="FFFF00"/>
                </a:solidFill>
                <a:hlinkClick r:id="rId3"/>
              </a:rPr>
              <a:t>запровадження</a:t>
            </a:r>
            <a:r>
              <a:rPr lang="ru-RU" sz="2800" u="sng" dirty="0">
                <a:solidFill>
                  <a:srgbClr val="FFFF00"/>
                </a:solidFill>
                <a:hlinkClick r:id="rId3"/>
              </a:rPr>
              <a:t> </a:t>
            </a:r>
            <a:r>
              <a:rPr lang="ru-RU" sz="2800" u="sng" dirty="0" err="1">
                <a:solidFill>
                  <a:srgbClr val="FFFF00"/>
                </a:solidFill>
                <a:hlinkClick r:id="rId3"/>
              </a:rPr>
              <a:t>Концепції</a:t>
            </a:r>
            <a:r>
              <a:rPr lang="ru-RU" sz="2800" u="sng" dirty="0">
                <a:solidFill>
                  <a:srgbClr val="FFFF00"/>
                </a:solidFill>
                <a:hlinkClick r:id="rId3"/>
              </a:rPr>
              <a:t> </a:t>
            </a:r>
            <a:r>
              <a:rPr lang="ru-RU" sz="2800" u="sng" dirty="0" err="1">
                <a:solidFill>
                  <a:srgbClr val="FFFF00"/>
                </a:solidFill>
                <a:hlinkClick r:id="rId3"/>
              </a:rPr>
              <a:t>реалізації</a:t>
            </a:r>
            <a:r>
              <a:rPr lang="ru-RU" sz="2800" u="sng" dirty="0">
                <a:solidFill>
                  <a:srgbClr val="FFFF00"/>
                </a:solidFill>
                <a:hlinkClick r:id="rId3"/>
              </a:rPr>
              <a:t> </a:t>
            </a:r>
            <a:r>
              <a:rPr lang="ru-RU" sz="2800" u="sng" dirty="0" err="1">
                <a:solidFill>
                  <a:srgbClr val="FFFF00"/>
                </a:solidFill>
                <a:hlinkClick r:id="rId3"/>
              </a:rPr>
              <a:t>державної</a:t>
            </a:r>
            <a:r>
              <a:rPr lang="ru-RU" sz="2800" u="sng" dirty="0">
                <a:solidFill>
                  <a:srgbClr val="FFFF00"/>
                </a:solidFill>
                <a:hlinkClick r:id="rId3"/>
              </a:rPr>
              <a:t> </a:t>
            </a:r>
            <a:r>
              <a:rPr lang="ru-RU" sz="2800" u="sng" dirty="0" err="1">
                <a:solidFill>
                  <a:srgbClr val="FFFF00"/>
                </a:solidFill>
                <a:hlinkClick r:id="rId3"/>
              </a:rPr>
              <a:t>політики</a:t>
            </a:r>
            <a:r>
              <a:rPr lang="ru-RU" sz="2800" u="sng" dirty="0">
                <a:solidFill>
                  <a:srgbClr val="FFFF00"/>
                </a:solidFill>
                <a:hlinkClick r:id="rId3"/>
              </a:rPr>
              <a:t> у </a:t>
            </a:r>
            <a:r>
              <a:rPr lang="ru-RU" sz="2800" u="sng" dirty="0" err="1">
                <a:solidFill>
                  <a:srgbClr val="FFFF00"/>
                </a:solidFill>
                <a:hlinkClick r:id="rId3"/>
              </a:rPr>
              <a:t>сфері</a:t>
            </a:r>
            <a:r>
              <a:rPr lang="ru-RU" sz="2800" u="sng" dirty="0">
                <a:solidFill>
                  <a:srgbClr val="FFFF00"/>
                </a:solidFill>
                <a:hlinkClick r:id="rId3"/>
              </a:rPr>
              <a:t> </a:t>
            </a:r>
            <a:r>
              <a:rPr lang="ru-RU" sz="2800" u="sng" dirty="0" err="1">
                <a:solidFill>
                  <a:srgbClr val="FFFF00"/>
                </a:solidFill>
                <a:hlinkClick r:id="rId3"/>
              </a:rPr>
              <a:t>реформування</a:t>
            </a:r>
            <a:r>
              <a:rPr lang="ru-RU" sz="2800" u="sng" dirty="0">
                <a:solidFill>
                  <a:srgbClr val="FFFF00"/>
                </a:solidFill>
                <a:hlinkClick r:id="rId3"/>
              </a:rPr>
              <a:t> </a:t>
            </a:r>
            <a:r>
              <a:rPr lang="ru-RU" sz="2800" u="sng" dirty="0" err="1">
                <a:solidFill>
                  <a:srgbClr val="FFFF00"/>
                </a:solidFill>
                <a:hlinkClick r:id="rId3"/>
              </a:rPr>
              <a:t>загальної</a:t>
            </a:r>
            <a:r>
              <a:rPr lang="ru-RU" sz="2800" u="sng" dirty="0">
                <a:solidFill>
                  <a:srgbClr val="FFFF00"/>
                </a:solidFill>
                <a:hlinkClick r:id="rId3"/>
              </a:rPr>
              <a:t> </a:t>
            </a:r>
            <a:r>
              <a:rPr lang="ru-RU" sz="2800" u="sng" dirty="0" err="1">
                <a:solidFill>
                  <a:srgbClr val="FFFF00"/>
                </a:solidFill>
                <a:hlinkClick r:id="rId3"/>
              </a:rPr>
              <a:t>середньої</a:t>
            </a:r>
            <a:r>
              <a:rPr lang="ru-RU" sz="2800" u="sng" dirty="0">
                <a:solidFill>
                  <a:srgbClr val="FFFF00"/>
                </a:solidFill>
                <a:hlinkClick r:id="rId3"/>
              </a:rPr>
              <a:t> </a:t>
            </a:r>
            <a:r>
              <a:rPr lang="ru-RU" sz="2800" u="sng" dirty="0" err="1">
                <a:solidFill>
                  <a:srgbClr val="FFFF00"/>
                </a:solidFill>
                <a:hlinkClick r:id="rId3"/>
              </a:rPr>
              <a:t>освіти</a:t>
            </a:r>
            <a:r>
              <a:rPr lang="ru-RU" sz="2800" u="sng" dirty="0">
                <a:solidFill>
                  <a:srgbClr val="FFFF00"/>
                </a:solidFill>
                <a:hlinkClick r:id="rId3"/>
              </a:rPr>
              <a:t> «Нова </a:t>
            </a:r>
            <a:r>
              <a:rPr lang="ru-RU" sz="2800" u="sng" dirty="0" err="1">
                <a:solidFill>
                  <a:srgbClr val="FFFF00"/>
                </a:solidFill>
                <a:hlinkClick r:id="rId3"/>
              </a:rPr>
              <a:t>українська</a:t>
            </a:r>
            <a:r>
              <a:rPr lang="ru-RU" sz="2800" u="sng" dirty="0">
                <a:solidFill>
                  <a:srgbClr val="FFFF00"/>
                </a:solidFill>
                <a:hlinkClick r:id="rId3"/>
              </a:rPr>
              <a:t> школа».</a:t>
            </a:r>
            <a:endParaRPr lang="ru-RU" sz="2800" u="sng" dirty="0">
              <a:solidFill>
                <a:srgbClr val="FFFF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3200" dirty="0">
                <a:solidFill>
                  <a:srgbClr val="FFFF00"/>
                </a:solidFill>
              </a:rPr>
              <a:t>Постанова КМУ </a:t>
            </a:r>
            <a:r>
              <a:rPr lang="ru-RU" sz="3200" dirty="0" err="1">
                <a:solidFill>
                  <a:srgbClr val="FFFF00"/>
                </a:solidFill>
              </a:rPr>
              <a:t>від</a:t>
            </a:r>
            <a:r>
              <a:rPr lang="ru-RU" sz="3200" dirty="0">
                <a:solidFill>
                  <a:srgbClr val="FFFF00"/>
                </a:solidFill>
              </a:rPr>
              <a:t> 21.02.2018 №87 </a:t>
            </a:r>
            <a:r>
              <a:rPr lang="ru-RU" sz="2800" dirty="0"/>
              <a:t>                        </a:t>
            </a:r>
          </a:p>
          <a:p>
            <a:r>
              <a:rPr lang="ru-RU" sz="2800" dirty="0">
                <a:hlinkClick r:id="rId4"/>
              </a:rPr>
              <a:t>«</a:t>
            </a:r>
            <a:r>
              <a:rPr lang="ru-RU" sz="2800" u="sng" dirty="0">
                <a:hlinkClick r:id="rId4"/>
              </a:rPr>
              <a:t>Про </a:t>
            </a:r>
            <a:r>
              <a:rPr lang="ru-RU" sz="2800" u="sng" dirty="0" err="1">
                <a:hlinkClick r:id="rId4"/>
              </a:rPr>
              <a:t>затвердження</a:t>
            </a:r>
            <a:r>
              <a:rPr lang="ru-RU" sz="2800" u="sng" dirty="0">
                <a:hlinkClick r:id="rId4"/>
              </a:rPr>
              <a:t> Державного стандарту </a:t>
            </a:r>
            <a:r>
              <a:rPr lang="ru-RU" sz="2800" u="sng" dirty="0" err="1">
                <a:hlinkClick r:id="rId4"/>
              </a:rPr>
              <a:t>початкової</a:t>
            </a:r>
            <a:r>
              <a:rPr lang="ru-RU" sz="2800" u="sng" dirty="0">
                <a:hlinkClick r:id="rId4"/>
              </a:rPr>
              <a:t> </a:t>
            </a:r>
            <a:r>
              <a:rPr lang="ru-RU" sz="2800" u="sng" dirty="0" err="1">
                <a:hlinkClick r:id="rId4"/>
              </a:rPr>
              <a:t>освіти</a:t>
            </a:r>
            <a:r>
              <a:rPr lang="ru-RU" sz="2800" u="sng" dirty="0">
                <a:hlinkClick r:id="rId4"/>
              </a:rPr>
              <a:t>» (</a:t>
            </a:r>
            <a:r>
              <a:rPr lang="ru-RU" sz="2800" u="sng" dirty="0" err="1">
                <a:hlinkClick r:id="rId4"/>
              </a:rPr>
              <a:t>зі</a:t>
            </a:r>
            <a:r>
              <a:rPr lang="ru-RU" sz="2800" u="sng" dirty="0">
                <a:hlinkClick r:id="rId4"/>
              </a:rPr>
              <a:t> </a:t>
            </a:r>
            <a:r>
              <a:rPr lang="ru-RU" sz="2800" u="sng" dirty="0" err="1">
                <a:hlinkClick r:id="rId4"/>
              </a:rPr>
              <a:t>змінами</a:t>
            </a:r>
            <a:r>
              <a:rPr lang="ru-RU" sz="2800" u="sng" dirty="0">
                <a:hlinkClick r:id="rId4"/>
              </a:rPr>
              <a:t>)(</a:t>
            </a:r>
            <a:r>
              <a:rPr lang="ru-RU" sz="2800" u="sng" dirty="0" err="1">
                <a:hlinkClick r:id="rId4"/>
              </a:rPr>
              <a:t>застосовується</a:t>
            </a:r>
            <a:r>
              <a:rPr lang="ru-RU" sz="2800" u="sng" dirty="0">
                <a:hlinkClick r:id="rId4"/>
              </a:rPr>
              <a:t> з 1 </a:t>
            </a:r>
            <a:r>
              <a:rPr lang="ru-RU" sz="2800" u="sng" dirty="0" err="1">
                <a:hlinkClick r:id="rId4"/>
              </a:rPr>
              <a:t>вересня</a:t>
            </a:r>
            <a:r>
              <a:rPr lang="ru-RU" sz="2800" u="sng" dirty="0">
                <a:hlinkClick r:id="rId4"/>
              </a:rPr>
              <a:t> 2018 р. для </a:t>
            </a:r>
            <a:r>
              <a:rPr lang="ru-RU" sz="2800" u="sng" dirty="0" err="1">
                <a:hlinkClick r:id="rId4"/>
              </a:rPr>
              <a:t>учнів</a:t>
            </a:r>
            <a:r>
              <a:rPr lang="ru-RU" sz="2800" u="sng" dirty="0">
                <a:hlinkClick r:id="rId4"/>
              </a:rPr>
              <a:t>, </a:t>
            </a:r>
            <a:r>
              <a:rPr lang="ru-RU" sz="2800" u="sng" dirty="0" err="1">
                <a:hlinkClick r:id="rId4"/>
              </a:rPr>
              <a:t>які</a:t>
            </a:r>
            <a:r>
              <a:rPr lang="ru-RU" sz="2800" u="sng" dirty="0">
                <a:hlinkClick r:id="rId4"/>
              </a:rPr>
              <a:t> </a:t>
            </a:r>
            <a:r>
              <a:rPr lang="ru-RU" sz="2800" u="sng" dirty="0" err="1">
                <a:hlinkClick r:id="rId4"/>
              </a:rPr>
              <a:t>навчаються</a:t>
            </a:r>
            <a:r>
              <a:rPr lang="ru-RU" sz="2800" u="sng" dirty="0">
                <a:hlinkClick r:id="rId4"/>
              </a:rPr>
              <a:t> за </a:t>
            </a:r>
            <a:r>
              <a:rPr lang="ru-RU" sz="2800" u="sng" dirty="0" err="1">
                <a:hlinkClick r:id="rId4"/>
              </a:rPr>
              <a:t>програмами</a:t>
            </a:r>
            <a:r>
              <a:rPr lang="ru-RU" sz="2800" u="sng" dirty="0">
                <a:hlinkClick r:id="rId4"/>
              </a:rPr>
              <a:t> </a:t>
            </a:r>
            <a:r>
              <a:rPr lang="ru-RU" sz="2800" u="sng" dirty="0" err="1">
                <a:hlinkClick r:id="rId4"/>
              </a:rPr>
              <a:t>дванадцятирічної</a:t>
            </a:r>
            <a:r>
              <a:rPr lang="ru-RU" sz="2800" u="sng" dirty="0">
                <a:hlinkClick r:id="rId4"/>
              </a:rPr>
              <a:t> </a:t>
            </a:r>
            <a:r>
              <a:rPr lang="ru-RU" sz="2800" u="sng" dirty="0" err="1">
                <a:hlinkClick r:id="rId4"/>
              </a:rPr>
              <a:t>повної</a:t>
            </a:r>
            <a:r>
              <a:rPr lang="ru-RU" sz="2800" u="sng" dirty="0">
                <a:hlinkClick r:id="rId4"/>
              </a:rPr>
              <a:t> </a:t>
            </a:r>
            <a:r>
              <a:rPr lang="ru-RU" sz="2800" u="sng" dirty="0" err="1">
                <a:hlinkClick r:id="rId4"/>
              </a:rPr>
              <a:t>загальної</a:t>
            </a:r>
            <a:r>
              <a:rPr lang="ru-RU" sz="2800" u="sng" dirty="0">
                <a:hlinkClick r:id="rId4"/>
              </a:rPr>
              <a:t> </a:t>
            </a:r>
            <a:r>
              <a:rPr lang="ru-RU" sz="2800" u="sng" dirty="0" err="1">
                <a:hlinkClick r:id="rId4"/>
              </a:rPr>
              <a:t>середньої</a:t>
            </a:r>
            <a:r>
              <a:rPr lang="ru-RU" sz="2800" u="sng" dirty="0">
                <a:hlinkClick r:id="rId4"/>
              </a:rPr>
              <a:t> </a:t>
            </a:r>
            <a:r>
              <a:rPr lang="ru-RU" sz="2800" u="sng" dirty="0" err="1">
                <a:hlinkClick r:id="rId4"/>
              </a:rPr>
              <a:t>освіти</a:t>
            </a:r>
            <a:r>
              <a:rPr lang="ru-RU" sz="2800" u="sng" dirty="0">
                <a:hlinkClick r:id="rId4"/>
              </a:rPr>
              <a:t>).</a:t>
            </a:r>
            <a:endParaRPr lang="ru-RU" sz="2800" dirty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ru-RU" sz="2800" dirty="0">
              <a:solidFill>
                <a:srgbClr val="FFFF0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310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875763" y="360608"/>
            <a:ext cx="956900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>
                <a:solidFill>
                  <a:srgbClr val="25669C"/>
                </a:solidFill>
                <a:latin typeface="roboto"/>
                <a:hlinkClick r:id="rId2"/>
              </a:rPr>
              <a:t>Наказ МОЗ №2205        </a:t>
            </a:r>
            <a:r>
              <a:rPr lang="ru-RU" sz="6000" dirty="0" err="1">
                <a:solidFill>
                  <a:srgbClr val="25669C"/>
                </a:solidFill>
                <a:latin typeface="roboto"/>
                <a:hlinkClick r:id="rId2"/>
              </a:rPr>
              <a:t>від</a:t>
            </a:r>
            <a:r>
              <a:rPr lang="ru-RU" sz="6000" dirty="0">
                <a:solidFill>
                  <a:srgbClr val="25669C"/>
                </a:solidFill>
                <a:latin typeface="roboto"/>
                <a:hlinkClick r:id="rId2"/>
              </a:rPr>
              <a:t> 25.09.2020 </a:t>
            </a:r>
            <a:r>
              <a:rPr lang="ru-RU" sz="4800" dirty="0">
                <a:solidFill>
                  <a:srgbClr val="FF0000"/>
                </a:solidFill>
                <a:latin typeface="roboto"/>
                <a:hlinkClick r:id="rId2"/>
              </a:rPr>
              <a:t>                               “Про </a:t>
            </a:r>
            <a:r>
              <a:rPr lang="ru-RU" sz="4800" dirty="0" err="1">
                <a:solidFill>
                  <a:srgbClr val="FF0000"/>
                </a:solidFill>
                <a:latin typeface="roboto"/>
                <a:hlinkClick r:id="rId2"/>
              </a:rPr>
              <a:t>затвердження</a:t>
            </a:r>
            <a:r>
              <a:rPr lang="ru-RU" sz="4800" dirty="0">
                <a:solidFill>
                  <a:srgbClr val="FF0000"/>
                </a:solidFill>
                <a:latin typeface="roboto"/>
                <a:hlinkClick r:id="rId2"/>
              </a:rPr>
              <a:t> </a:t>
            </a:r>
            <a:r>
              <a:rPr lang="ru-RU" sz="4800" dirty="0" err="1">
                <a:solidFill>
                  <a:srgbClr val="FF0000"/>
                </a:solidFill>
                <a:latin typeface="roboto"/>
                <a:hlinkClick r:id="rId2"/>
              </a:rPr>
              <a:t>Санітарного</a:t>
            </a:r>
            <a:r>
              <a:rPr lang="ru-RU" sz="4800" dirty="0">
                <a:solidFill>
                  <a:srgbClr val="FF0000"/>
                </a:solidFill>
                <a:latin typeface="roboto"/>
                <a:hlinkClick r:id="rId2"/>
              </a:rPr>
              <a:t> регламенту для </a:t>
            </a:r>
            <a:r>
              <a:rPr lang="ru-RU" sz="4800" dirty="0" err="1">
                <a:solidFill>
                  <a:srgbClr val="FF0000"/>
                </a:solidFill>
                <a:latin typeface="roboto"/>
                <a:hlinkClick r:id="rId2"/>
              </a:rPr>
              <a:t>закладів</a:t>
            </a:r>
            <a:r>
              <a:rPr lang="ru-RU" sz="4800" dirty="0">
                <a:solidFill>
                  <a:srgbClr val="FF0000"/>
                </a:solidFill>
                <a:latin typeface="roboto"/>
                <a:hlinkClick r:id="rId2"/>
              </a:rPr>
              <a:t> </a:t>
            </a:r>
            <a:r>
              <a:rPr lang="ru-RU" sz="4800" dirty="0" err="1">
                <a:solidFill>
                  <a:srgbClr val="FF0000"/>
                </a:solidFill>
                <a:latin typeface="roboto"/>
                <a:hlinkClick r:id="rId2"/>
              </a:rPr>
              <a:t>загальної</a:t>
            </a:r>
            <a:r>
              <a:rPr lang="ru-RU" sz="4800" dirty="0">
                <a:solidFill>
                  <a:srgbClr val="FF0000"/>
                </a:solidFill>
                <a:latin typeface="roboto"/>
                <a:hlinkClick r:id="rId2"/>
              </a:rPr>
              <a:t> </a:t>
            </a:r>
            <a:r>
              <a:rPr lang="ru-RU" sz="4800" dirty="0" err="1">
                <a:solidFill>
                  <a:srgbClr val="FF0000"/>
                </a:solidFill>
                <a:latin typeface="roboto"/>
                <a:hlinkClick r:id="rId2"/>
              </a:rPr>
              <a:t>середньої</a:t>
            </a:r>
            <a:r>
              <a:rPr lang="ru-RU" sz="4800" dirty="0">
                <a:solidFill>
                  <a:srgbClr val="FF0000"/>
                </a:solidFill>
                <a:latin typeface="roboto"/>
                <a:hlinkClick r:id="rId2"/>
              </a:rPr>
              <a:t> </a:t>
            </a:r>
            <a:r>
              <a:rPr lang="ru-RU" sz="4800" dirty="0" err="1">
                <a:solidFill>
                  <a:srgbClr val="FF0000"/>
                </a:solidFill>
                <a:latin typeface="roboto"/>
                <a:hlinkClick r:id="rId2"/>
              </a:rPr>
              <a:t>освіти</a:t>
            </a:r>
            <a:r>
              <a:rPr lang="ru-RU" sz="4800" dirty="0">
                <a:solidFill>
                  <a:srgbClr val="FF0000"/>
                </a:solidFill>
                <a:latin typeface="roboto"/>
                <a:hlinkClick r:id="rId2"/>
              </a:rPr>
              <a:t>”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218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618185" y="283335"/>
            <a:ext cx="11165984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Lato"/>
              </a:rPr>
              <a:t>                             </a:t>
            </a:r>
            <a:r>
              <a:rPr lang="ru-RU" sz="3600" b="1" dirty="0" err="1">
                <a:solidFill>
                  <a:srgbClr val="FF0000"/>
                </a:solidFill>
                <a:latin typeface="Lato"/>
              </a:rPr>
              <a:t>Навчальні</a:t>
            </a:r>
            <a:r>
              <a:rPr lang="ru-RU" sz="3600" b="1" dirty="0">
                <a:solidFill>
                  <a:srgbClr val="FF0000"/>
                </a:solidFill>
                <a:latin typeface="Lato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Lato"/>
              </a:rPr>
              <a:t>програми</a:t>
            </a:r>
            <a:endParaRPr lang="ru-RU" sz="3600" b="1" dirty="0">
              <a:solidFill>
                <a:srgbClr val="FF0000"/>
              </a:solidFill>
              <a:latin typeface="Lato"/>
            </a:endParaRPr>
          </a:p>
          <a:p>
            <a:r>
              <a:rPr lang="ru-RU" sz="3200" b="1" dirty="0">
                <a:solidFill>
                  <a:srgbClr val="FF0000"/>
                </a:solidFill>
                <a:latin typeface="Lato"/>
              </a:rPr>
              <a:t>         </a:t>
            </a:r>
            <a:r>
              <a:rPr lang="ru-RU" sz="2800" dirty="0"/>
              <a:t> </a:t>
            </a:r>
            <a:r>
              <a:rPr lang="ru-RU" sz="2800" b="1" dirty="0"/>
              <a:t>НАКАЗ МОН </a:t>
            </a:r>
            <a:r>
              <a:rPr lang="ru-RU" sz="2800" b="1" dirty="0" err="1"/>
              <a:t>від</a:t>
            </a:r>
            <a:r>
              <a:rPr lang="ru-RU" sz="2800" b="1" dirty="0"/>
              <a:t> 12 </a:t>
            </a:r>
            <a:r>
              <a:rPr lang="ru-RU" sz="2800" b="1" dirty="0" err="1"/>
              <a:t>серпня</a:t>
            </a:r>
            <a:r>
              <a:rPr lang="ru-RU" sz="2800" b="1" dirty="0"/>
              <a:t> 2022 року №743</a:t>
            </a:r>
          </a:p>
          <a:p>
            <a:r>
              <a:rPr lang="ru-RU" sz="2800" b="1" dirty="0">
                <a:solidFill>
                  <a:srgbClr val="FFFF00"/>
                </a:solidFill>
              </a:rPr>
              <a:t>«Про </a:t>
            </a:r>
            <a:r>
              <a:rPr lang="ru-RU" sz="2800" b="1" dirty="0" err="1">
                <a:solidFill>
                  <a:srgbClr val="FFFF00"/>
                </a:solidFill>
              </a:rPr>
              <a:t>затвердження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типових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освітніх</a:t>
            </a:r>
            <a:r>
              <a:rPr lang="ru-RU" sz="2800" b="1" dirty="0">
                <a:solidFill>
                  <a:srgbClr val="FFFF00"/>
                </a:solidFill>
              </a:rPr>
              <a:t> та </a:t>
            </a:r>
            <a:r>
              <a:rPr lang="ru-RU" sz="2800" b="1" dirty="0" err="1">
                <a:solidFill>
                  <a:srgbClr val="FFFF00"/>
                </a:solidFill>
              </a:rPr>
              <a:t>навчальних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програм</a:t>
            </a:r>
            <a:r>
              <a:rPr lang="ru-RU" sz="2800" b="1" dirty="0">
                <a:solidFill>
                  <a:srgbClr val="FFFF00"/>
                </a:solidFill>
              </a:rPr>
              <a:t> для 1-2 та 3-4 </a:t>
            </a:r>
            <a:r>
              <a:rPr lang="ru-RU" sz="2800" b="1" dirty="0" err="1">
                <a:solidFill>
                  <a:srgbClr val="FFFF00"/>
                </a:solidFill>
              </a:rPr>
              <a:t>класів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закладів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загальної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середньої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освіти</a:t>
            </a:r>
            <a:r>
              <a:rPr lang="ru-RU" sz="2800" b="1" dirty="0">
                <a:solidFill>
                  <a:srgbClr val="FFFF00"/>
                </a:solidFill>
              </a:rPr>
              <a:t> та </a:t>
            </a:r>
            <a:r>
              <a:rPr lang="ru-RU" sz="2800" b="1" dirty="0" err="1">
                <a:solidFill>
                  <a:srgbClr val="FFFF00"/>
                </a:solidFill>
              </a:rPr>
              <a:t>визнання</a:t>
            </a:r>
            <a:r>
              <a:rPr lang="ru-RU" sz="2800" b="1" dirty="0">
                <a:solidFill>
                  <a:srgbClr val="FFFF00"/>
                </a:solidFill>
              </a:rPr>
              <a:t> такими, </a:t>
            </a:r>
            <a:r>
              <a:rPr lang="ru-RU" sz="2800" b="1" dirty="0" err="1">
                <a:solidFill>
                  <a:srgbClr val="FFFF00"/>
                </a:solidFill>
              </a:rPr>
              <a:t>що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втратили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чинність</a:t>
            </a:r>
            <a:r>
              <a:rPr lang="ru-RU" sz="2800" b="1" dirty="0">
                <a:solidFill>
                  <a:srgbClr val="FFFF00"/>
                </a:solidFill>
              </a:rPr>
              <a:t>, </a:t>
            </a:r>
            <a:r>
              <a:rPr lang="ru-RU" sz="2800" b="1" dirty="0" err="1">
                <a:solidFill>
                  <a:srgbClr val="FFFF00"/>
                </a:solidFill>
              </a:rPr>
              <a:t>деяких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наказів</a:t>
            </a:r>
            <a:r>
              <a:rPr lang="ru-RU" sz="2800" b="1" dirty="0">
                <a:solidFill>
                  <a:srgbClr val="FFFF00"/>
                </a:solidFill>
              </a:rPr>
              <a:t> МОН »</a:t>
            </a:r>
            <a:endParaRPr lang="ru-RU" sz="2800" dirty="0">
              <a:solidFill>
                <a:srgbClr val="FFFF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000" dirty="0" err="1"/>
              <a:t>Затвердити</a:t>
            </a:r>
            <a:r>
              <a:rPr lang="ru-RU" sz="2000" dirty="0"/>
              <a:t> </a:t>
            </a:r>
            <a:r>
              <a:rPr lang="ru-RU" sz="2000" dirty="0" err="1"/>
              <a:t>типові</a:t>
            </a:r>
            <a:r>
              <a:rPr lang="ru-RU" sz="2000" dirty="0"/>
              <a:t> </a:t>
            </a:r>
            <a:r>
              <a:rPr lang="ru-RU" sz="2000" dirty="0" err="1"/>
              <a:t>освітні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 для 1-2 та 3-4 </a:t>
            </a:r>
            <a:r>
              <a:rPr lang="ru-RU" sz="2000" dirty="0" err="1"/>
              <a:t>класів</a:t>
            </a:r>
            <a:r>
              <a:rPr lang="ru-RU" sz="2000" dirty="0"/>
              <a:t> </a:t>
            </a:r>
            <a:r>
              <a:rPr lang="ru-RU" sz="2000" dirty="0" err="1"/>
              <a:t>закладів</a:t>
            </a:r>
            <a:r>
              <a:rPr lang="ru-RU" sz="2000" dirty="0"/>
              <a:t> </a:t>
            </a:r>
            <a:r>
              <a:rPr lang="ru-RU" sz="2000" dirty="0" err="1"/>
              <a:t>загальної</a:t>
            </a:r>
            <a:r>
              <a:rPr lang="ru-RU" sz="2000" dirty="0"/>
              <a:t> </a:t>
            </a:r>
            <a:r>
              <a:rPr lang="ru-RU" sz="2000" dirty="0" err="1"/>
              <a:t>середньої</a:t>
            </a:r>
            <a:r>
              <a:rPr lang="ru-RU" sz="2000" dirty="0"/>
              <a:t> </a:t>
            </a:r>
            <a:r>
              <a:rPr lang="ru-RU" sz="2000" dirty="0" err="1"/>
              <a:t>освіти</a:t>
            </a:r>
            <a:r>
              <a:rPr lang="ru-RU" sz="2000" dirty="0"/>
              <a:t> у </a:t>
            </a:r>
            <a:r>
              <a:rPr lang="ru-RU" sz="2000" dirty="0" err="1"/>
              <a:t>новій</a:t>
            </a:r>
            <a:r>
              <a:rPr lang="ru-RU" sz="2000" dirty="0"/>
              <a:t> </a:t>
            </a:r>
            <a:r>
              <a:rPr lang="ru-RU" sz="2000" dirty="0" err="1"/>
              <a:t>редакції</a:t>
            </a:r>
            <a:endParaRPr lang="ru-RU" sz="20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000" dirty="0" err="1"/>
              <a:t>Визнати</a:t>
            </a:r>
            <a:r>
              <a:rPr lang="ru-RU" sz="2000" dirty="0"/>
              <a:t> такими,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втратили</a:t>
            </a:r>
            <a:r>
              <a:rPr lang="ru-RU" sz="2000" dirty="0"/>
              <a:t> </a:t>
            </a:r>
            <a:r>
              <a:rPr lang="ru-RU" sz="2000" dirty="0" err="1"/>
              <a:t>чинність</a:t>
            </a:r>
            <a:r>
              <a:rPr lang="ru-RU" sz="2000" dirty="0"/>
              <a:t> </a:t>
            </a:r>
            <a:r>
              <a:rPr lang="ru-RU" sz="2000" dirty="0" err="1"/>
              <a:t>накази</a:t>
            </a:r>
            <a:r>
              <a:rPr lang="ru-RU" sz="2000" dirty="0"/>
              <a:t> </a:t>
            </a:r>
            <a:r>
              <a:rPr lang="ru-RU" sz="2000" dirty="0" err="1"/>
              <a:t>Міністерства</a:t>
            </a:r>
            <a:r>
              <a:rPr lang="ru-RU" sz="2000" dirty="0"/>
              <a:t> </a:t>
            </a:r>
            <a:r>
              <a:rPr lang="ru-RU" sz="2000" dirty="0" err="1"/>
              <a:t>освіти</a:t>
            </a:r>
            <a:r>
              <a:rPr lang="ru-RU" sz="2000" dirty="0"/>
              <a:t> і науки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21.03.2018 № 268 «Про </a:t>
            </a:r>
            <a:r>
              <a:rPr lang="ru-RU" sz="2000" dirty="0" err="1"/>
              <a:t>затвердження</a:t>
            </a:r>
            <a:r>
              <a:rPr lang="ru-RU" sz="2000" dirty="0"/>
              <a:t> </a:t>
            </a:r>
            <a:r>
              <a:rPr lang="ru-RU" sz="2000" dirty="0" err="1"/>
              <a:t>типових</a:t>
            </a:r>
            <a:r>
              <a:rPr lang="ru-RU" sz="2000" dirty="0"/>
              <a:t> </a:t>
            </a:r>
            <a:r>
              <a:rPr lang="ru-RU" sz="2000" dirty="0" err="1"/>
              <a:t>освітніх</a:t>
            </a:r>
            <a:r>
              <a:rPr lang="ru-RU" sz="2000" dirty="0"/>
              <a:t> та </a:t>
            </a:r>
            <a:r>
              <a:rPr lang="ru-RU" sz="2000" dirty="0" err="1"/>
              <a:t>навчальних</a:t>
            </a:r>
            <a:r>
              <a:rPr lang="ru-RU" sz="2000" dirty="0"/>
              <a:t> </a:t>
            </a:r>
            <a:r>
              <a:rPr lang="ru-RU" sz="2000" dirty="0" err="1"/>
              <a:t>програм</a:t>
            </a:r>
            <a:r>
              <a:rPr lang="ru-RU" sz="2000" dirty="0"/>
              <a:t> для 1-2 </a:t>
            </a:r>
            <a:r>
              <a:rPr lang="ru-RU" sz="2000" dirty="0" err="1"/>
              <a:t>класів</a:t>
            </a:r>
            <a:r>
              <a:rPr lang="ru-RU" sz="2000" dirty="0"/>
              <a:t> </a:t>
            </a:r>
            <a:r>
              <a:rPr lang="ru-RU" sz="2000" dirty="0" err="1"/>
              <a:t>закладів</a:t>
            </a:r>
            <a:r>
              <a:rPr lang="ru-RU" sz="2000" dirty="0"/>
              <a:t> </a:t>
            </a:r>
            <a:r>
              <a:rPr lang="ru-RU" sz="2000" dirty="0" err="1"/>
              <a:t>загальної</a:t>
            </a:r>
            <a:r>
              <a:rPr lang="ru-RU" sz="2000" dirty="0"/>
              <a:t> </a:t>
            </a:r>
            <a:r>
              <a:rPr lang="ru-RU" sz="2000" dirty="0" err="1"/>
              <a:t>середньої</a:t>
            </a:r>
            <a:r>
              <a:rPr lang="ru-RU" sz="2000" dirty="0"/>
              <a:t> </a:t>
            </a:r>
            <a:r>
              <a:rPr lang="ru-RU" sz="2000" dirty="0" err="1"/>
              <a:t>освіти</a:t>
            </a:r>
            <a:r>
              <a:rPr lang="ru-RU" sz="2000" dirty="0"/>
              <a:t>», </a:t>
            </a:r>
            <a:r>
              <a:rPr lang="ru-RU" sz="2000" dirty="0" err="1"/>
              <a:t>від</a:t>
            </a:r>
            <a:r>
              <a:rPr lang="ru-RU" sz="2000" dirty="0"/>
              <a:t> 08.10.2019 </a:t>
            </a:r>
            <a:r>
              <a:rPr lang="ru-RU" sz="2000" dirty="0">
                <a:hlinkClick r:id="rId2"/>
              </a:rPr>
              <a:t>№ 1272</a:t>
            </a:r>
            <a:r>
              <a:rPr lang="ru-RU" sz="2000" dirty="0"/>
              <a:t> «Про </a:t>
            </a:r>
            <a:r>
              <a:rPr lang="ru-RU" sz="2000" dirty="0" err="1"/>
              <a:t>затвердження</a:t>
            </a:r>
            <a:r>
              <a:rPr lang="ru-RU" sz="2000" dirty="0"/>
              <a:t> </a:t>
            </a:r>
            <a:r>
              <a:rPr lang="ru-RU" sz="2000" dirty="0" err="1"/>
              <a:t>типових</a:t>
            </a:r>
            <a:r>
              <a:rPr lang="ru-RU" sz="2000" dirty="0"/>
              <a:t> </a:t>
            </a:r>
            <a:r>
              <a:rPr lang="ru-RU" sz="2000" dirty="0" err="1"/>
              <a:t>освітніх</a:t>
            </a:r>
            <a:r>
              <a:rPr lang="ru-RU" sz="2000" dirty="0"/>
              <a:t> </a:t>
            </a:r>
            <a:r>
              <a:rPr lang="ru-RU" sz="2000" dirty="0" err="1"/>
              <a:t>програм</a:t>
            </a:r>
            <a:r>
              <a:rPr lang="ru-RU" sz="2000" dirty="0"/>
              <a:t> для 1-2 </a:t>
            </a:r>
            <a:r>
              <a:rPr lang="ru-RU" sz="2000" dirty="0" err="1"/>
              <a:t>класів</a:t>
            </a:r>
            <a:r>
              <a:rPr lang="ru-RU" sz="2000" dirty="0"/>
              <a:t> </a:t>
            </a:r>
            <a:r>
              <a:rPr lang="ru-RU" sz="2000" dirty="0" err="1"/>
              <a:t>закладів</a:t>
            </a:r>
            <a:r>
              <a:rPr lang="ru-RU" sz="2000" dirty="0"/>
              <a:t> </a:t>
            </a:r>
            <a:r>
              <a:rPr lang="ru-RU" sz="2000" dirty="0" err="1"/>
              <a:t>загальної</a:t>
            </a:r>
            <a:r>
              <a:rPr lang="ru-RU" sz="2000" dirty="0"/>
              <a:t> </a:t>
            </a:r>
            <a:r>
              <a:rPr lang="ru-RU" sz="2000" dirty="0" err="1"/>
              <a:t>середньої</a:t>
            </a:r>
            <a:r>
              <a:rPr lang="ru-RU" sz="2000" dirty="0"/>
              <a:t> </a:t>
            </a:r>
            <a:r>
              <a:rPr lang="ru-RU" sz="2000" dirty="0" err="1"/>
              <a:t>освіти</a:t>
            </a:r>
            <a:r>
              <a:rPr lang="ru-RU" sz="2000" dirty="0"/>
              <a:t>», </a:t>
            </a:r>
            <a:r>
              <a:rPr lang="ru-RU" sz="2000" dirty="0" err="1"/>
              <a:t>від</a:t>
            </a:r>
            <a:r>
              <a:rPr lang="ru-RU" sz="2000" dirty="0"/>
              <a:t> 09.10.2019 </a:t>
            </a:r>
            <a:r>
              <a:rPr lang="ru-RU" sz="2000" dirty="0">
                <a:hlinkClick r:id="rId3"/>
              </a:rPr>
              <a:t>№ 1273</a:t>
            </a:r>
            <a:r>
              <a:rPr lang="ru-RU" sz="2000" dirty="0"/>
              <a:t> «Про </a:t>
            </a:r>
            <a:r>
              <a:rPr lang="ru-RU" sz="2000" dirty="0" err="1"/>
              <a:t>затвердження</a:t>
            </a:r>
            <a:r>
              <a:rPr lang="ru-RU" sz="2000" dirty="0"/>
              <a:t> </a:t>
            </a:r>
            <a:r>
              <a:rPr lang="ru-RU" sz="2000" dirty="0" err="1"/>
              <a:t>типових</a:t>
            </a:r>
            <a:r>
              <a:rPr lang="ru-RU" sz="2000" dirty="0"/>
              <a:t> </a:t>
            </a:r>
            <a:r>
              <a:rPr lang="ru-RU" sz="2000" dirty="0" err="1"/>
              <a:t>освітніх</a:t>
            </a:r>
            <a:r>
              <a:rPr lang="ru-RU" sz="2000" dirty="0"/>
              <a:t> </a:t>
            </a:r>
            <a:r>
              <a:rPr lang="ru-RU" sz="2000" dirty="0" err="1"/>
              <a:t>програм</a:t>
            </a:r>
            <a:r>
              <a:rPr lang="ru-RU" sz="2000" dirty="0"/>
              <a:t> для 3-4 </a:t>
            </a:r>
            <a:r>
              <a:rPr lang="ru-RU" sz="2000" dirty="0" err="1"/>
              <a:t>класів</a:t>
            </a:r>
            <a:r>
              <a:rPr lang="ru-RU" sz="2000" dirty="0"/>
              <a:t> </a:t>
            </a:r>
            <a:r>
              <a:rPr lang="ru-RU" sz="2000" dirty="0" err="1"/>
              <a:t>закладів</a:t>
            </a:r>
            <a:r>
              <a:rPr lang="ru-RU" sz="2000" dirty="0"/>
              <a:t> </a:t>
            </a:r>
            <a:r>
              <a:rPr lang="ru-RU" sz="2000" dirty="0" err="1"/>
              <a:t>загальної</a:t>
            </a:r>
            <a:r>
              <a:rPr lang="ru-RU" sz="2000" dirty="0"/>
              <a:t> </a:t>
            </a:r>
            <a:r>
              <a:rPr lang="ru-RU" sz="2000" dirty="0" err="1"/>
              <a:t>середньої</a:t>
            </a:r>
            <a:r>
              <a:rPr lang="ru-RU" sz="2000" dirty="0"/>
              <a:t> </a:t>
            </a:r>
            <a:r>
              <a:rPr lang="ru-RU" sz="2000" dirty="0" err="1"/>
              <a:t>освіти</a:t>
            </a:r>
            <a:r>
              <a:rPr lang="ru-RU" sz="2000" dirty="0"/>
              <a:t>», </a:t>
            </a:r>
            <a:r>
              <a:rPr lang="ru-RU" sz="2000" dirty="0" err="1"/>
              <a:t>від</a:t>
            </a:r>
            <a:r>
              <a:rPr lang="ru-RU" sz="2000" dirty="0"/>
              <a:t> 27.12.2018 </a:t>
            </a:r>
            <a:r>
              <a:rPr lang="ru-RU" sz="2000" dirty="0">
                <a:hlinkClick r:id="rId4"/>
              </a:rPr>
              <a:t>№ 1461</a:t>
            </a:r>
            <a:r>
              <a:rPr lang="ru-RU" sz="2000" dirty="0"/>
              <a:t> «Про </a:t>
            </a:r>
            <a:r>
              <a:rPr lang="ru-RU" sz="2000" dirty="0" err="1"/>
              <a:t>затвердження</a:t>
            </a:r>
            <a:r>
              <a:rPr lang="ru-RU" sz="2000" dirty="0"/>
              <a:t> </a:t>
            </a:r>
            <a:r>
              <a:rPr lang="ru-RU" sz="2000" dirty="0" err="1"/>
              <a:t>типових</a:t>
            </a:r>
            <a:r>
              <a:rPr lang="ru-RU" sz="2000" dirty="0"/>
              <a:t> </a:t>
            </a:r>
            <a:r>
              <a:rPr lang="ru-RU" sz="2000" dirty="0" err="1"/>
              <a:t>освітніх</a:t>
            </a:r>
            <a:r>
              <a:rPr lang="ru-RU" sz="2000" dirty="0"/>
              <a:t> </a:t>
            </a:r>
            <a:r>
              <a:rPr lang="ru-RU" sz="2000" dirty="0" err="1"/>
              <a:t>програм</a:t>
            </a:r>
            <a:r>
              <a:rPr lang="ru-RU" sz="2000" dirty="0"/>
              <a:t> для 3-4 </a:t>
            </a:r>
            <a:r>
              <a:rPr lang="ru-RU" sz="2000" dirty="0" err="1"/>
              <a:t>класів</a:t>
            </a:r>
            <a:r>
              <a:rPr lang="ru-RU" sz="2000" dirty="0"/>
              <a:t> </a:t>
            </a:r>
            <a:r>
              <a:rPr lang="ru-RU" sz="2000" dirty="0" err="1"/>
              <a:t>закладів</a:t>
            </a:r>
            <a:r>
              <a:rPr lang="ru-RU" sz="2000" dirty="0"/>
              <a:t> </a:t>
            </a:r>
            <a:r>
              <a:rPr lang="ru-RU" sz="2000" dirty="0" err="1"/>
              <a:t>загальної</a:t>
            </a:r>
            <a:r>
              <a:rPr lang="ru-RU" sz="2000" dirty="0"/>
              <a:t> </a:t>
            </a:r>
            <a:r>
              <a:rPr lang="ru-RU" sz="2000" dirty="0" err="1"/>
              <a:t>середньої</a:t>
            </a:r>
            <a:r>
              <a:rPr lang="ru-RU" sz="2000" dirty="0"/>
              <a:t> </a:t>
            </a:r>
            <a:r>
              <a:rPr lang="ru-RU" sz="2000" dirty="0" err="1"/>
              <a:t>освіти</a:t>
            </a:r>
            <a:r>
              <a:rPr lang="ru-RU" sz="2000" dirty="0"/>
              <a:t>», </a:t>
            </a:r>
            <a:r>
              <a:rPr lang="ru-RU" sz="2000" dirty="0" err="1"/>
              <a:t>від</a:t>
            </a:r>
            <a:r>
              <a:rPr lang="ru-RU" sz="2000" dirty="0"/>
              <a:t> 27.01.2020 № 101 «Про </a:t>
            </a:r>
            <a:r>
              <a:rPr lang="ru-RU" sz="2000" dirty="0" err="1"/>
              <a:t>внесення</a:t>
            </a:r>
            <a:r>
              <a:rPr lang="ru-RU" sz="2000" dirty="0"/>
              <a:t> </a:t>
            </a:r>
            <a:r>
              <a:rPr lang="ru-RU" sz="2000" dirty="0" err="1"/>
              <a:t>змін</a:t>
            </a:r>
            <a:r>
              <a:rPr lang="ru-RU" sz="2000" dirty="0"/>
              <a:t> до наказу </a:t>
            </a:r>
            <a:r>
              <a:rPr lang="ru-RU" sz="2000" dirty="0" err="1"/>
              <a:t>Міністерства</a:t>
            </a:r>
            <a:r>
              <a:rPr lang="ru-RU" sz="2000" dirty="0"/>
              <a:t> </a:t>
            </a:r>
            <a:r>
              <a:rPr lang="ru-RU" sz="2000" dirty="0" err="1"/>
              <a:t>освіти</a:t>
            </a:r>
            <a:r>
              <a:rPr lang="ru-RU" sz="2000" dirty="0"/>
              <a:t> і науки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27.12.2018 </a:t>
            </a:r>
            <a:r>
              <a:rPr lang="ru-RU" sz="2000" dirty="0">
                <a:hlinkClick r:id="rId4"/>
              </a:rPr>
              <a:t>№ 1461</a:t>
            </a:r>
            <a:r>
              <a:rPr lang="ru-RU" sz="2000" dirty="0"/>
              <a:t>».</a:t>
            </a:r>
            <a:endParaRPr lang="ru-RU" sz="2000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ru-RU" sz="2800" b="0" i="0" dirty="0">
              <a:solidFill>
                <a:srgbClr val="404040"/>
              </a:solidFill>
              <a:effectLst/>
              <a:latin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2840404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695459" y="528034"/>
            <a:ext cx="1094704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FFFF00"/>
                </a:solidFill>
                <a:latin typeface="innerspace"/>
              </a:rPr>
              <a:t>Наказ МОН </a:t>
            </a:r>
            <a:r>
              <a:rPr lang="ru-RU" sz="4400" b="1" dirty="0" err="1">
                <a:solidFill>
                  <a:srgbClr val="FFFF00"/>
                </a:solidFill>
                <a:latin typeface="innerspace"/>
              </a:rPr>
              <a:t>від</a:t>
            </a:r>
            <a:r>
              <a:rPr lang="ru-RU" sz="4400" b="1" dirty="0">
                <a:solidFill>
                  <a:srgbClr val="FFFF00"/>
                </a:solidFill>
                <a:latin typeface="innerspace"/>
              </a:rPr>
              <a:t> 03 </a:t>
            </a:r>
            <a:r>
              <a:rPr lang="ru-RU" sz="4400" b="1" dirty="0" err="1">
                <a:solidFill>
                  <a:srgbClr val="FFFF00"/>
                </a:solidFill>
                <a:latin typeface="innerspace"/>
              </a:rPr>
              <a:t>серпня</a:t>
            </a:r>
            <a:r>
              <a:rPr lang="ru-RU" sz="4400" b="1" dirty="0">
                <a:solidFill>
                  <a:srgbClr val="FFFF00"/>
                </a:solidFill>
                <a:latin typeface="innerspace"/>
              </a:rPr>
              <a:t> 2022 року </a:t>
            </a:r>
            <a:r>
              <a:rPr lang="uk-UA" sz="4400" b="1" dirty="0">
                <a:solidFill>
                  <a:srgbClr val="FFFF00"/>
                </a:solidFill>
                <a:latin typeface="innerspace"/>
              </a:rPr>
              <a:t>№</a:t>
            </a:r>
            <a:r>
              <a:rPr lang="en-US" sz="4400" b="1" dirty="0">
                <a:solidFill>
                  <a:srgbClr val="FFFF00"/>
                </a:solidFill>
                <a:latin typeface="innerspace"/>
              </a:rPr>
              <a:t>521</a:t>
            </a:r>
            <a:r>
              <a:rPr lang="uk-UA" sz="4400" b="1" dirty="0">
                <a:solidFill>
                  <a:srgbClr val="FFFF00"/>
                </a:solidFill>
                <a:latin typeface="innerspace"/>
              </a:rPr>
              <a:t> </a:t>
            </a:r>
          </a:p>
          <a:p>
            <a:r>
              <a:rPr lang="ru-RU" sz="3200" b="1" dirty="0">
                <a:latin typeface="innerspace"/>
              </a:rPr>
              <a:t>     </a:t>
            </a:r>
            <a:r>
              <a:rPr lang="ru-RU" sz="3600" b="1" dirty="0" err="1">
                <a:latin typeface="innerspace"/>
              </a:rPr>
              <a:t>затверджено</a:t>
            </a:r>
            <a:r>
              <a:rPr lang="ru-RU" sz="3600" b="1" dirty="0">
                <a:latin typeface="innerspace"/>
              </a:rPr>
              <a:t> і </a:t>
            </a:r>
            <a:r>
              <a:rPr lang="ru-RU" sz="3600" b="1" dirty="0" err="1">
                <a:latin typeface="innerspace"/>
              </a:rPr>
              <a:t>надано</a:t>
            </a:r>
            <a:r>
              <a:rPr lang="ru-RU" sz="3600" b="1" dirty="0">
                <a:latin typeface="innerspace"/>
              </a:rPr>
              <a:t> гриф  «Рекомендовано </a:t>
            </a:r>
            <a:r>
              <a:rPr lang="ru-RU" sz="3600" b="1" dirty="0" err="1">
                <a:latin typeface="innerspace"/>
              </a:rPr>
              <a:t>Міністерством</a:t>
            </a:r>
            <a:r>
              <a:rPr lang="ru-RU" sz="3600" b="1" dirty="0">
                <a:latin typeface="innerspace"/>
              </a:rPr>
              <a:t> </a:t>
            </a:r>
            <a:r>
              <a:rPr lang="ru-RU" sz="3600" b="1" dirty="0" err="1">
                <a:latin typeface="innerspace"/>
              </a:rPr>
              <a:t>освіти</a:t>
            </a:r>
            <a:r>
              <a:rPr lang="ru-RU" sz="3600" b="1" dirty="0">
                <a:latin typeface="innerspace"/>
              </a:rPr>
              <a:t> і науки </a:t>
            </a:r>
            <a:r>
              <a:rPr lang="ru-RU" sz="3600" b="1" dirty="0" err="1">
                <a:latin typeface="innerspace"/>
              </a:rPr>
              <a:t>України</a:t>
            </a:r>
            <a:r>
              <a:rPr lang="ru-RU" sz="3600" b="1" dirty="0">
                <a:latin typeface="innerspace"/>
              </a:rPr>
              <a:t>» </a:t>
            </a:r>
            <a:r>
              <a:rPr lang="ru-RU" sz="3600" b="1" dirty="0" err="1">
                <a:latin typeface="innerspace"/>
              </a:rPr>
              <a:t>оновленим</a:t>
            </a:r>
            <a:r>
              <a:rPr lang="ru-RU" sz="3600" b="1" dirty="0">
                <a:latin typeface="innerspace"/>
              </a:rPr>
              <a:t> </a:t>
            </a:r>
            <a:r>
              <a:rPr lang="ru-RU" sz="3600" b="1" dirty="0" err="1">
                <a:latin typeface="innerspace"/>
              </a:rPr>
              <a:t>навчальним</a:t>
            </a:r>
            <a:r>
              <a:rPr lang="ru-RU" sz="3600" b="1" dirty="0">
                <a:latin typeface="innerspace"/>
              </a:rPr>
              <a:t> </a:t>
            </a:r>
            <a:r>
              <a:rPr lang="ru-RU" sz="3600" b="1" dirty="0" err="1">
                <a:latin typeface="innerspace"/>
              </a:rPr>
              <a:t>програмам</a:t>
            </a:r>
            <a:r>
              <a:rPr lang="ru-RU" sz="3600" b="1" dirty="0">
                <a:latin typeface="innerspace"/>
              </a:rPr>
              <a:t> для </a:t>
            </a:r>
            <a:r>
              <a:rPr lang="ru-RU" sz="3600" b="1" dirty="0">
                <a:latin typeface="innerspace"/>
                <a:hlinkClick r:id="rId2"/>
              </a:rPr>
              <a:t>6 – 9</a:t>
            </a:r>
            <a:r>
              <a:rPr lang="ru-RU" sz="3600" b="1" dirty="0">
                <a:latin typeface="innerspace"/>
              </a:rPr>
              <a:t> та </a:t>
            </a:r>
            <a:r>
              <a:rPr lang="ru-RU" sz="3600" b="1" dirty="0">
                <a:latin typeface="innerspace"/>
                <a:hlinkClick r:id="rId3"/>
              </a:rPr>
              <a:t>10 – 11</a:t>
            </a:r>
            <a:r>
              <a:rPr lang="ru-RU" sz="3600" b="1" dirty="0">
                <a:latin typeface="innerspace"/>
              </a:rPr>
              <a:t> </a:t>
            </a:r>
            <a:r>
              <a:rPr lang="ru-RU" sz="3600" b="1" dirty="0" err="1">
                <a:latin typeface="innerspace"/>
              </a:rPr>
              <a:t>класів</a:t>
            </a:r>
            <a:r>
              <a:rPr lang="ru-RU" sz="3600" b="1" dirty="0">
                <a:latin typeface="innerspace"/>
              </a:rPr>
              <a:t>.</a:t>
            </a:r>
            <a:r>
              <a:rPr lang="ru-RU" sz="3600" dirty="0"/>
              <a:t> </a:t>
            </a:r>
          </a:p>
          <a:p>
            <a:r>
              <a:rPr lang="ru-RU" sz="3600" dirty="0"/>
              <a:t>(</a:t>
            </a:r>
            <a:r>
              <a:rPr lang="ru-RU" sz="3200" dirty="0"/>
              <a:t>Перегляд та </a:t>
            </a:r>
            <a:r>
              <a:rPr lang="ru-RU" sz="3200" dirty="0" err="1"/>
              <a:t>оновлення</a:t>
            </a:r>
            <a:r>
              <a:rPr lang="ru-RU" sz="3200" dirty="0"/>
              <a:t> </a:t>
            </a:r>
            <a:r>
              <a:rPr lang="ru-RU" sz="3200" dirty="0" err="1"/>
              <a:t>змісту</a:t>
            </a:r>
            <a:r>
              <a:rPr lang="ru-RU" sz="3200" dirty="0"/>
              <a:t> </a:t>
            </a:r>
            <a:r>
              <a:rPr lang="ru-RU" sz="3200" dirty="0" err="1"/>
              <a:t>навчальних</a:t>
            </a:r>
            <a:r>
              <a:rPr lang="ru-RU" sz="3200" dirty="0"/>
              <a:t> </a:t>
            </a:r>
            <a:r>
              <a:rPr lang="ru-RU" sz="3200" dirty="0" err="1"/>
              <a:t>програм</a:t>
            </a:r>
            <a:r>
              <a:rPr lang="ru-RU" sz="3200" dirty="0"/>
              <a:t> </a:t>
            </a:r>
            <a:r>
              <a:rPr lang="ru-RU" sz="3200" dirty="0" err="1"/>
              <a:t>загальної</a:t>
            </a:r>
            <a:r>
              <a:rPr lang="ru-RU" sz="3200" dirty="0"/>
              <a:t> </a:t>
            </a:r>
            <a:r>
              <a:rPr lang="ru-RU" sz="3200" dirty="0" err="1"/>
              <a:t>середньої</a:t>
            </a:r>
            <a:r>
              <a:rPr lang="ru-RU" sz="3200" dirty="0"/>
              <a:t> </a:t>
            </a:r>
            <a:r>
              <a:rPr lang="ru-RU" sz="3200" dirty="0" err="1"/>
              <a:t>освіти</a:t>
            </a:r>
            <a:r>
              <a:rPr lang="ru-RU" sz="3200" dirty="0"/>
              <a:t> – </a:t>
            </a: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відповідь</a:t>
            </a:r>
            <a:r>
              <a:rPr lang="ru-RU" sz="3200" dirty="0"/>
              <a:t> на </a:t>
            </a:r>
            <a:r>
              <a:rPr lang="ru-RU" sz="3200" dirty="0" err="1"/>
              <a:t>виклики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виникли</a:t>
            </a:r>
            <a:r>
              <a:rPr lang="ru-RU" sz="3200" dirty="0"/>
              <a:t> у </a:t>
            </a:r>
            <a:r>
              <a:rPr lang="ru-RU" sz="3200" dirty="0" err="1"/>
              <a:t>зв’язку</a:t>
            </a:r>
            <a:r>
              <a:rPr lang="ru-RU" sz="3200" dirty="0"/>
              <a:t> з </a:t>
            </a:r>
            <a:r>
              <a:rPr lang="ru-RU" sz="3200" dirty="0" err="1"/>
              <a:t>повномасштабною</a:t>
            </a:r>
            <a:r>
              <a:rPr lang="ru-RU" sz="3200" dirty="0"/>
              <a:t> </a:t>
            </a:r>
            <a:r>
              <a:rPr lang="ru-RU" sz="3200" dirty="0" err="1"/>
              <a:t>збройною</a:t>
            </a:r>
            <a:r>
              <a:rPr lang="ru-RU" sz="3200" dirty="0"/>
              <a:t> </a:t>
            </a:r>
            <a:r>
              <a:rPr lang="ru-RU" sz="3200" dirty="0" err="1"/>
              <a:t>агресією</a:t>
            </a:r>
            <a:r>
              <a:rPr lang="ru-RU" sz="3200" dirty="0"/>
              <a:t> </a:t>
            </a:r>
            <a:r>
              <a:rPr lang="ru-RU" sz="3200" dirty="0" err="1"/>
              <a:t>російської</a:t>
            </a:r>
            <a:r>
              <a:rPr lang="ru-RU" sz="3200" dirty="0"/>
              <a:t> </a:t>
            </a:r>
            <a:r>
              <a:rPr lang="ru-RU" sz="3200" dirty="0" err="1"/>
              <a:t>федерації</a:t>
            </a:r>
            <a:r>
              <a:rPr lang="ru-RU" sz="3200" dirty="0"/>
              <a:t> </a:t>
            </a:r>
            <a:r>
              <a:rPr lang="ru-RU" sz="3200" dirty="0" err="1"/>
              <a:t>проти</a:t>
            </a:r>
            <a:r>
              <a:rPr lang="ru-RU" sz="3200" dirty="0"/>
              <a:t> </a:t>
            </a:r>
            <a:r>
              <a:rPr lang="ru-RU" sz="3200" dirty="0" err="1"/>
              <a:t>України</a:t>
            </a:r>
            <a:r>
              <a:rPr lang="ru-RU" sz="3200" dirty="0"/>
              <a:t>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03666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566670" y="476518"/>
            <a:ext cx="96462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5400" b="1" dirty="0">
                <a:latin typeface="Open Sans"/>
              </a:rPr>
              <a:t>Наказ МОН </a:t>
            </a:r>
            <a:r>
              <a:rPr lang="ru-RU" sz="5400" b="1" dirty="0" err="1">
                <a:latin typeface="Open Sans"/>
              </a:rPr>
              <a:t>від</a:t>
            </a:r>
            <a:r>
              <a:rPr lang="ru-RU" sz="5400" b="1" dirty="0">
                <a:latin typeface="Open Sans"/>
              </a:rPr>
              <a:t> 19.02.2021 № 235                              </a:t>
            </a:r>
            <a:r>
              <a:rPr lang="ru-RU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“Про </a:t>
            </a:r>
            <a:r>
              <a:rPr lang="ru-RU" sz="5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затвердження</a:t>
            </a:r>
            <a:r>
              <a:rPr lang="ru-RU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 </a:t>
            </a:r>
            <a:r>
              <a:rPr lang="ru-RU" sz="5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типової</a:t>
            </a:r>
            <a:r>
              <a:rPr lang="ru-RU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 </a:t>
            </a:r>
            <a:r>
              <a:rPr lang="ru-RU" sz="5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освітньої</a:t>
            </a:r>
            <a:r>
              <a:rPr lang="ru-RU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 </a:t>
            </a:r>
            <a:r>
              <a:rPr lang="ru-RU" sz="5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програми</a:t>
            </a:r>
            <a:r>
              <a:rPr lang="ru-RU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 для 5-9 </a:t>
            </a:r>
            <a:r>
              <a:rPr lang="ru-RU" sz="5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класів</a:t>
            </a:r>
            <a:r>
              <a:rPr lang="ru-RU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 </a:t>
            </a:r>
            <a:r>
              <a:rPr lang="ru-RU" sz="5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закладів</a:t>
            </a:r>
            <a:r>
              <a:rPr lang="ru-RU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 </a:t>
            </a:r>
            <a:r>
              <a:rPr lang="ru-RU" sz="5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загальної</a:t>
            </a:r>
            <a:r>
              <a:rPr lang="ru-RU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 </a:t>
            </a:r>
            <a:r>
              <a:rPr lang="ru-RU" sz="5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середньої</a:t>
            </a:r>
            <a:r>
              <a:rPr lang="ru-RU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 </a:t>
            </a:r>
            <a:r>
              <a:rPr lang="ru-RU" sz="5400" b="1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освіти</a:t>
            </a:r>
            <a:r>
              <a:rPr lang="ru-RU" sz="5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Open Sans"/>
              </a:rPr>
              <a:t>”</a:t>
            </a:r>
            <a:endParaRPr lang="ru-RU" sz="5400" b="1" i="0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355644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450760" y="296214"/>
            <a:ext cx="10341735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u="sng" dirty="0">
                <a:solidFill>
                  <a:srgbClr val="166DD6"/>
                </a:solidFill>
                <a:latin typeface="Inter"/>
                <a:hlinkClick r:id="rId2"/>
              </a:rPr>
              <a:t>Наказ МОН </a:t>
            </a:r>
            <a:r>
              <a:rPr lang="ru-RU" sz="3200" u="sng" dirty="0" err="1">
                <a:solidFill>
                  <a:srgbClr val="166DD6"/>
                </a:solidFill>
                <a:latin typeface="Inter"/>
                <a:hlinkClick r:id="rId2"/>
              </a:rPr>
              <a:t>від</a:t>
            </a:r>
            <a:r>
              <a:rPr lang="ru-RU" sz="3200" u="sng" dirty="0">
                <a:solidFill>
                  <a:srgbClr val="166DD6"/>
                </a:solidFill>
                <a:latin typeface="Inter"/>
                <a:hlinkClick r:id="rId2"/>
              </a:rPr>
              <a:t> 12.07.2021 № 795</a:t>
            </a:r>
            <a:r>
              <a:rPr lang="ru-RU" sz="3200" dirty="0">
                <a:solidFill>
                  <a:srgbClr val="404040"/>
                </a:solidFill>
                <a:latin typeface="Inter"/>
              </a:rPr>
              <a:t> </a:t>
            </a:r>
            <a:r>
              <a:rPr lang="ru-RU" sz="3200" u="sng" dirty="0">
                <a:solidFill>
                  <a:srgbClr val="F69275"/>
                </a:solidFill>
                <a:latin typeface="Inter"/>
                <a:hlinkClick r:id="rId3"/>
              </a:rPr>
              <a:t>(</a:t>
            </a:r>
            <a:r>
              <a:rPr lang="ru-RU" sz="3200" u="sng" dirty="0" err="1">
                <a:solidFill>
                  <a:srgbClr val="F69275"/>
                </a:solidFill>
                <a:latin typeface="Inter"/>
                <a:hlinkClick r:id="rId3"/>
              </a:rPr>
              <a:t>зі</a:t>
            </a:r>
            <a:r>
              <a:rPr lang="ru-RU" sz="3200" u="sng" dirty="0">
                <a:solidFill>
                  <a:srgbClr val="F69275"/>
                </a:solidFill>
                <a:latin typeface="Inter"/>
                <a:hlinkClick r:id="rId3"/>
              </a:rPr>
              <a:t> </a:t>
            </a:r>
            <a:r>
              <a:rPr lang="ru-RU" sz="3200" u="sng" dirty="0" err="1">
                <a:solidFill>
                  <a:srgbClr val="F69275"/>
                </a:solidFill>
                <a:latin typeface="Inter"/>
                <a:hlinkClick r:id="rId3"/>
              </a:rPr>
              <a:t>змінами</a:t>
            </a:r>
            <a:r>
              <a:rPr lang="ru-RU" sz="3200" u="sng" dirty="0">
                <a:solidFill>
                  <a:srgbClr val="F69275"/>
                </a:solidFill>
                <a:latin typeface="Inter"/>
                <a:hlinkClick r:id="rId3"/>
              </a:rPr>
              <a:t>)</a:t>
            </a:r>
            <a:r>
              <a:rPr lang="ru-RU" sz="3200" dirty="0"/>
              <a:t>    </a:t>
            </a:r>
            <a:r>
              <a:rPr lang="ru-RU" sz="2400" dirty="0" err="1"/>
              <a:t>надано</a:t>
            </a:r>
            <a:r>
              <a:rPr lang="ru-RU" sz="2400" dirty="0"/>
              <a:t> гриф «Рекомендовано </a:t>
            </a:r>
            <a:r>
              <a:rPr lang="ru-RU" sz="2400" dirty="0" err="1"/>
              <a:t>Міністерством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 і науки </a:t>
            </a:r>
            <a:r>
              <a:rPr lang="ru-RU" sz="2400" dirty="0" err="1"/>
              <a:t>України</a:t>
            </a:r>
            <a:r>
              <a:rPr lang="ru-RU" sz="2400" dirty="0"/>
              <a:t>» 95 </a:t>
            </a:r>
            <a:r>
              <a:rPr lang="ru-RU" sz="2400" dirty="0" err="1"/>
              <a:t>модельним</a:t>
            </a:r>
            <a:r>
              <a:rPr lang="ru-RU" sz="2400" dirty="0"/>
              <a:t> </a:t>
            </a:r>
            <a:r>
              <a:rPr lang="ru-RU" sz="2400" dirty="0" err="1"/>
              <a:t>навчальним</a:t>
            </a:r>
            <a:r>
              <a:rPr lang="ru-RU" sz="2400" dirty="0"/>
              <a:t> </a:t>
            </a:r>
            <a:r>
              <a:rPr lang="ru-RU" sz="2400" dirty="0" err="1"/>
              <a:t>програмам</a:t>
            </a:r>
            <a:r>
              <a:rPr lang="ru-RU" sz="2400" dirty="0"/>
              <a:t> для </a:t>
            </a:r>
            <a:r>
              <a:rPr lang="ru-RU" sz="2400" dirty="0" err="1"/>
              <a:t>базової</a:t>
            </a:r>
            <a:r>
              <a:rPr lang="ru-RU" sz="2400" dirty="0"/>
              <a:t> </a:t>
            </a:r>
            <a:r>
              <a:rPr lang="ru-RU" sz="2400" dirty="0" err="1"/>
              <a:t>середньої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. </a:t>
            </a:r>
            <a:r>
              <a:rPr lang="ru-RU" sz="2400" cap="all" dirty="0"/>
              <a:t>МОДЕЛЬНІ НАВЧАЛЬНІ ПРОГРАМИ ДЛЯ 5-9 КЛАСІВ НОВОЇ УКРАЇНСЬКОЇ ШКОЛИ (ЗАПРОВАДЖУЮТЬСЯ ПОЕТАПНО З 2022 РОКУ)</a:t>
            </a:r>
          </a:p>
          <a:p>
            <a:r>
              <a:rPr lang="ru-RU" sz="2400" dirty="0" err="1">
                <a:solidFill>
                  <a:srgbClr val="FFFF00"/>
                </a:solidFill>
              </a:rPr>
              <a:t>Програми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згруповано</a:t>
            </a:r>
            <a:r>
              <a:rPr lang="ru-RU" sz="2400" dirty="0">
                <a:solidFill>
                  <a:srgbClr val="FFFF00"/>
                </a:solidFill>
              </a:rPr>
              <a:t> в </a:t>
            </a:r>
            <a:r>
              <a:rPr lang="ru-RU" sz="2400" dirty="0" err="1">
                <a:solidFill>
                  <a:srgbClr val="FFFF00"/>
                </a:solidFill>
              </a:rPr>
              <a:t>тематичні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розділи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відповідно</a:t>
            </a:r>
            <a:r>
              <a:rPr lang="ru-RU" sz="2400" dirty="0">
                <a:solidFill>
                  <a:srgbClr val="FFFF00"/>
                </a:solidFill>
              </a:rPr>
              <a:t> до </a:t>
            </a:r>
            <a:r>
              <a:rPr lang="ru-RU" sz="2400" dirty="0" err="1">
                <a:solidFill>
                  <a:srgbClr val="FFFF00"/>
                </a:solidFill>
              </a:rPr>
              <a:t>освітніх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галузей</a:t>
            </a:r>
            <a:r>
              <a:rPr lang="ru-RU" sz="2400" dirty="0">
                <a:solidFill>
                  <a:srgbClr val="FFFF00"/>
                </a:solidFill>
              </a:rPr>
              <a:t>:</a:t>
            </a:r>
          </a:p>
          <a:p>
            <a:r>
              <a:rPr lang="ru-RU" sz="2400" u="sng" dirty="0" err="1">
                <a:solidFill>
                  <a:srgbClr val="FFFF00"/>
                </a:solidFill>
                <a:hlinkClick r:id="rId4"/>
              </a:rPr>
              <a:t>мовно-літературна</a:t>
            </a:r>
            <a:r>
              <a:rPr lang="ru-RU" sz="2400" u="sng" dirty="0">
                <a:solidFill>
                  <a:srgbClr val="FFFF00"/>
                </a:solidFill>
                <a:hlinkClick r:id="rId4"/>
              </a:rPr>
              <a:t>;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u="sng" dirty="0" err="1">
                <a:solidFill>
                  <a:srgbClr val="FFFF00"/>
                </a:solidFill>
                <a:hlinkClick r:id="rId5"/>
              </a:rPr>
              <a:t>математична</a:t>
            </a:r>
            <a:r>
              <a:rPr lang="ru-RU" sz="2400" u="sng" dirty="0">
                <a:solidFill>
                  <a:srgbClr val="FFFF00"/>
                </a:solidFill>
                <a:hlinkClick r:id="rId5"/>
              </a:rPr>
              <a:t>;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u="sng" dirty="0" err="1">
                <a:solidFill>
                  <a:srgbClr val="FFFF00"/>
                </a:solidFill>
                <a:hlinkClick r:id="rId6"/>
              </a:rPr>
              <a:t>інформатична</a:t>
            </a:r>
            <a:r>
              <a:rPr lang="ru-RU" sz="2400" u="sng" dirty="0">
                <a:solidFill>
                  <a:srgbClr val="FFFF00"/>
                </a:solidFill>
                <a:hlinkClick r:id="rId6"/>
              </a:rPr>
              <a:t>;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u="sng" dirty="0" err="1">
                <a:solidFill>
                  <a:srgbClr val="FFFF00"/>
                </a:solidFill>
                <a:hlinkClick r:id="rId7"/>
              </a:rPr>
              <a:t>громадянська</a:t>
            </a:r>
            <a:r>
              <a:rPr lang="ru-RU" sz="2400" u="sng" dirty="0">
                <a:solidFill>
                  <a:srgbClr val="FFFF00"/>
                </a:solidFill>
                <a:hlinkClick r:id="rId7"/>
              </a:rPr>
              <a:t> та </a:t>
            </a:r>
            <a:r>
              <a:rPr lang="ru-RU" sz="2400" u="sng" dirty="0" err="1">
                <a:solidFill>
                  <a:srgbClr val="FFFF00"/>
                </a:solidFill>
                <a:hlinkClick r:id="rId7"/>
              </a:rPr>
              <a:t>історична</a:t>
            </a:r>
            <a:r>
              <a:rPr lang="ru-RU" sz="2400" u="sng" dirty="0">
                <a:solidFill>
                  <a:srgbClr val="FFFF00"/>
                </a:solidFill>
                <a:hlinkClick r:id="rId7"/>
              </a:rPr>
              <a:t>;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u="sng" dirty="0" err="1">
                <a:solidFill>
                  <a:srgbClr val="FFFF00"/>
                </a:solidFill>
                <a:hlinkClick r:id="rId8"/>
              </a:rPr>
              <a:t>технологічна</a:t>
            </a:r>
            <a:r>
              <a:rPr lang="ru-RU" sz="2400" u="sng" dirty="0">
                <a:solidFill>
                  <a:srgbClr val="FFFF00"/>
                </a:solidFill>
                <a:hlinkClick r:id="rId8"/>
              </a:rPr>
              <a:t>;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u="sng" dirty="0" err="1">
                <a:solidFill>
                  <a:srgbClr val="FFFF00"/>
                </a:solidFill>
                <a:hlinkClick r:id="rId9"/>
              </a:rPr>
              <a:t>мистецька</a:t>
            </a:r>
            <a:r>
              <a:rPr lang="ru-RU" sz="2400" u="sng" dirty="0">
                <a:solidFill>
                  <a:srgbClr val="FFFF00"/>
                </a:solidFill>
                <a:hlinkClick r:id="rId9"/>
              </a:rPr>
              <a:t>;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u="sng" dirty="0" err="1">
                <a:solidFill>
                  <a:srgbClr val="FFFF00"/>
                </a:solidFill>
                <a:hlinkClick r:id="rId10"/>
              </a:rPr>
              <a:t>соціальна</a:t>
            </a:r>
            <a:r>
              <a:rPr lang="ru-RU" sz="2400" u="sng" dirty="0">
                <a:solidFill>
                  <a:srgbClr val="FFFF00"/>
                </a:solidFill>
                <a:hlinkClick r:id="rId10"/>
              </a:rPr>
              <a:t> та </a:t>
            </a:r>
            <a:r>
              <a:rPr lang="ru-RU" sz="2400" u="sng" dirty="0" err="1">
                <a:solidFill>
                  <a:srgbClr val="FFFF00"/>
                </a:solidFill>
                <a:hlinkClick r:id="rId10"/>
              </a:rPr>
              <a:t>здоров’язбережувальна</a:t>
            </a:r>
            <a:r>
              <a:rPr lang="ru-RU" sz="2400" u="sng" dirty="0">
                <a:solidFill>
                  <a:srgbClr val="FFFF00"/>
                </a:solidFill>
                <a:hlinkClick r:id="rId10"/>
              </a:rPr>
              <a:t>;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u="sng" dirty="0" err="1">
                <a:solidFill>
                  <a:srgbClr val="FFFF00"/>
                </a:solidFill>
                <a:hlinkClick r:id="rId11"/>
              </a:rPr>
              <a:t>фізична</a:t>
            </a:r>
            <a:r>
              <a:rPr lang="ru-RU" sz="2400" u="sng" dirty="0">
                <a:solidFill>
                  <a:srgbClr val="FFFF00"/>
                </a:solidFill>
                <a:hlinkClick r:id="rId11"/>
              </a:rPr>
              <a:t> культура.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u="sng" dirty="0" err="1">
                <a:solidFill>
                  <a:srgbClr val="FFFF00"/>
                </a:solidFill>
                <a:hlinkClick r:id="rId12"/>
              </a:rPr>
              <a:t>Міжгалузеві</a:t>
            </a:r>
            <a:r>
              <a:rPr lang="ru-RU" sz="2400" u="sng" dirty="0">
                <a:solidFill>
                  <a:srgbClr val="FFFF00"/>
                </a:solidFill>
                <a:hlinkClick r:id="rId12"/>
              </a:rPr>
              <a:t> </a:t>
            </a:r>
            <a:r>
              <a:rPr lang="ru-RU" sz="2400" u="sng" dirty="0" err="1">
                <a:solidFill>
                  <a:srgbClr val="FFFF00"/>
                </a:solidFill>
                <a:hlinkClick r:id="rId12"/>
              </a:rPr>
              <a:t>інтегровані</a:t>
            </a:r>
            <a:r>
              <a:rPr lang="ru-RU" sz="2400" u="sng" dirty="0">
                <a:solidFill>
                  <a:srgbClr val="FFFF00"/>
                </a:solidFill>
                <a:hlinkClick r:id="rId12"/>
              </a:rPr>
              <a:t> </a:t>
            </a:r>
            <a:r>
              <a:rPr lang="ru-RU" sz="2400" u="sng" dirty="0" err="1">
                <a:solidFill>
                  <a:srgbClr val="FFFF00"/>
                </a:solidFill>
                <a:hlinkClick r:id="rId12"/>
              </a:rPr>
              <a:t>курси</a:t>
            </a:r>
            <a:r>
              <a:rPr lang="ru-RU" sz="2400" u="sng" dirty="0">
                <a:solidFill>
                  <a:srgbClr val="FFFF00"/>
                </a:solidFill>
                <a:hlinkClick r:id="rId12"/>
              </a:rPr>
              <a:t>.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dirty="0">
                <a:solidFill>
                  <a:srgbClr val="FFFF00"/>
                </a:solidFill>
                <a:latin typeface="Inter"/>
              </a:rPr>
              <a:t> 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496</TotalTime>
  <Words>1064</Words>
  <Application>Microsoft Office PowerPoint</Application>
  <PresentationFormat>Широкий екран</PresentationFormat>
  <Paragraphs>76</Paragraphs>
  <Slides>20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32" baseType="lpstr">
      <vt:lpstr>Arial</vt:lpstr>
      <vt:lpstr>Century Gothic</vt:lpstr>
      <vt:lpstr>innerspace</vt:lpstr>
      <vt:lpstr>Inter</vt:lpstr>
      <vt:lpstr>Lato</vt:lpstr>
      <vt:lpstr>Open Sans</vt:lpstr>
      <vt:lpstr>roboto</vt:lpstr>
      <vt:lpstr>Times New Roman</vt:lpstr>
      <vt:lpstr>Verdana</vt:lpstr>
      <vt:lpstr>Wingdings</vt:lpstr>
      <vt:lpstr>Wingdings 3</vt:lpstr>
      <vt:lpstr>Іон</vt:lpstr>
      <vt:lpstr>Лекція 24 Характеристика законодавчих, нормативних документів</vt:lpstr>
      <vt:lpstr>План 1. Характеристика законодавчих, нормативних документів, на основі яких функціонують навчально-виховні заклади в Україні: Закон України «Про освіту», «Про загальну середню освіту», Закон «Про вищу освіту», Національна доктрина розвитку освіти України у XXI ст. 2. Сучасні тенденції та найважливіші напрямки у розвитку систем освіти різних країн світу. 3. Шляхи інтеграції України у світовий освітній простір.</vt:lpstr>
      <vt:lpstr>Нормативно-правові документи щодо організації роботи          у  2022/2023 навчальному році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БАЖАЮ УСПІХІВ!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Нормативно-правові документи щодо організації роботи     у  2022/2023 навчальному році</dc:title>
  <dc:creator>Пользователь Windows</dc:creator>
  <cp:lastModifiedBy>Admin</cp:lastModifiedBy>
  <cp:revision>32</cp:revision>
  <dcterms:created xsi:type="dcterms:W3CDTF">2023-01-02T15:15:24Z</dcterms:created>
  <dcterms:modified xsi:type="dcterms:W3CDTF">2025-02-03T06:17:20Z</dcterms:modified>
</cp:coreProperties>
</file>