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0" r:id="rId4"/>
    <p:sldId id="263" r:id="rId5"/>
    <p:sldId id="259" r:id="rId6"/>
    <p:sldId id="258" r:id="rId7"/>
    <p:sldId id="264" r:id="rId8"/>
    <p:sldId id="261" r:id="rId9"/>
    <p:sldId id="265" r:id="rId10"/>
    <p:sldId id="269" r:id="rId11"/>
    <p:sldId id="266" r:id="rId12"/>
    <p:sldId id="268" r:id="rId13"/>
    <p:sldId id="271" r:id="rId14"/>
    <p:sldId id="272" r:id="rId15"/>
    <p:sldId id="273" r:id="rId16"/>
    <p:sldId id="275" r:id="rId17"/>
    <p:sldId id="276" r:id="rId18"/>
    <p:sldId id="28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5365F-1BF0-4AC5-AEEB-AF45EC4E8226}" type="datetimeFigureOut">
              <a:rPr lang="en-US" smtClean="0"/>
              <a:pPr/>
              <a:t>2/2/2025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36907-B162-4FC8-9376-0756F4DBDEB9}" type="slidenum">
              <a:rPr lang="en-GB" smtClean="0"/>
              <a:pPr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464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36907-B162-4FC8-9376-0756F4DBDEB9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959258" cy="732620"/>
          </a:xfr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/>
              <a:t>Лекція 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70784" cy="273630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uk-UA" sz="4000" b="1" dirty="0">
              <a:solidFill>
                <a:srgbClr val="C00000"/>
              </a:solidFill>
            </a:endParaRPr>
          </a:p>
          <a:p>
            <a:r>
              <a:rPr lang="uk-UA" sz="4000" b="1" dirty="0">
                <a:solidFill>
                  <a:srgbClr val="C00000"/>
                </a:solidFill>
              </a:rPr>
              <a:t>Особистість як предмет виховання. 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2195736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uk-UA" sz="3100" b="1" dirty="0"/>
            </a:br>
            <a:r>
              <a:rPr lang="uk-UA" sz="4900" b="1" dirty="0"/>
              <a:t>Соціалізація</a:t>
            </a:r>
            <a:r>
              <a:rPr lang="uk-UA" sz="4900" dirty="0"/>
              <a:t> </a:t>
            </a:r>
            <a:br>
              <a:rPr lang="en-US" sz="3100" dirty="0"/>
            </a:br>
            <a:r>
              <a:rPr lang="uk-UA" sz="3100" dirty="0"/>
              <a:t>залежить від багатьох чинників, які можна звести до трьох груп: </a:t>
            </a:r>
            <a:br>
              <a:rPr lang="ru-RU" dirty="0"/>
            </a:b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276872"/>
            <a:ext cx="8301608" cy="3921299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■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макрочинники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- космос,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суспільство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держава;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■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мезочинники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-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місто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село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етнос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;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■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мікрочинники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сім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’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я, школа,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друзі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uk-UA" sz="5400" b="1" i="1" dirty="0">
                <a:solidFill>
                  <a:srgbClr val="7030A0"/>
                </a:solidFill>
              </a:rPr>
              <a:t>Виховання </a:t>
            </a:r>
            <a:r>
              <a:rPr lang="uk-UA" b="1" dirty="0"/>
              <a:t>–</a:t>
            </a: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uk-UA" dirty="0"/>
              <a:t>це спеціально організований суспільний процес, спрямований на розвиток гармонійно розвиненої особистості. </a:t>
            </a:r>
            <a:endParaRPr lang="en-US" dirty="0"/>
          </a:p>
          <a:p>
            <a:r>
              <a:rPr lang="uk-UA" i="1" dirty="0"/>
              <a:t>Ян </a:t>
            </a:r>
            <a:r>
              <a:rPr lang="uk-UA" i="1" dirty="0" err="1"/>
              <a:t>Коменський</a:t>
            </a:r>
            <a:r>
              <a:rPr lang="uk-UA" i="1" dirty="0"/>
              <a:t> </a:t>
            </a:r>
            <a:r>
              <a:rPr lang="uk-UA" dirty="0"/>
              <a:t>– “Зневага до виховання є загибеллю людей, родин, держав і всього світу". </a:t>
            </a:r>
            <a:endParaRPr lang="en-US" dirty="0"/>
          </a:p>
          <a:p>
            <a:r>
              <a:rPr lang="uk-UA" i="1" dirty="0"/>
              <a:t>Клод Гельвецій -</a:t>
            </a:r>
            <a:r>
              <a:rPr lang="uk-UA" dirty="0"/>
              <a:t> "Чим досконаліше виховання, тим щасливіші народи”. </a:t>
            </a:r>
            <a:endParaRPr lang="ru-RU" dirty="0"/>
          </a:p>
          <a:p>
            <a:r>
              <a:rPr lang="uk-UA" dirty="0"/>
              <a:t>Одне з </a:t>
            </a:r>
            <a:r>
              <a:rPr lang="uk-UA" b="1" i="1" dirty="0"/>
              <a:t>найважливіших завдань виховання</a:t>
            </a:r>
            <a:r>
              <a:rPr lang="uk-UA" i="1" dirty="0"/>
              <a:t> – </a:t>
            </a:r>
            <a:r>
              <a:rPr lang="uk-UA" dirty="0"/>
              <a:t>виявлення і розвиток індивідуальних особливостей людини, її здібностей, нахилів та обдарувань. 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dirty="0"/>
              <a:t>Підходи до розуміння сутності виховання</a:t>
            </a: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lvl="0"/>
            <a:r>
              <a:rPr lang="uk-UA" b="1" dirty="0"/>
              <a:t>соціологізаторська </a:t>
            </a:r>
            <a:r>
              <a:rPr lang="uk-UA" dirty="0"/>
              <a:t>яка вважає вирішальним у розвитку особистості її соціальне оточення;</a:t>
            </a:r>
            <a:endParaRPr lang="ru-RU" dirty="0"/>
          </a:p>
          <a:p>
            <a:pPr lvl="0"/>
            <a:r>
              <a:rPr lang="uk-UA" b="1" dirty="0"/>
              <a:t>біологізаторську </a:t>
            </a:r>
            <a:r>
              <a:rPr lang="uk-UA" dirty="0"/>
              <a:t>- вважає вирішальним у розвитку особистості її спадковий «багаж»;</a:t>
            </a:r>
            <a:endParaRPr lang="ru-RU" dirty="0"/>
          </a:p>
          <a:p>
            <a:pPr lvl="0"/>
            <a:r>
              <a:rPr lang="uk-UA" b="1" dirty="0"/>
              <a:t>конвенгерції </a:t>
            </a:r>
            <a:r>
              <a:rPr lang="uk-UA" dirty="0"/>
              <a:t>- яка зводить два фактори - біологічний і соціальний з перевагою біологічного у розвитку особистості;</a:t>
            </a:r>
            <a:endParaRPr lang="ru-RU" dirty="0"/>
          </a:p>
          <a:p>
            <a:pPr lvl="0"/>
            <a:r>
              <a:rPr lang="uk-UA" b="1" dirty="0"/>
              <a:t>теорія біхевіоризму </a:t>
            </a:r>
            <a:r>
              <a:rPr lang="uk-UA" dirty="0"/>
              <a:t>- яка розглядає поведінку людини як механічні реакції організму на стимули оточення, ігноруючи свідомість;</a:t>
            </a:r>
            <a:endParaRPr lang="ru-RU" dirty="0"/>
          </a:p>
          <a:p>
            <a:r>
              <a:rPr lang="uk-UA" b="1" dirty="0"/>
              <a:t>теорія психоаналізу (фрейдизм), </a:t>
            </a:r>
            <a:r>
              <a:rPr lang="uk-UA" dirty="0"/>
              <a:t> яка вважає рушійною силою поведінки людини несвідомі біологічні потяги та інстинкти.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b="1" dirty="0"/>
              <a:t>Основні закономірності розвитку особистості вихованця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888460"/>
              </p:ext>
            </p:extLst>
          </p:nvPr>
        </p:nvGraphicFramePr>
        <p:xfrm>
          <a:off x="457200" y="1916831"/>
          <a:ext cx="8229600" cy="45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2004">
                <a:tc>
                  <a:txBody>
                    <a:bodyPr/>
                    <a:lstStyle/>
                    <a:p>
                      <a:r>
                        <a:rPr lang="uk-UA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розвиток особистості має спадковий, нерівномірний та інтегративний характер; </a:t>
                      </a:r>
                      <a:endParaRPr lang="ru-RU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1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особистість вихованця розвивається під впливом соціального середовища; </a:t>
                      </a:r>
                      <a:endParaRPr lang="ru-RU" sz="2400" b="1" kern="12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4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особистість вихованця розвивається під комплексним впливом всіх факторів її формування; </a:t>
                      </a:r>
                      <a:endParaRPr lang="ru-RU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476">
                <a:tc>
                  <a:txBody>
                    <a:bodyPr/>
                    <a:lstStyle/>
                    <a:p>
                      <a:r>
                        <a:rPr lang="uk-UA" sz="2800" b="1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4) особистість формується в діяльності; </a:t>
                      </a:r>
                      <a:endParaRPr lang="ru-RU" sz="2800" b="1" kern="12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38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5) зміна особистості вихованця вимагає зміни ставлення до неї. </a:t>
                      </a:r>
                      <a:endParaRPr lang="en-GB" sz="40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16288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uk-UA" b="1" dirty="0"/>
            </a:br>
            <a:r>
              <a:rPr lang="uk-UA" b="1" dirty="0"/>
              <a:t>Основними рушійними силами розвитку особистості вихованця є: </a:t>
            </a:r>
            <a:br>
              <a:rPr lang="ru-RU" dirty="0"/>
            </a:b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>
                <a:sym typeface="Symbol"/>
              </a:rPr>
              <a:t></a:t>
            </a:r>
            <a:r>
              <a:rPr lang="uk-UA" dirty="0"/>
              <a:t> рівень розвитку особистості та її ідеали, життєві цінності й настанови; </a:t>
            </a:r>
            <a:endParaRPr lang="ru-RU" dirty="0"/>
          </a:p>
          <a:p>
            <a:pPr marL="0" indent="0">
              <a:buNone/>
            </a:pPr>
            <a:r>
              <a:rPr lang="uk-UA" dirty="0">
                <a:sym typeface="Symbol"/>
              </a:rPr>
              <a:t></a:t>
            </a:r>
            <a:r>
              <a:rPr lang="uk-UA" dirty="0"/>
              <a:t> потреби, мотиви, мотивації особистості та моральний обов’язок; </a:t>
            </a:r>
            <a:endParaRPr lang="ru-RU" dirty="0"/>
          </a:p>
          <a:p>
            <a:pPr marL="0" indent="0">
              <a:buNone/>
            </a:pPr>
            <a:r>
              <a:rPr lang="uk-UA" dirty="0">
                <a:sym typeface="Symbol"/>
              </a:rPr>
              <a:t></a:t>
            </a:r>
            <a:r>
              <a:rPr lang="uk-UA" dirty="0"/>
              <a:t> життєві домагання особистості та її можливості; </a:t>
            </a:r>
            <a:endParaRPr lang="ru-RU" dirty="0"/>
          </a:p>
          <a:p>
            <a:pPr marL="0" indent="0">
              <a:buNone/>
            </a:pPr>
            <a:r>
              <a:rPr lang="uk-UA" dirty="0">
                <a:sym typeface="Symbol"/>
              </a:rPr>
              <a:t></a:t>
            </a:r>
            <a:r>
              <a:rPr lang="uk-UA" dirty="0"/>
              <a:t> спадкові дані та потреби виховання; </a:t>
            </a:r>
            <a:endParaRPr lang="ru-RU" dirty="0"/>
          </a:p>
          <a:p>
            <a:pPr marL="0" indent="0">
              <a:buNone/>
            </a:pPr>
            <a:r>
              <a:rPr lang="uk-UA" dirty="0">
                <a:sym typeface="Symbol"/>
              </a:rPr>
              <a:t></a:t>
            </a:r>
            <a:r>
              <a:rPr lang="uk-UA" dirty="0"/>
              <a:t> емоційно-почуттєва сфера особистості; </a:t>
            </a:r>
            <a:endParaRPr lang="ru-RU" dirty="0"/>
          </a:p>
          <a:p>
            <a:pPr marL="0" indent="0">
              <a:buNone/>
            </a:pPr>
            <a:r>
              <a:rPr lang="uk-UA" dirty="0">
                <a:sym typeface="Symbol"/>
              </a:rPr>
              <a:t></a:t>
            </a:r>
            <a:r>
              <a:rPr lang="uk-UA" dirty="0"/>
              <a:t> особливості протікання нервово-психічних процесів особистості та ін. 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368412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rgbClr val="FF0000"/>
                </a:solidFill>
              </a:rPr>
              <a:t>Вікова періодизація (класифікація) </a:t>
            </a: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b="1" dirty="0"/>
              <a:t>І - Дошкільний – </a:t>
            </a:r>
            <a:r>
              <a:rPr lang="uk-UA" sz="2400" dirty="0"/>
              <a:t>від народження до 6 (7) років; </a:t>
            </a:r>
            <a:endParaRPr lang="ru-RU" sz="2400" dirty="0"/>
          </a:p>
          <a:p>
            <a:pPr marL="0" indent="0">
              <a:buNone/>
            </a:pPr>
            <a:r>
              <a:rPr lang="uk-UA" sz="2400" dirty="0"/>
              <a:t>            1. Раннє дитинство (1 – 3 років). </a:t>
            </a:r>
          </a:p>
          <a:p>
            <a:pPr marL="0" indent="0">
              <a:buNone/>
            </a:pPr>
            <a:r>
              <a:rPr lang="uk-UA" sz="2400" dirty="0"/>
              <a:t>            2. </a:t>
            </a:r>
            <a:r>
              <a:rPr lang="uk-UA" sz="2400" dirty="0" err="1"/>
              <a:t>Переддошкільний</a:t>
            </a:r>
            <a:r>
              <a:rPr lang="uk-UA" sz="2400" dirty="0"/>
              <a:t> вік – (3 – 5 років). </a:t>
            </a:r>
            <a:endParaRPr lang="ru-RU" sz="2400" dirty="0"/>
          </a:p>
          <a:p>
            <a:pPr marL="0" indent="0">
              <a:buNone/>
            </a:pPr>
            <a:r>
              <a:rPr lang="uk-UA" sz="2400" dirty="0"/>
              <a:t>            3. Дошкільний вік (5 – 6(7)) років.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uk-UA" sz="2400" b="1" dirty="0"/>
              <a:t>II. Шкільний період.</a:t>
            </a:r>
            <a:endParaRPr lang="uk-UA" sz="2400" dirty="0"/>
          </a:p>
          <a:p>
            <a:pPr marL="0" indent="0">
              <a:buNone/>
            </a:pPr>
            <a:r>
              <a:rPr lang="uk-UA" sz="2400" i="1" dirty="0"/>
              <a:t>            1. Молодший шкільний</a:t>
            </a:r>
            <a:r>
              <a:rPr lang="uk-UA" sz="2400" dirty="0"/>
              <a:t> вік (6 (7) – 11 років)). </a:t>
            </a:r>
          </a:p>
          <a:p>
            <a:pPr marL="0" indent="0">
              <a:buNone/>
            </a:pPr>
            <a:r>
              <a:rPr lang="uk-UA" sz="2400" i="1" dirty="0"/>
              <a:t>           2. Середній шкільний вік</a:t>
            </a:r>
            <a:r>
              <a:rPr lang="uk-UA" sz="2400" dirty="0"/>
              <a:t> ( 11 – 15 років). </a:t>
            </a:r>
          </a:p>
          <a:p>
            <a:pPr marL="0" indent="0">
              <a:buNone/>
            </a:pPr>
            <a:r>
              <a:rPr lang="uk-UA" sz="2400" i="1" dirty="0"/>
              <a:t>           3. Старший шкільний вік</a:t>
            </a:r>
            <a:r>
              <a:rPr lang="uk-UA" sz="2400" dirty="0"/>
              <a:t> (15 – 18 років) . </a:t>
            </a:r>
            <a:endParaRPr lang="ru-RU" sz="2400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2866330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uk-UA" sz="3200" b="1" dirty="0"/>
              <a:t>Акселерація</a:t>
            </a:r>
            <a:r>
              <a:rPr lang="uk-UA" sz="3200" dirty="0"/>
              <a:t> (лат. </a:t>
            </a:r>
            <a:r>
              <a:rPr lang="uk-UA" sz="3200" dirty="0" err="1"/>
              <a:t>ассеїегайо</a:t>
            </a:r>
            <a:r>
              <a:rPr lang="uk-UA" sz="3200" dirty="0"/>
              <a:t> — прискорення) — прискорений ін­дивідуальний розвиток, за якого </a:t>
            </a:r>
            <a:r>
              <a:rPr lang="uk-UA" sz="3200" dirty="0" err="1"/>
              <a:t>середньофізичні</a:t>
            </a:r>
            <a:r>
              <a:rPr lang="uk-UA" sz="3200" dirty="0"/>
              <a:t> та психофізіоло­гічні константи дитини або підлітка випереджають оптимальні.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56992"/>
            <a:ext cx="8435280" cy="2769171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uk-UA" b="1" dirty="0"/>
              <a:t>Процес ретардації </a:t>
            </a:r>
            <a:r>
              <a:rPr lang="uk-UA" dirty="0"/>
              <a:t>— фізичне й інтелектуальне відставання дитини в розвит­ку. 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857256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uk-UA" b="1" dirty="0"/>
            </a:br>
            <a:r>
              <a:rPr lang="uk-UA" b="1" dirty="0"/>
              <a:t>Творчі завдання</a:t>
            </a:r>
            <a:br>
              <a:rPr lang="ru-RU" dirty="0"/>
            </a:b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uk-UA" dirty="0"/>
              <a:t>Подумайте і назвіть основні риси характеру чи певні здібності, які виділяють Вас як індивідуальність з поміж інших.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Назвіть людину, яку Ви дійсно вважаєте особистістю, індивідуальністю, життя чи діяльність якої може бути прикладом для інших. Подумайте, у чому її своєрідність, які особливості цієї людини спонукали Вас її назвати.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Чи є Ваше ставлення до дійсності та до самого себе активним. У чому Ви вбачаєте подальший Ваш розвиток як особистості?</a:t>
            </a:r>
            <a:endParaRPr lang="ru-RU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uk-UA" sz="4800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uk-UA" sz="4800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uk-UA" sz="4800" b="1" dirty="0"/>
              <a:t>Дякую за увагу!</a:t>
            </a:r>
            <a:endParaRPr lang="en-GB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524" y="980728"/>
            <a:ext cx="9154344" cy="553407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Поняття</a:t>
            </a:r>
            <a:r>
              <a:rPr lang="ru-RU" dirty="0"/>
              <a:t> про </a:t>
            </a:r>
            <a:r>
              <a:rPr lang="ru-RU" dirty="0" err="1"/>
              <a:t>особистість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і </a:t>
            </a:r>
            <a:r>
              <a:rPr lang="ru-RU" dirty="0" err="1"/>
              <a:t>формування</a:t>
            </a:r>
            <a:r>
              <a:rPr lang="ru-RU" dirty="0"/>
              <a:t>. </a:t>
            </a:r>
            <a:r>
              <a:rPr lang="ru-RU" dirty="0" err="1"/>
              <a:t>Закономірності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 і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Взаємозв’язок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і </a:t>
            </a:r>
            <a:r>
              <a:rPr lang="ru-RU" dirty="0" err="1"/>
              <a:t>внутрішніх</a:t>
            </a:r>
            <a:r>
              <a:rPr lang="ru-RU" dirty="0"/>
              <a:t> умов </a:t>
            </a:r>
            <a:r>
              <a:rPr lang="ru-RU" dirty="0" err="1"/>
              <a:t>розвитку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89B368-ADC4-4A9A-8644-FF6DEE9D9728}"/>
              </a:ext>
            </a:extLst>
          </p:cNvPr>
          <p:cNvSpPr txBox="1"/>
          <p:nvPr/>
        </p:nvSpPr>
        <p:spPr>
          <a:xfrm>
            <a:off x="2555776" y="332656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>
                <a:solidFill>
                  <a:srgbClr val="FF0000"/>
                </a:solidFill>
              </a:rPr>
              <a:t>План лекції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2348880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uk-UA" sz="3200" b="1" i="1" dirty="0">
                <a:solidFill>
                  <a:schemeClr val="accent1">
                    <a:lumMod val="75000"/>
                  </a:schemeClr>
                </a:solidFill>
              </a:rPr>
              <a:t>Особистість</a:t>
            </a:r>
            <a:r>
              <a:rPr lang="uk-UA" sz="32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3200" i="1" dirty="0"/>
              <a:t>- </a:t>
            </a:r>
            <a:r>
              <a:rPr lang="uk-UA" sz="3200" dirty="0"/>
              <a:t>специфічна суспільна особливість людини, пов'язана із засвоєнням матеріального і духовного досвіду, накопиченого людством.</a:t>
            </a:r>
            <a:br>
              <a:rPr lang="ru-RU" sz="2800" dirty="0"/>
            </a:br>
            <a:endParaRPr lang="en-GB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564904"/>
            <a:ext cx="8219256" cy="3561259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uk-UA" b="1" i="1" dirty="0"/>
              <a:t>Розвиток </a:t>
            </a:r>
            <a:r>
              <a:rPr lang="uk-UA" dirty="0"/>
              <a:t>(відносно до людини) - безперервний процес, що виявляється у кількісних змінах людської істоти, тобто збільшенні одних і зменшенні інших її ознак (фізичних, фізіологічних, психічних тощо). </a:t>
            </a:r>
            <a:endParaRPr lang="uk-UA" i="1" dirty="0"/>
          </a:p>
          <a:p>
            <a:r>
              <a:rPr lang="uk-UA" b="1" i="1" dirty="0"/>
              <a:t>Формування</a:t>
            </a:r>
            <a:r>
              <a:rPr lang="uk-UA" b="1" dirty="0"/>
              <a:t> </a:t>
            </a:r>
            <a:r>
              <a:rPr lang="uk-UA" dirty="0"/>
              <a:t>- процес і результат цілеспрямованих (виховання) і стихійних впливів соціальної дійсності на особистість.</a:t>
            </a:r>
            <a:endParaRPr lang="ru-RU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73630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sz="3600" b="1" i="1" dirty="0"/>
              <a:t>Індивід</a:t>
            </a:r>
            <a:r>
              <a:rPr lang="uk-UA" sz="3600" dirty="0"/>
              <a:t> — людина з усіма властивими лише їй рисами та якостями (біологічними, фізіологічними, соціальними, психологічними), що відрізняють її від інших людей</a:t>
            </a:r>
            <a:r>
              <a:rPr lang="uk-UA" dirty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985195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/>
              <a:t>	</a:t>
            </a:r>
            <a:r>
              <a:rPr lang="uk-UA" b="1" dirty="0"/>
              <a:t>Індивідуальність</a:t>
            </a:r>
            <a:r>
              <a:rPr lang="uk-UA" dirty="0"/>
              <a:t> – це цілісна характеристика окремої людини, її оригінальність, самобутність її психічного стану. </a:t>
            </a:r>
          </a:p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uk-UA" dirty="0"/>
              <a:t>Як висловився О.</a:t>
            </a:r>
            <a:r>
              <a:rPr lang="uk-UA" dirty="0" err="1"/>
              <a:t>Асмолов</a:t>
            </a:r>
            <a:r>
              <a:rPr lang="uk-UA" dirty="0"/>
              <a:t>, </a:t>
            </a:r>
            <a:r>
              <a:rPr lang="uk-UA" dirty="0">
                <a:solidFill>
                  <a:srgbClr val="7030A0"/>
                </a:solidFill>
              </a:rPr>
              <a:t>«індивідом народжуються, особистістю стають, індивідуальність набувають».</a:t>
            </a:r>
            <a:endParaRPr lang="en-GB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0130" y="262282"/>
            <a:ext cx="8229600" cy="11430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uk-UA" b="1" u="sng" dirty="0"/>
              <a:t>Закономірності розвитку особистості </a:t>
            </a:r>
            <a:r>
              <a:rPr lang="uk-UA" dirty="0"/>
              <a:t>(за М. </a:t>
            </a:r>
            <a:r>
              <a:rPr lang="uk-UA" dirty="0" err="1"/>
              <a:t>Фіцулою</a:t>
            </a:r>
            <a:r>
              <a:rPr lang="uk-UA" dirty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5229200"/>
            <a:ext cx="6048672" cy="1368152"/>
          </a:xfrm>
        </p:spPr>
        <p:txBody>
          <a:bodyPr>
            <a:normAutofit fontScale="25000" lnSpcReduction="20000"/>
          </a:bodyPr>
          <a:lstStyle/>
          <a:p>
            <a:endParaRPr lang="uk-UA" dirty="0"/>
          </a:p>
          <a:p>
            <a:pPr marL="0" indent="0">
              <a:buNone/>
            </a:pPr>
            <a:r>
              <a:rPr lang="uk-UA" sz="14400" dirty="0">
                <a:solidFill>
                  <a:srgbClr val="C00000"/>
                </a:solidFill>
              </a:rPr>
              <a:t>зміна особистості вимагає зміни ставлення до неї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429515"/>
              </p:ext>
            </p:extLst>
          </p:nvPr>
        </p:nvGraphicFramePr>
        <p:xfrm>
          <a:off x="1524000" y="2000240"/>
          <a:ext cx="6096000" cy="3286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3074">
                <a:tc>
                  <a:txBody>
                    <a:bodyPr/>
                    <a:lstStyle/>
                    <a:p>
                      <a:r>
                        <a:rPr lang="uk-UA" sz="2400" dirty="0">
                          <a:solidFill>
                            <a:srgbClr val="7030A0"/>
                          </a:solidFill>
                        </a:rPr>
                        <a:t>розвиток особистості має наслідувальний характер</a:t>
                      </a:r>
                      <a:endParaRPr lang="en-GB" sz="24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400" dirty="0">
                          <a:solidFill>
                            <a:schemeClr val="tx1"/>
                          </a:solidFill>
                        </a:rPr>
                        <a:t>особистість людини розвивається під впливом середовища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3074">
                <a:tc>
                  <a:txBody>
                    <a:bodyPr/>
                    <a:lstStyle/>
                    <a:p>
                      <a:r>
                        <a:rPr lang="uk-UA" sz="2400" dirty="0"/>
                        <a:t>людська особистість розвивається внаслідок впливу на всі сторони її психіки</a:t>
                      </a:r>
                      <a:endParaRPr lang="en-GB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280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людина розвивається в діяльності</a:t>
                      </a:r>
                      <a:endParaRPr lang="en-GB" sz="36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5"/>
            <a:ext cx="8229600" cy="1928825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uk-UA" b="1" dirty="0"/>
              <a:t>Фактори розвитку особистості: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/>
              <a:t> </a:t>
            </a:r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pPr>
              <a:buNone/>
            </a:pPr>
            <a:r>
              <a:rPr lang="uk-UA" dirty="0"/>
              <a:t> </a:t>
            </a:r>
            <a:endParaRPr lang="en-GB" dirty="0"/>
          </a:p>
          <a:p>
            <a:endParaRPr lang="en-GB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3071810"/>
            <a:ext cx="2286016" cy="32861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/>
              <a:t>спадковість</a:t>
            </a:r>
            <a:endParaRPr lang="en-GB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57554" y="3071810"/>
            <a:ext cx="2357454" cy="328614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ru-RU" sz="3200" dirty="0"/>
            </a:br>
            <a:r>
              <a:rPr lang="uk-UA" sz="3200" dirty="0"/>
              <a:t>середо­вище</a:t>
            </a:r>
            <a:br>
              <a:rPr lang="ru-RU" sz="3200" dirty="0"/>
            </a:br>
            <a:endParaRPr lang="en-GB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072198" y="3071810"/>
            <a:ext cx="2214578" cy="328614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/>
              <a:t>виховання</a:t>
            </a:r>
            <a:endParaRPr lang="ru-RU" sz="3200" dirty="0"/>
          </a:p>
          <a:p>
            <a:pPr algn="ctr"/>
            <a:endParaRPr lang="en-GB" sz="3200" dirty="0"/>
          </a:p>
        </p:txBody>
      </p:sp>
      <p:cxnSp>
        <p:nvCxnSpPr>
          <p:cNvPr id="14" name="Прямая со стрелкой 13"/>
          <p:cNvCxnSpPr>
            <a:endCxn id="5" idx="0"/>
          </p:cNvCxnSpPr>
          <p:nvPr/>
        </p:nvCxnSpPr>
        <p:spPr>
          <a:xfrm rot="5400000">
            <a:off x="2732472" y="1410877"/>
            <a:ext cx="785818" cy="25360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6200000" flipH="1">
            <a:off x="4018355" y="2661041"/>
            <a:ext cx="785818" cy="357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7" idx="0"/>
          </p:cNvCxnSpPr>
          <p:nvPr/>
        </p:nvCxnSpPr>
        <p:spPr>
          <a:xfrm rot="16200000" flipH="1">
            <a:off x="5393537" y="1285860"/>
            <a:ext cx="785818" cy="27860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ru-RU" sz="3600" b="1" dirty="0"/>
            </a:br>
            <a:r>
              <a:rPr lang="ru-RU" sz="3600" b="1" dirty="0" err="1"/>
              <a:t>Спадковість</a:t>
            </a:r>
            <a:r>
              <a:rPr lang="ru-RU" sz="3600" b="1" dirty="0"/>
              <a:t> </a:t>
            </a:r>
            <a:r>
              <a:rPr lang="ru-RU" sz="3600" dirty="0"/>
              <a:t>– </a:t>
            </a:r>
            <a:r>
              <a:rPr lang="ru-RU" sz="3600" dirty="0" err="1"/>
              <a:t>відновлення</a:t>
            </a:r>
            <a:r>
              <a:rPr lang="ru-RU" sz="3600" dirty="0"/>
              <a:t> у </a:t>
            </a:r>
            <a:r>
              <a:rPr lang="ru-RU" sz="3600" dirty="0" err="1"/>
              <a:t>нащадків</a:t>
            </a:r>
            <a:r>
              <a:rPr lang="ru-RU" sz="3600" dirty="0"/>
              <a:t> </a:t>
            </a:r>
            <a:r>
              <a:rPr lang="ru-RU" sz="3600" dirty="0" err="1"/>
              <a:t>біологічної</a:t>
            </a:r>
            <a:r>
              <a:rPr lang="ru-RU" sz="3600" dirty="0"/>
              <a:t> </a:t>
            </a:r>
            <a:r>
              <a:rPr lang="ru-RU" sz="3600" dirty="0" err="1"/>
              <a:t>подібності</a:t>
            </a:r>
            <a:br>
              <a:rPr lang="ru-RU" dirty="0"/>
            </a:b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 err="1"/>
              <a:t>Ознаки</a:t>
            </a:r>
            <a:r>
              <a:rPr lang="ru-RU" dirty="0"/>
              <a:t> «</a:t>
            </a:r>
            <a:r>
              <a:rPr lang="ru-RU" dirty="0" err="1"/>
              <a:t>homo</a:t>
            </a:r>
            <a:r>
              <a:rPr lang="ru-RU" dirty="0"/>
              <a:t> </a:t>
            </a:r>
            <a:r>
              <a:rPr lang="ru-RU" dirty="0" err="1"/>
              <a:t>sapiens</a:t>
            </a:r>
            <a:r>
              <a:rPr lang="ru-RU" dirty="0"/>
              <a:t>»</a:t>
            </a:r>
          </a:p>
          <a:p>
            <a:r>
              <a:rPr lang="ru-RU" dirty="0" err="1"/>
              <a:t>Креативність</a:t>
            </a:r>
            <a:r>
              <a:rPr lang="ru-RU" dirty="0"/>
              <a:t> – </a:t>
            </a:r>
            <a:r>
              <a:rPr lang="ru-RU" dirty="0" err="1"/>
              <a:t>здатність</a:t>
            </a:r>
            <a:r>
              <a:rPr lang="ru-RU" dirty="0"/>
              <a:t> до </a:t>
            </a:r>
            <a:r>
              <a:rPr lang="ru-RU" dirty="0" err="1"/>
              <a:t>творчості</a:t>
            </a:r>
            <a:endParaRPr lang="ru-RU" dirty="0"/>
          </a:p>
          <a:p>
            <a:r>
              <a:rPr lang="uk-UA" dirty="0"/>
              <a:t>Спадковість інтелектуальних здібностей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br>
              <a:rPr lang="uk-UA" dirty="0"/>
            </a:br>
            <a:r>
              <a:rPr lang="uk-UA" b="1" dirty="0"/>
              <a:t>Три</a:t>
            </a:r>
            <a:r>
              <a:rPr lang="uk-UA" dirty="0"/>
              <a:t> </a:t>
            </a:r>
            <a:r>
              <a:rPr lang="uk-UA" b="1" dirty="0"/>
              <a:t>види розвитку і формування особистості</a:t>
            </a:r>
            <a:br>
              <a:rPr lang="ru-RU" dirty="0"/>
            </a:b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4000" dirty="0">
                <a:solidFill>
                  <a:srgbClr val="C00000"/>
                </a:solidFill>
              </a:rPr>
              <a:t>сти­хійне,</a:t>
            </a:r>
          </a:p>
          <a:p>
            <a:r>
              <a:rPr lang="uk-UA" sz="4000" dirty="0">
                <a:solidFill>
                  <a:srgbClr val="C00000"/>
                </a:solidFill>
              </a:rPr>
              <a:t>цілеспрямоване</a:t>
            </a:r>
            <a:endParaRPr lang="ru-RU" sz="4000" dirty="0">
              <a:solidFill>
                <a:srgbClr val="C00000"/>
              </a:solidFill>
            </a:endParaRPr>
          </a:p>
          <a:p>
            <a:r>
              <a:rPr lang="uk-UA" sz="4000" dirty="0">
                <a:solidFill>
                  <a:srgbClr val="C00000"/>
                </a:solidFill>
              </a:rPr>
              <a:t>саморозвиток і </a:t>
            </a:r>
            <a:r>
              <a:rPr lang="uk-UA" sz="4000" dirty="0" err="1">
                <a:solidFill>
                  <a:srgbClr val="C00000"/>
                </a:solidFill>
              </a:rPr>
              <a:t>самоформування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uk-UA" b="1" dirty="0"/>
              <a:t>Напрями розвитку особистості </a:t>
            </a:r>
            <a:endParaRPr lang="en-GB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uk-UA" i="1" dirty="0">
                <a:solidFill>
                  <a:srgbClr val="C00000"/>
                </a:solidFill>
              </a:rPr>
              <a:t>Анатомо-фізіологічні зміни </a:t>
            </a:r>
            <a:r>
              <a:rPr lang="uk-UA" dirty="0"/>
              <a:t>— збільшення і розвиток кісткової та м'язової систем, внутрішніх органів, нервової системи.</a:t>
            </a: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r>
              <a:rPr lang="uk-UA" i="1" dirty="0">
                <a:solidFill>
                  <a:srgbClr val="C00000"/>
                </a:solidFill>
              </a:rPr>
              <a:t>Психічні зміни </a:t>
            </a:r>
            <a:r>
              <a:rPr lang="uk-UA" dirty="0"/>
              <a:t>— передусім розумовий розвиток, форму­вання психічних рис особистості.</a:t>
            </a:r>
            <a:endParaRPr lang="ru-RU" dirty="0"/>
          </a:p>
          <a:p>
            <a:pPr>
              <a:buFont typeface="Wingdings" panose="05000000000000000000" pitchFamily="2" charset="2"/>
              <a:buChar char="§"/>
            </a:pPr>
            <a:r>
              <a:rPr lang="uk-UA" i="1" dirty="0">
                <a:solidFill>
                  <a:srgbClr val="C00000"/>
                </a:solidFill>
              </a:rPr>
              <a:t>Соціальні </a:t>
            </a:r>
            <a:r>
              <a:rPr lang="uk-UA" dirty="0"/>
              <a:t>– набуття соціальних яко­стей, необхідних для життя в суспільстві.</a:t>
            </a:r>
            <a:endParaRPr lang="ru-RU" dirty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842</Words>
  <Application>Microsoft Office PowerPoint</Application>
  <PresentationFormat>Екран (4:3)</PresentationFormat>
  <Paragraphs>97</Paragraphs>
  <Slides>18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Тема Office</vt:lpstr>
      <vt:lpstr>Лекція 2</vt:lpstr>
      <vt:lpstr>Презентація PowerPoint</vt:lpstr>
      <vt:lpstr>Особистість - специфічна суспільна особливість людини, пов'язана із засвоєнням матеріального і духовного досвіду, накопиченого людством. </vt:lpstr>
      <vt:lpstr>Індивід — людина з усіма властивими лише їй рисами та якостями (біологічними, фізіологічними, соціальними, психологічними), що відрізняють її від інших людей.</vt:lpstr>
      <vt:lpstr>Закономірності розвитку особистості (за М. Фіцулою)</vt:lpstr>
      <vt:lpstr>Фактори розвитку особистості:</vt:lpstr>
      <vt:lpstr> Спадковість – відновлення у нащадків біологічної подібності </vt:lpstr>
      <vt:lpstr> Три види розвитку і формування особистості </vt:lpstr>
      <vt:lpstr>Напрями розвитку особистості </vt:lpstr>
      <vt:lpstr> Соціалізація  залежить від багатьох чинників, які можна звести до трьох груп:  </vt:lpstr>
      <vt:lpstr>Виховання –</vt:lpstr>
      <vt:lpstr>Підходи до розуміння сутності виховання</vt:lpstr>
      <vt:lpstr>Основні закономірності розвитку особистості вихованця</vt:lpstr>
      <vt:lpstr> Основними рушійними силами розвитку особистості вихованця є:  </vt:lpstr>
      <vt:lpstr>Вікова періодизація (класифікація) </vt:lpstr>
      <vt:lpstr>Акселерація (лат. ассеїегайо — прискорення) — прискорений ін­дивідуальний розвиток, за якого середньофізичні та психофізіоло­гічні константи дитини або підлітка випереджають оптимальні.</vt:lpstr>
      <vt:lpstr> Творчі завдання 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Iryna Melnychuk</dc:creator>
  <cp:lastModifiedBy>Admin</cp:lastModifiedBy>
  <cp:revision>63</cp:revision>
  <dcterms:created xsi:type="dcterms:W3CDTF">2011-10-26T04:52:43Z</dcterms:created>
  <dcterms:modified xsi:type="dcterms:W3CDTF">2025-02-02T18:48:16Z</dcterms:modified>
</cp:coreProperties>
</file>