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9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3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1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9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46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67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B89114-A8AF-439A-B7AC-90D00C9A623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FBB4A9-E2B0-492B-92B8-B0E82F7FFD3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9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tygoroshko.com.ua/publ/3-1-0-8" TargetMode="External"/><Relationship Id="rId2" Type="http://schemas.openxmlformats.org/officeDocument/2006/relationships/hyperlink" Target="https://www.slideshare.net/bangba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druchniki.com/1898082635025/pedagogika/stateve_vihovannya_pidgotovka_simeynogo_zhittya" TargetMode="External"/><Relationship Id="rId5" Type="http://schemas.openxmlformats.org/officeDocument/2006/relationships/hyperlink" Target="https://pidruchniki.com/" TargetMode="External"/><Relationship Id="rId4" Type="http://schemas.openxmlformats.org/officeDocument/2006/relationships/hyperlink" Target="http://moziron.org/fizichn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1274618"/>
            <a:ext cx="9068194" cy="3199627"/>
          </a:xfrm>
        </p:spPr>
        <p:txBody>
          <a:bodyPr/>
          <a:lstStyle/>
          <a:p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24106" y="1926336"/>
            <a:ext cx="9070848" cy="457201"/>
          </a:xfrm>
        </p:spPr>
        <p:txBody>
          <a:bodyPr>
            <a:noAutofit/>
          </a:bodyPr>
          <a:lstStyle/>
          <a:p>
            <a:r>
              <a:rPr lang="uk-UA" sz="3200" b="1" dirty="0"/>
              <a:t>Змістовний модуль 5 Виховна робота в школі</a:t>
            </a:r>
          </a:p>
          <a:p>
            <a:r>
              <a:rPr lang="uk-UA" sz="3200" b="1" dirty="0"/>
              <a:t>Лекція № 17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087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6364" y="1180468"/>
            <a:ext cx="6557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нетерпимого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927" y="238037"/>
            <a:ext cx="11471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свобод.  </a:t>
            </a:r>
            <a:b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ÐÐ°ÑÑÐ¸Ð½ÐºÐ¸ Ð¿Ð¾ Ð·Ð°Ð¿ÑÐ¾ÑÑ Ð¿ÑÐ°Ð²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366"/>
            <a:ext cx="5426364" cy="40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6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334" y="2216727"/>
            <a:ext cx="76676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соціально-психічного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погоджена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християнською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моральністю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яку вона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наважується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безумовної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 в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 писав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Костянтин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Ушинський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(1823— 1871). —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повинно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для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0" i="0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b="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  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ru-RU" b="0" i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3" y="554320"/>
            <a:ext cx="92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навиків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ÐÐ°ÑÑÐ¸Ð½ÐºÐ¸ Ð¿Ð¾ Ð·Ð°Ð¿ÑÐ¾ÑÑ ÑÑÑÐ´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86" y="1"/>
            <a:ext cx="2977114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ÑÑÑÐ´Ð¾Ð²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2105891"/>
            <a:ext cx="3828414" cy="382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4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5" y="2281076"/>
            <a:ext cx="6788726" cy="438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форма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художньо-емоційним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поглядах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346" y="612155"/>
            <a:ext cx="9518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Естетичне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перетворювати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запонами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Ð°ÑÑÐ¸Ð½ÐºÐ¸ Ð¿Ð¾ Ð·Ð°Ð¿ÑÐ¾ÑÑ ÐµÑÑÐµÑÐ¸Ñ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224228"/>
            <a:ext cx="2379806" cy="17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1997417"/>
            <a:ext cx="4364182" cy="426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9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399011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 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5673" y="236497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за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Ð°ÑÑÐ¸Ð½ÐºÐ¸ Ð¿Ð¾ Ð·Ð°Ð¿ÑÐ¾ÑÑ ÑÑÐ·Ð¸Ñ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87" y="215707"/>
            <a:ext cx="2538063" cy="18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ÑÑÐ·Ð¸ÑÐ½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2131310"/>
            <a:ext cx="5182070" cy="364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2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23939"/>
            <a:ext cx="10058400" cy="1371600"/>
          </a:xfrm>
        </p:spPr>
        <p:txBody>
          <a:bodyPr/>
          <a:lstStyle/>
          <a:p>
            <a:r>
              <a:rPr lang="uk-UA" dirty="0"/>
              <a:t>Використані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" y="1695539"/>
            <a:ext cx="10058400" cy="393192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>
                <a:hlinkClick r:id="rId2"/>
              </a:rPr>
              <a:t>https://www.slideshare.net/bangbang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http://kotygoroshko.com.ua/publ/3-1-0-8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http://moziron.org/fizichne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https://pidruchniki.com/</a:t>
            </a:r>
            <a:endParaRPr lang="uk-UA" dirty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>
                <a:hlinkClick r:id="rId6"/>
              </a:rPr>
              <a:t>pidruchniki.com/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25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2970159"/>
            <a:ext cx="10058400" cy="1371600"/>
          </a:xfrm>
        </p:spPr>
        <p:txBody>
          <a:bodyPr>
            <a:noAutofit/>
          </a:bodyPr>
          <a:lstStyle/>
          <a:p>
            <a:r>
              <a:rPr lang="uk-UA" sz="9600" dirty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ru-RU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E7BA4-15B4-4489-BCBB-F3BD5CC7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34BF16-BA55-4A57-9107-0C3F9B7A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uk-UA" dirty="0"/>
              <a:t>Характеристика основних напрямків виховання.</a:t>
            </a:r>
          </a:p>
          <a:p>
            <a:pPr marL="342900" indent="-342900">
              <a:buAutoNum type="arabicPeriod"/>
            </a:pPr>
            <a:r>
              <a:rPr lang="uk-UA" dirty="0"/>
              <a:t>Завдання та шляхи розумового виховання.</a:t>
            </a:r>
          </a:p>
          <a:p>
            <a:pPr marL="342900" indent="-342900">
              <a:buAutoNum type="arabicPeriod"/>
            </a:pPr>
            <a:r>
              <a:rPr lang="uk-UA" dirty="0"/>
              <a:t>Система морального виховання.</a:t>
            </a:r>
          </a:p>
          <a:p>
            <a:pPr marL="342900" indent="-342900">
              <a:buAutoNum type="arabicPeriod"/>
            </a:pPr>
            <a:r>
              <a:rPr lang="uk-UA" dirty="0"/>
              <a:t>Громадянське виховання.</a:t>
            </a:r>
          </a:p>
          <a:p>
            <a:pPr marL="342900" indent="-342900">
              <a:buAutoNum type="arabicPeriod"/>
            </a:pPr>
            <a:r>
              <a:rPr lang="uk-UA" dirty="0"/>
              <a:t>Трудове виховання та профорієнтаційна робота в школі.</a:t>
            </a:r>
          </a:p>
          <a:p>
            <a:pPr marL="342900" indent="-342900">
              <a:buAutoNum type="arabicPeriod"/>
            </a:pPr>
            <a:r>
              <a:rPr lang="uk-UA" dirty="0"/>
              <a:t>Сутність і завдання естетичного виховання школярів.</a:t>
            </a:r>
          </a:p>
          <a:p>
            <a:pPr marL="342900" indent="-342900">
              <a:buAutoNum type="arabicPeriod"/>
            </a:pPr>
            <a:r>
              <a:rPr lang="uk-UA" dirty="0"/>
              <a:t>Фізичне виховання.</a:t>
            </a:r>
          </a:p>
          <a:p>
            <a:pPr marL="342900" indent="-342900">
              <a:buAutoNum type="arabicPeriod"/>
            </a:pPr>
            <a:r>
              <a:rPr lang="uk-UA" dirty="0"/>
              <a:t>Екологічне виховання, його завдання та зміст.</a:t>
            </a:r>
          </a:p>
          <a:p>
            <a:pPr marL="342900" indent="-342900">
              <a:buAutoNum type="arabicPeriod"/>
            </a:pPr>
            <a:r>
              <a:rPr lang="uk-UA" dirty="0"/>
              <a:t>Статеве виховання.</a:t>
            </a:r>
          </a:p>
          <a:p>
            <a:pPr marL="342900" indent="-342900">
              <a:buAutoNum type="arabicPeriod"/>
            </a:pPr>
            <a:r>
              <a:rPr lang="uk-UA"/>
              <a:t>Правове виховання.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584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077884"/>
            <a:ext cx="11665527" cy="170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повинен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основ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818" y="249382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uk-UA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основніх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напрямів змісту виховання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2364" y="2427054"/>
            <a:ext cx="6567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ºÐ°ÑÑÐ¸Ð½ÐºÐ¸ Ð»ÑÐ´ÐµÐ¹ Ð¼ÑÐ»ÑÑÑÑÐ½ÑÐµ Ð¿Ð¾ ÐºÑÑÐ³Ñ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1" y="2322260"/>
            <a:ext cx="4582680" cy="41799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9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124691"/>
            <a:ext cx="11637818" cy="14877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i="1" dirty="0"/>
              <a:t> 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304800"/>
            <a:ext cx="12011891" cy="5910349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    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ськості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інтегрованої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морально, 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оціаль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	 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но,політично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дієздатною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66" y="193964"/>
            <a:ext cx="35052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³ÑÐ¾Ð¼Ð°Ð´ÑÐ½ÑÑÐº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2757055"/>
            <a:ext cx="4793673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4617" y="2280919"/>
            <a:ext cx="6930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потреби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служінні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молодому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загальнонародних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на кожному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школа,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26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¾Ð·ÑÐ¼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7" y="228970"/>
            <a:ext cx="240953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249383"/>
            <a:ext cx="9365673" cy="1482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і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прищеплення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9382" y="2205840"/>
            <a:ext cx="79097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  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Розумовий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Ð°ÑÑÐ¸Ð½ÐºÐ¸ Ð¿Ð¾ Ð·Ð°Ð¿ÑÐ¾ÑÑ ÑÐ¾Ð·ÑÐ¼Ð¾Ð²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4" t="4489" r="5387" b="27795"/>
          <a:stretch/>
        </p:blipFill>
        <p:spPr bwMode="auto">
          <a:xfrm>
            <a:off x="304799" y="1898073"/>
            <a:ext cx="3603376" cy="461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6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2" y="246611"/>
            <a:ext cx="9462653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6" y="246612"/>
            <a:ext cx="2622227" cy="14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3" t="38685" r="4294" b="16369"/>
          <a:stretch/>
        </p:blipFill>
        <p:spPr bwMode="auto">
          <a:xfrm>
            <a:off x="415636" y="2212571"/>
            <a:ext cx="4835237" cy="32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1817" y="2378825"/>
            <a:ext cx="6317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Моральне виховання 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в сім‘ї, продовжуючись у процесі соціалізації  особливості. Його основу складають загальнолюдські та національні цінності, моральні норми, які є регулятором взаємовідносини у суспільстві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93" y="0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672" y="251891"/>
            <a:ext cx="101415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систематична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природою.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" y="1704109"/>
            <a:ext cx="4698910" cy="46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5856" y="2461692"/>
            <a:ext cx="7065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вона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84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5" y="196565"/>
            <a:ext cx="9545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4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підростаючим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поколінням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статей,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потреб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особами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протилежної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400" b="0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4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0145" y="2274883"/>
            <a:ext cx="6774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юнаків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норм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інтимних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пов'язувати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ігнорують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навмисне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інтимні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теми з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ÑÑÐ°ÑÐµÐ²Ðµ Ð²Ð¸ÑÐ¾Ð²Ð°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39" y="196565"/>
            <a:ext cx="2490643" cy="18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ÐÐ°ÑÑÐ¸Ð½ÐºÐ¸ Ð¿Ð¾ Ð·Ð°Ð¿ÑÐ¾ÑÑ ÑÑÐ°ÑÐµÐ²Ðµ Ð²Ð¸ÑÐ¾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ÐÐ°ÑÑÐ¸Ð½ÐºÐ¸ Ð¿Ð¾ Ð·Ð°Ð¿ÑÐ¾ÑÑ ÑÑÐ°ÑÐµÐ²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/>
          <a:stretch/>
        </p:blipFill>
        <p:spPr bwMode="auto">
          <a:xfrm>
            <a:off x="269404" y="2580341"/>
            <a:ext cx="5050741" cy="31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168764"/>
            <a:ext cx="2189019" cy="16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3671" y="1942812"/>
            <a:ext cx="73983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Потреба широкого правового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організуючої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координуючої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в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поглиблювати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свідоме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 та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співжиття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691" y="168764"/>
            <a:ext cx="9462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1" y="2099590"/>
            <a:ext cx="4277879" cy="31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52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401</TotalTime>
  <Words>1066</Words>
  <Application>Microsoft Office PowerPoint</Application>
  <PresentationFormat>Широкий екран</PresentationFormat>
  <Paragraphs>59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Garamond</vt:lpstr>
      <vt:lpstr>Times New Roman</vt:lpstr>
      <vt:lpstr>Савон</vt:lpstr>
      <vt:lpstr>    основні напрями виховання </vt:lpstr>
      <vt:lpstr>План</vt:lpstr>
      <vt:lpstr>Презентація PowerPoint</vt:lpstr>
      <vt:lpstr> 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Використані джерела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напрями виховання у початковій школі</dc:title>
  <dc:creator>Admin</dc:creator>
  <cp:lastModifiedBy>Admin</cp:lastModifiedBy>
  <cp:revision>13</cp:revision>
  <dcterms:created xsi:type="dcterms:W3CDTF">2019-08-31T19:17:46Z</dcterms:created>
  <dcterms:modified xsi:type="dcterms:W3CDTF">2025-02-03T04:46:02Z</dcterms:modified>
</cp:coreProperties>
</file>