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2"/>
  </p:notesMasterIdLst>
  <p:sldIdLst>
    <p:sldId id="256" r:id="rId2"/>
    <p:sldId id="260" r:id="rId3"/>
    <p:sldId id="267" r:id="rId4"/>
    <p:sldId id="257" r:id="rId5"/>
    <p:sldId id="258" r:id="rId6"/>
    <p:sldId id="259" r:id="rId7"/>
    <p:sldId id="261" r:id="rId8"/>
    <p:sldId id="263" r:id="rId9"/>
    <p:sldId id="262" r:id="rId10"/>
    <p:sldId id="264"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6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snapToGrid="0">
      <p:cViewPr varScale="1">
        <p:scale>
          <a:sx n="68" d="100"/>
          <a:sy n="68" d="100"/>
        </p:scale>
        <p:origin x="80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FF2C88-D16C-450F-A99E-837B1DC249FF}" type="datetimeFigureOut">
              <a:rPr lang="ru-RU" smtClean="0"/>
              <a:t>02.02.2025</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5AF436-2EFC-4A75-8934-858B412E7197}" type="slidenum">
              <a:rPr lang="ru-RU" smtClean="0"/>
              <a:t>‹№›</a:t>
            </a:fld>
            <a:endParaRPr lang="ru-RU"/>
          </a:p>
        </p:txBody>
      </p:sp>
    </p:spTree>
    <p:extLst>
      <p:ext uri="{BB962C8B-B14F-4D97-AF65-F5344CB8AC3E}">
        <p14:creationId xmlns:p14="http://schemas.microsoft.com/office/powerpoint/2010/main" val="3959629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ru-RU"/>
              <a:t>Образец заголовка</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800972BF-6B07-4579-B1DE-85E61B00B47D}" type="datetimeFigureOut">
              <a:rPr lang="ru-RU" smtClean="0"/>
              <a:t>02.02.2025</a:t>
            </a:fld>
            <a:endParaRPr lang="ru-RU"/>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ru-RU"/>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96E4F901-2A5D-453C-9069-3A3836FEDBCC}" type="slidenum">
              <a:rPr lang="ru-RU" smtClean="0"/>
              <a:t>‹№›</a:t>
            </a:fld>
            <a:endParaRPr lang="ru-RU"/>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469613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00972BF-6B07-4579-B1DE-85E61B00B47D}" type="datetimeFigureOut">
              <a:rPr lang="ru-RU" smtClean="0"/>
              <a:t>02.02.2025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E4F901-2A5D-453C-9069-3A3836FEDBCC}" type="slidenum">
              <a:rPr lang="ru-RU" smtClean="0"/>
              <a:t>‹№›</a:t>
            </a:fld>
            <a:endParaRPr lang="ru-RU"/>
          </a:p>
        </p:txBody>
      </p:sp>
    </p:spTree>
    <p:extLst>
      <p:ext uri="{BB962C8B-B14F-4D97-AF65-F5344CB8AC3E}">
        <p14:creationId xmlns:p14="http://schemas.microsoft.com/office/powerpoint/2010/main" val="37607464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00972BF-6B07-4579-B1DE-85E61B00B47D}" type="datetimeFigureOut">
              <a:rPr lang="ru-RU" smtClean="0"/>
              <a:t>02.02.2025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E4F901-2A5D-453C-9069-3A3836FEDBCC}" type="slidenum">
              <a:rPr lang="ru-RU" smtClean="0"/>
              <a:t>‹№›</a:t>
            </a:fld>
            <a:endParaRPr lang="ru-RU"/>
          </a:p>
        </p:txBody>
      </p:sp>
    </p:spTree>
    <p:extLst>
      <p:ext uri="{BB962C8B-B14F-4D97-AF65-F5344CB8AC3E}">
        <p14:creationId xmlns:p14="http://schemas.microsoft.com/office/powerpoint/2010/main" val="37589004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00972BF-6B07-4579-B1DE-85E61B00B47D}" type="datetimeFigureOut">
              <a:rPr lang="ru-RU" smtClean="0"/>
              <a:t>02.02.2025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E4F901-2A5D-453C-9069-3A3836FEDBCC}" type="slidenum">
              <a:rPr lang="ru-RU" smtClean="0"/>
              <a:t>‹№›</a:t>
            </a:fld>
            <a:endParaRPr lang="ru-RU"/>
          </a:p>
        </p:txBody>
      </p:sp>
    </p:spTree>
    <p:extLst>
      <p:ext uri="{BB962C8B-B14F-4D97-AF65-F5344CB8AC3E}">
        <p14:creationId xmlns:p14="http://schemas.microsoft.com/office/powerpoint/2010/main" val="128968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800972BF-6B07-4579-B1DE-85E61B00B47D}" type="datetimeFigureOut">
              <a:rPr lang="ru-RU" smtClean="0"/>
              <a:t>02.02.2025</a:t>
            </a:fld>
            <a:endParaRPr lang="ru-RU"/>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96E4F901-2A5D-453C-9069-3A3836FEDBCC}" type="slidenum">
              <a:rPr lang="ru-RU" smtClean="0"/>
              <a:t>‹№›</a:t>
            </a:fld>
            <a:endParaRPr lang="ru-RU"/>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6767936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00972BF-6B07-4579-B1DE-85E61B00B47D}" type="datetimeFigureOut">
              <a:rPr lang="ru-RU" smtClean="0"/>
              <a:t>02.02.2025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6E4F901-2A5D-453C-9069-3A3836FEDBCC}" type="slidenum">
              <a:rPr lang="ru-RU" smtClean="0"/>
              <a:t>‹№›</a:t>
            </a:fld>
            <a:endParaRPr lang="ru-RU"/>
          </a:p>
        </p:txBody>
      </p:sp>
    </p:spTree>
    <p:extLst>
      <p:ext uri="{BB962C8B-B14F-4D97-AF65-F5344CB8AC3E}">
        <p14:creationId xmlns:p14="http://schemas.microsoft.com/office/powerpoint/2010/main" val="9135734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57300" y="2909102"/>
            <a:ext cx="4800600" cy="299639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633864" y="2909102"/>
            <a:ext cx="4800600" cy="299639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00972BF-6B07-4579-B1DE-85E61B00B47D}" type="datetimeFigureOut">
              <a:rPr lang="ru-RU" smtClean="0"/>
              <a:t>02.02.2025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6E4F901-2A5D-453C-9069-3A3836FEDBCC}" type="slidenum">
              <a:rPr lang="ru-RU" smtClean="0"/>
              <a:t>‹№›</a:t>
            </a:fld>
            <a:endParaRPr lang="ru-RU"/>
          </a:p>
        </p:txBody>
      </p:sp>
    </p:spTree>
    <p:extLst>
      <p:ext uri="{BB962C8B-B14F-4D97-AF65-F5344CB8AC3E}">
        <p14:creationId xmlns:p14="http://schemas.microsoft.com/office/powerpoint/2010/main" val="23004059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00972BF-6B07-4579-B1DE-85E61B00B47D}" type="datetimeFigureOut">
              <a:rPr lang="ru-RU" smtClean="0"/>
              <a:t>02.02.2025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6E4F901-2A5D-453C-9069-3A3836FEDBCC}" type="slidenum">
              <a:rPr lang="ru-RU" smtClean="0"/>
              <a:t>‹№›</a:t>
            </a:fld>
            <a:endParaRPr lang="ru-RU"/>
          </a:p>
        </p:txBody>
      </p:sp>
    </p:spTree>
    <p:extLst>
      <p:ext uri="{BB962C8B-B14F-4D97-AF65-F5344CB8AC3E}">
        <p14:creationId xmlns:p14="http://schemas.microsoft.com/office/powerpoint/2010/main" val="38148323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972BF-6B07-4579-B1DE-85E61B00B47D}" type="datetimeFigureOut">
              <a:rPr lang="ru-RU" smtClean="0"/>
              <a:t>02.02.2025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6E4F901-2A5D-453C-9069-3A3836FEDBCC}" type="slidenum">
              <a:rPr lang="ru-RU" smtClean="0"/>
              <a:t>‹№›</a:t>
            </a:fld>
            <a:endParaRPr lang="ru-RU"/>
          </a:p>
        </p:txBody>
      </p:sp>
    </p:spTree>
    <p:extLst>
      <p:ext uri="{BB962C8B-B14F-4D97-AF65-F5344CB8AC3E}">
        <p14:creationId xmlns:p14="http://schemas.microsoft.com/office/powerpoint/2010/main" val="7206225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ru-RU"/>
              <a:t>Образец заголовка</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65051" y="6375679"/>
            <a:ext cx="1233355" cy="348462"/>
          </a:xfrm>
        </p:spPr>
        <p:txBody>
          <a:bodyPr/>
          <a:lstStyle/>
          <a:p>
            <a:fld id="{800972BF-6B07-4579-B1DE-85E61B00B47D}" type="datetimeFigureOut">
              <a:rPr lang="ru-RU" smtClean="0"/>
              <a:t>02.02.2025</a:t>
            </a:fld>
            <a:endParaRPr lang="ru-RU"/>
          </a:p>
        </p:txBody>
      </p:sp>
      <p:sp>
        <p:nvSpPr>
          <p:cNvPr id="6" name="Footer Placeholder 5"/>
          <p:cNvSpPr>
            <a:spLocks noGrp="1"/>
          </p:cNvSpPr>
          <p:nvPr>
            <p:ph type="ftr" sz="quarter" idx="11"/>
          </p:nvPr>
        </p:nvSpPr>
        <p:spPr>
          <a:xfrm>
            <a:off x="2103620" y="6375679"/>
            <a:ext cx="3482179" cy="345796"/>
          </a:xfrm>
        </p:spPr>
        <p:txBody>
          <a:bodyPr/>
          <a:lstStyle/>
          <a:p>
            <a:endParaRPr lang="ru-RU"/>
          </a:p>
        </p:txBody>
      </p:sp>
      <p:sp>
        <p:nvSpPr>
          <p:cNvPr id="7" name="Slide Number Placeholder 6"/>
          <p:cNvSpPr>
            <a:spLocks noGrp="1"/>
          </p:cNvSpPr>
          <p:nvPr>
            <p:ph type="sldNum" sz="quarter" idx="12"/>
          </p:nvPr>
        </p:nvSpPr>
        <p:spPr>
          <a:xfrm>
            <a:off x="5691014" y="6375679"/>
            <a:ext cx="1232456" cy="345796"/>
          </a:xfrm>
        </p:spPr>
        <p:txBody>
          <a:bodyPr/>
          <a:lstStyle/>
          <a:p>
            <a:fld id="{96E4F901-2A5D-453C-9069-3A3836FEDBCC}" type="slidenum">
              <a:rPr lang="ru-RU" smtClean="0"/>
              <a:t>‹№›</a:t>
            </a:fld>
            <a:endParaRPr lang="ru-RU"/>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034549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ru-RU"/>
              <a:t>Образец заголовка</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65950" y="6375679"/>
            <a:ext cx="1232456" cy="348462"/>
          </a:xfrm>
        </p:spPr>
        <p:txBody>
          <a:bodyPr/>
          <a:lstStyle/>
          <a:p>
            <a:fld id="{800972BF-6B07-4579-B1DE-85E61B00B47D}" type="datetimeFigureOut">
              <a:rPr lang="ru-RU" smtClean="0"/>
              <a:t>02.02.2025</a:t>
            </a:fld>
            <a:endParaRPr lang="ru-RU"/>
          </a:p>
        </p:txBody>
      </p:sp>
      <p:sp>
        <p:nvSpPr>
          <p:cNvPr id="6" name="Footer Placeholder 5"/>
          <p:cNvSpPr>
            <a:spLocks noGrp="1"/>
          </p:cNvSpPr>
          <p:nvPr>
            <p:ph type="ftr" sz="quarter" idx="11"/>
          </p:nvPr>
        </p:nvSpPr>
        <p:spPr>
          <a:xfrm>
            <a:off x="2103621" y="6375679"/>
            <a:ext cx="3482178" cy="345796"/>
          </a:xfrm>
        </p:spPr>
        <p:txBody>
          <a:bodyPr/>
          <a:lstStyle/>
          <a:p>
            <a:endParaRPr lang="ru-RU"/>
          </a:p>
        </p:txBody>
      </p:sp>
      <p:sp>
        <p:nvSpPr>
          <p:cNvPr id="7" name="Slide Number Placeholder 6"/>
          <p:cNvSpPr>
            <a:spLocks noGrp="1"/>
          </p:cNvSpPr>
          <p:nvPr>
            <p:ph type="sldNum" sz="quarter" idx="12"/>
          </p:nvPr>
        </p:nvSpPr>
        <p:spPr>
          <a:xfrm>
            <a:off x="5687568" y="6375679"/>
            <a:ext cx="1234440" cy="345796"/>
          </a:xfrm>
        </p:spPr>
        <p:txBody>
          <a:bodyPr/>
          <a:lstStyle/>
          <a:p>
            <a:fld id="{96E4F901-2A5D-453C-9069-3A3836FEDBCC}" type="slidenum">
              <a:rPr lang="ru-RU" smtClean="0"/>
              <a:t>‹№›</a:t>
            </a:fld>
            <a:endParaRPr lang="ru-RU"/>
          </a:p>
        </p:txBody>
      </p:sp>
    </p:spTree>
    <p:extLst>
      <p:ext uri="{BB962C8B-B14F-4D97-AF65-F5344CB8AC3E}">
        <p14:creationId xmlns:p14="http://schemas.microsoft.com/office/powerpoint/2010/main" val="16891938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00972BF-6B07-4579-B1DE-85E61B00B47D}" type="datetimeFigureOut">
              <a:rPr lang="ru-RU" smtClean="0"/>
              <a:t>02.02.2025</a:t>
            </a:fld>
            <a:endParaRPr lang="ru-RU"/>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96E4F901-2A5D-453C-9069-3A3836FEDBCC}" type="slidenum">
              <a:rPr lang="ru-RU" smtClean="0"/>
              <a:t>‹№›</a:t>
            </a:fld>
            <a:endParaRPr lang="ru-RU"/>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5437575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DD65F9-3D8F-44A9-8581-5C59456112E2}"/>
              </a:ext>
            </a:extLst>
          </p:cNvPr>
          <p:cNvSpPr>
            <a:spLocks noGrp="1"/>
          </p:cNvSpPr>
          <p:nvPr>
            <p:ph type="ctrTitle"/>
          </p:nvPr>
        </p:nvSpPr>
        <p:spPr>
          <a:xfrm>
            <a:off x="1620982" y="1125021"/>
            <a:ext cx="9504218" cy="4394988"/>
          </a:xfrm>
        </p:spPr>
        <p:txBody>
          <a:bodyPr/>
          <a:lstStyle/>
          <a:p>
            <a:r>
              <a:rPr lang="ru-RU" sz="4400" b="1" dirty="0" err="1"/>
              <a:t>Лекція</a:t>
            </a:r>
            <a:r>
              <a:rPr lang="ru-RU" sz="4400" b="1" dirty="0"/>
              <a:t> 13. </a:t>
            </a:r>
            <a:br>
              <a:rPr lang="ru-RU" sz="4400" b="1" dirty="0"/>
            </a:br>
            <a:r>
              <a:rPr lang="ru-RU" sz="4400" b="1" dirty="0"/>
              <a:t>Контроль за </a:t>
            </a:r>
            <a:r>
              <a:rPr lang="ru-RU" sz="4400" b="1" dirty="0" err="1"/>
              <a:t>навчально-пізнавальною</a:t>
            </a:r>
            <a:r>
              <a:rPr lang="ru-RU" sz="4400" b="1" dirty="0"/>
              <a:t> </a:t>
            </a:r>
            <a:r>
              <a:rPr lang="ru-RU" sz="4400" b="1" dirty="0" err="1"/>
              <a:t>діяльністю</a:t>
            </a:r>
            <a:endParaRPr lang="ru-RU" sz="1100" dirty="0"/>
          </a:p>
        </p:txBody>
      </p:sp>
      <p:sp>
        <p:nvSpPr>
          <p:cNvPr id="3" name="Подзаголовок 2">
            <a:extLst>
              <a:ext uri="{FF2B5EF4-FFF2-40B4-BE49-F238E27FC236}">
                <a16:creationId xmlns:a16="http://schemas.microsoft.com/office/drawing/2014/main" id="{BD027A69-2C70-4E6A-BED1-59B6FA7B4AC8}"/>
              </a:ext>
            </a:extLst>
          </p:cNvPr>
          <p:cNvSpPr>
            <a:spLocks noGrp="1"/>
          </p:cNvSpPr>
          <p:nvPr>
            <p:ph type="subTitle" idx="1"/>
          </p:nvPr>
        </p:nvSpPr>
        <p:spPr>
          <a:xfrm>
            <a:off x="1784411" y="5850385"/>
            <a:ext cx="8777847" cy="1528038"/>
          </a:xfrm>
        </p:spPr>
        <p:txBody>
          <a:bodyPr>
            <a:normAutofit/>
          </a:bodyPr>
          <a:lstStyle/>
          <a:p>
            <a:endParaRPr lang="uk-UA" sz="1200" dirty="0">
              <a:solidFill>
                <a:schemeClr val="bg1"/>
              </a:solidFill>
            </a:endParaRPr>
          </a:p>
        </p:txBody>
      </p:sp>
    </p:spTree>
    <p:extLst>
      <p:ext uri="{BB962C8B-B14F-4D97-AF65-F5344CB8AC3E}">
        <p14:creationId xmlns:p14="http://schemas.microsoft.com/office/powerpoint/2010/main" val="21256609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722CF6-15B7-459F-8D4E-30348C190D7F}"/>
              </a:ext>
            </a:extLst>
          </p:cNvPr>
          <p:cNvSpPr>
            <a:spLocks noGrp="1"/>
          </p:cNvSpPr>
          <p:nvPr>
            <p:ph type="title"/>
          </p:nvPr>
        </p:nvSpPr>
        <p:spPr/>
        <p:txBody>
          <a:bodyPr/>
          <a:lstStyle/>
          <a:p>
            <a:endParaRPr lang="ru-RU"/>
          </a:p>
        </p:txBody>
      </p:sp>
      <p:sp>
        <p:nvSpPr>
          <p:cNvPr id="4" name="Прямоугольник: скругленные противолежащие углы 3">
            <a:extLst>
              <a:ext uri="{FF2B5EF4-FFF2-40B4-BE49-F238E27FC236}">
                <a16:creationId xmlns:a16="http://schemas.microsoft.com/office/drawing/2014/main" id="{2C587DE0-49F1-4A81-87A7-BD1BBDE67276}"/>
              </a:ext>
            </a:extLst>
          </p:cNvPr>
          <p:cNvSpPr/>
          <p:nvPr/>
        </p:nvSpPr>
        <p:spPr>
          <a:xfrm>
            <a:off x="5779402" y="2818659"/>
            <a:ext cx="5939161" cy="4039341"/>
          </a:xfrm>
          <a:prstGeom prst="round2DiagRect">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i="0" dirty="0">
                <a:solidFill>
                  <a:schemeClr val="bg1"/>
                </a:solidFill>
                <a:effectLst/>
                <a:latin typeface="Cambria" panose="02040503050406030204" pitchFamily="18" charset="0"/>
                <a:ea typeface="Cambria" panose="02040503050406030204" pitchFamily="18" charset="0"/>
              </a:rPr>
              <a:t>Контроль </a:t>
            </a:r>
            <a:r>
              <a:rPr lang="ru-RU" sz="2800" b="1" i="0" dirty="0" err="1">
                <a:solidFill>
                  <a:schemeClr val="bg1"/>
                </a:solidFill>
                <a:effectLst/>
                <a:latin typeface="Cambria" panose="02040503050406030204" pitchFamily="18" charset="0"/>
                <a:ea typeface="Cambria" panose="02040503050406030204" pitchFamily="18" charset="0"/>
              </a:rPr>
              <a:t>результатів</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навчання</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відбувається</a:t>
            </a:r>
            <a:r>
              <a:rPr lang="ru-RU" sz="2800" b="1" i="0" dirty="0">
                <a:solidFill>
                  <a:schemeClr val="bg1"/>
                </a:solidFill>
                <a:effectLst/>
                <a:latin typeface="Cambria" panose="02040503050406030204" pitchFamily="18" charset="0"/>
                <a:ea typeface="Cambria" panose="02040503050406030204" pitchFamily="18" charset="0"/>
              </a:rPr>
              <a:t> на </a:t>
            </a:r>
            <a:r>
              <a:rPr lang="ru-RU" sz="2800" b="1" i="0" dirty="0" err="1">
                <a:solidFill>
                  <a:schemeClr val="bg1"/>
                </a:solidFill>
                <a:effectLst/>
                <a:latin typeface="Cambria" panose="02040503050406030204" pitchFamily="18" charset="0"/>
                <a:ea typeface="Cambria" panose="02040503050406030204" pitchFamily="18" charset="0"/>
              </a:rPr>
              <a:t>всіх</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стадіях</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процесу</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навчання</a:t>
            </a:r>
            <a:r>
              <a:rPr lang="ru-RU" sz="2800" b="1" i="0" dirty="0">
                <a:solidFill>
                  <a:schemeClr val="bg1"/>
                </a:solidFill>
                <a:effectLst/>
                <a:latin typeface="Cambria" panose="02040503050406030204" pitchFamily="18" charset="0"/>
                <a:ea typeface="Cambria" panose="02040503050406030204" pitchFamily="18" charset="0"/>
              </a:rPr>
              <a:t>. Особливого </a:t>
            </a:r>
            <a:r>
              <a:rPr lang="ru-RU" sz="2800" b="1" i="0" dirty="0" err="1">
                <a:solidFill>
                  <a:schemeClr val="bg1"/>
                </a:solidFill>
                <a:effectLst/>
                <a:latin typeface="Cambria" panose="02040503050406030204" pitchFamily="18" charset="0"/>
                <a:ea typeface="Cambria" panose="02040503050406030204" pitchFamily="18" charset="0"/>
              </a:rPr>
              <a:t>значення</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він</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набуває</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після</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вивчення</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якого-небудь</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розділу</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програми</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чи</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завершення</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етапу</a:t>
            </a:r>
            <a:r>
              <a:rPr lang="ru-RU" sz="2800" b="1" i="0" dirty="0">
                <a:solidFill>
                  <a:schemeClr val="bg1"/>
                </a:solidFill>
                <a:effectLst/>
                <a:latin typeface="Cambria" panose="02040503050406030204" pitchFamily="18" charset="0"/>
                <a:ea typeface="Cambria" panose="02040503050406030204" pitchFamily="18" charset="0"/>
              </a:rPr>
              <a:t> </a:t>
            </a:r>
            <a:r>
              <a:rPr lang="ru-RU" sz="2800" b="1" i="0" dirty="0" err="1">
                <a:solidFill>
                  <a:schemeClr val="bg1"/>
                </a:solidFill>
                <a:effectLst/>
                <a:latin typeface="Cambria" panose="02040503050406030204" pitchFamily="18" charset="0"/>
                <a:ea typeface="Cambria" panose="02040503050406030204" pitchFamily="18" charset="0"/>
              </a:rPr>
              <a:t>навчання</a:t>
            </a:r>
            <a:endParaRPr lang="ru-RU" sz="2800" b="1" dirty="0">
              <a:solidFill>
                <a:schemeClr val="bg1"/>
              </a:solidFill>
              <a:latin typeface="Cambria" panose="02040503050406030204" pitchFamily="18" charset="0"/>
              <a:ea typeface="Cambria" panose="02040503050406030204" pitchFamily="18" charset="0"/>
            </a:endParaRPr>
          </a:p>
        </p:txBody>
      </p:sp>
      <p:pic>
        <p:nvPicPr>
          <p:cNvPr id="2052" name="Picture 4" descr="Як відновити навчання в школах: рекомендації країн, які це вже зробили |  Нова українська школа">
            <a:extLst>
              <a:ext uri="{FF2B5EF4-FFF2-40B4-BE49-F238E27FC236}">
                <a16:creationId xmlns:a16="http://schemas.microsoft.com/office/drawing/2014/main" id="{A08B5924-E2F9-4361-90EE-75EB6D57D38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9841" y="382385"/>
            <a:ext cx="5384419" cy="3594100"/>
          </a:xfrm>
          <a:prstGeom prst="round2Diag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58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952751" y="1071563"/>
            <a:ext cx="8432800" cy="685800"/>
          </a:xfrm>
        </p:spPr>
        <p:txBody>
          <a:bodyPr/>
          <a:lstStyle/>
          <a:p>
            <a:r>
              <a:rPr lang="uk-UA" altLang="ru-RU" sz="3200" b="1">
                <a:latin typeface="Arial" charset="0"/>
              </a:rPr>
              <a:t>Вправа «Постав на голову»</a:t>
            </a:r>
            <a:endParaRPr lang="ru-RU" altLang="ru-RU" sz="3200" b="1">
              <a:latin typeface="Arial" charset="0"/>
            </a:endParaRPr>
          </a:p>
        </p:txBody>
      </p:sp>
      <p:sp>
        <p:nvSpPr>
          <p:cNvPr id="45059" name="Rectangle 3"/>
          <p:cNvSpPr>
            <a:spLocks noGrp="1" noChangeArrowheads="1"/>
          </p:cNvSpPr>
          <p:nvPr>
            <p:ph type="body" idx="1"/>
          </p:nvPr>
        </p:nvSpPr>
        <p:spPr>
          <a:xfrm>
            <a:off x="3655484" y="2428876"/>
            <a:ext cx="7313083" cy="3514725"/>
          </a:xfrm>
        </p:spPr>
        <p:txBody>
          <a:bodyPr/>
          <a:lstStyle/>
          <a:p>
            <a:pPr>
              <a:buFontTx/>
              <a:buNone/>
            </a:pPr>
            <a:r>
              <a:rPr lang="uk-UA" altLang="ru-RU" sz="2400">
                <a:latin typeface="Arial" charset="0"/>
              </a:rPr>
              <a:t>    </a:t>
            </a:r>
            <a:endParaRPr lang="ru-RU" altLang="ru-RU" sz="2400">
              <a:latin typeface="Arial"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27351" y="2060575"/>
            <a:ext cx="7681383" cy="347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39999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wipe(down)">
                                      <p:cBhvr>
                                        <p:cTn id="7" dur="5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5059">
                                            <p:txEl>
                                              <p:pRg st="0" end="0"/>
                                            </p:txEl>
                                          </p:spTgt>
                                        </p:tgtEl>
                                        <p:attrNameLst>
                                          <p:attrName>style.visibility</p:attrName>
                                        </p:attrNameLst>
                                      </p:cBhvr>
                                      <p:to>
                                        <p:strVal val="visible"/>
                                      </p:to>
                                    </p:set>
                                    <p:animEffect transition="in" filter="checkerboard(across)">
                                      <p:cBhvr>
                                        <p:cTn id="12" dur="500"/>
                                        <p:tgtEl>
                                          <p:spTgt spid="450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814918" y="981076"/>
            <a:ext cx="10064749" cy="1223963"/>
          </a:xfrm>
        </p:spPr>
        <p:txBody>
          <a:bodyPr/>
          <a:lstStyle/>
          <a:p>
            <a:pPr algn="ctr"/>
            <a:r>
              <a:rPr lang="uk-UA" altLang="ru-RU" sz="3600" b="1">
                <a:latin typeface="Arial" charset="0"/>
              </a:rPr>
              <a:t>Бліц-турнір</a:t>
            </a:r>
            <a:endParaRPr lang="ru-RU" altLang="ru-RU" sz="3600" b="1">
              <a:latin typeface="Arial" charset="0"/>
            </a:endParaRPr>
          </a:p>
        </p:txBody>
      </p:sp>
      <p:sp>
        <p:nvSpPr>
          <p:cNvPr id="44035" name="Rectangle 3"/>
          <p:cNvSpPr>
            <a:spLocks noGrp="1" noChangeArrowheads="1"/>
          </p:cNvSpPr>
          <p:nvPr>
            <p:ph type="body" idx="1"/>
          </p:nvPr>
        </p:nvSpPr>
        <p:spPr>
          <a:xfrm>
            <a:off x="2639485" y="2349500"/>
            <a:ext cx="8257116" cy="1150938"/>
          </a:xfrm>
        </p:spPr>
        <p:txBody>
          <a:bodyPr/>
          <a:lstStyle/>
          <a:p>
            <a:pPr>
              <a:buFontTx/>
              <a:buNone/>
            </a:pPr>
            <a:endParaRPr lang="uk-UA" altLang="ru-RU" sz="2400">
              <a:latin typeface="Arial" charset="0"/>
            </a:endParaRPr>
          </a:p>
          <a:p>
            <a:pPr>
              <a:buFontTx/>
              <a:buNone/>
            </a:pPr>
            <a:endParaRPr lang="ru-RU" altLang="ru-RU" sz="2400">
              <a:latin typeface="Arial"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3084" y="2565400"/>
            <a:ext cx="6432549"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3025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wipe(down)">
                                      <p:cBhvr>
                                        <p:cTn id="7" dur="500"/>
                                        <p:tgtEl>
                                          <p:spTgt spid="44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nodePh="1">
                                  <p:stCondLst>
                                    <p:cond delay="0"/>
                                  </p:stCondLst>
                                  <p:endCondLst>
                                    <p:cond evt="begin" delay="0">
                                      <p:tn val="10"/>
                                    </p:cond>
                                  </p:endCondLst>
                                  <p:childTnLst>
                                    <p:set>
                                      <p:cBhvr>
                                        <p:cTn id="11" dur="1" fill="hold">
                                          <p:stCondLst>
                                            <p:cond delay="0"/>
                                          </p:stCondLst>
                                        </p:cTn>
                                        <p:tgtEl>
                                          <p:spTgt spid="44035">
                                            <p:txEl>
                                              <p:pRg st="0" end="0"/>
                                            </p:txEl>
                                          </p:spTgt>
                                        </p:tgtEl>
                                        <p:attrNameLst>
                                          <p:attrName>style.visibility</p:attrName>
                                        </p:attrNameLst>
                                      </p:cBhvr>
                                      <p:to>
                                        <p:strVal val="visible"/>
                                      </p:to>
                                    </p:set>
                                    <p:animEffect transition="in" filter="diamond(in)">
                                      <p:cBhvr>
                                        <p:cTn id="12" dur="2000"/>
                                        <p:tgtEl>
                                          <p:spTgt spid="440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1" nodeType="clickEffect">
                                  <p:stCondLst>
                                    <p:cond delay="0"/>
                                  </p:stCondLst>
                                  <p:childTnLst>
                                    <p:set>
                                      <p:cBhvr>
                                        <p:cTn id="16" dur="1" fill="hold">
                                          <p:stCondLst>
                                            <p:cond delay="0"/>
                                          </p:stCondLst>
                                        </p:cTn>
                                        <p:tgtEl>
                                          <p:spTgt spid="44034"/>
                                        </p:tgtEl>
                                        <p:attrNameLst>
                                          <p:attrName>style.visibility</p:attrName>
                                        </p:attrNameLst>
                                      </p:cBhvr>
                                      <p:to>
                                        <p:strVal val="visible"/>
                                      </p:to>
                                    </p:set>
                                    <p:anim calcmode="lin" valueType="num">
                                      <p:cBhvr additive="base">
                                        <p:cTn id="17" dur="500" fill="hold"/>
                                        <p:tgtEl>
                                          <p:spTgt spid="44034"/>
                                        </p:tgtEl>
                                        <p:attrNameLst>
                                          <p:attrName>ppt_x</p:attrName>
                                        </p:attrNameLst>
                                      </p:cBhvr>
                                      <p:tavLst>
                                        <p:tav tm="0">
                                          <p:val>
                                            <p:strVal val="#ppt_x"/>
                                          </p:val>
                                        </p:tav>
                                        <p:tav tm="100000">
                                          <p:val>
                                            <p:strVal val="#ppt_x"/>
                                          </p:val>
                                        </p:tav>
                                      </p:tavLst>
                                    </p:anim>
                                    <p:anim calcmode="lin" valueType="num">
                                      <p:cBhvr additive="base">
                                        <p:cTn id="18" dur="500" fill="hold"/>
                                        <p:tgtEl>
                                          <p:spTgt spid="4403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134" y="765176"/>
            <a:ext cx="9793817" cy="5184775"/>
          </a:xfrm>
        </p:spPr>
        <p:txBody>
          <a:bodyPr/>
          <a:lstStyle/>
          <a:p>
            <a:r>
              <a:rPr lang="uk-UA" altLang="ru-RU" sz="2400" b="1"/>
              <a:t>Вимоги до оцінювання навчальних досягнень учнів:</a:t>
            </a:r>
            <a:br>
              <a:rPr lang="uk-UA" altLang="ru-RU" sz="2400" b="1"/>
            </a:br>
            <a:br>
              <a:rPr lang="uk-UA" altLang="ru-RU" sz="2000" b="1"/>
            </a:br>
            <a:r>
              <a:rPr lang="uk-UA" altLang="ru-RU" sz="2000" b="1"/>
              <a:t>1. Індивідуальний характер</a:t>
            </a:r>
            <a:br>
              <a:rPr lang="uk-UA" altLang="ru-RU" sz="2000" b="1"/>
            </a:br>
            <a:r>
              <a:rPr lang="uk-UA" altLang="ru-RU" sz="2000" b="1"/>
              <a:t>2. Систематичність контролю</a:t>
            </a:r>
            <a:br>
              <a:rPr lang="uk-UA" altLang="ru-RU" sz="2000" b="1"/>
            </a:br>
            <a:r>
              <a:rPr lang="uk-UA" altLang="ru-RU" sz="2000" b="1"/>
              <a:t>3. Достатня кількість даних для оцінок</a:t>
            </a:r>
            <a:br>
              <a:rPr lang="uk-UA" altLang="ru-RU" sz="2000" b="1"/>
            </a:br>
            <a:r>
              <a:rPr lang="uk-UA" altLang="ru-RU" sz="2000" b="1"/>
              <a:t>4. Дотримання об</a:t>
            </a:r>
            <a:r>
              <a:rPr lang="en-US" altLang="ru-RU" sz="2000" b="1"/>
              <a:t>’</a:t>
            </a:r>
            <a:r>
              <a:rPr lang="uk-UA" altLang="ru-RU" sz="2000" b="1"/>
              <a:t>єктивності під час оцінювання знань</a:t>
            </a:r>
            <a:br>
              <a:rPr lang="uk-UA" altLang="ru-RU" sz="2000" b="1"/>
            </a:br>
            <a:r>
              <a:rPr lang="uk-UA" altLang="ru-RU" sz="2000" b="1"/>
              <a:t>5. Єдність вимог до оцінювання знань</a:t>
            </a:r>
            <a:br>
              <a:rPr lang="uk-UA" altLang="ru-RU" sz="2000" b="1"/>
            </a:br>
            <a:r>
              <a:rPr lang="uk-UA" altLang="ru-RU" sz="2000" b="1"/>
              <a:t>6. Оптимізація контролю знань учнів</a:t>
            </a:r>
            <a:br>
              <a:rPr lang="uk-UA" altLang="ru-RU" sz="2000" b="1"/>
            </a:br>
            <a:r>
              <a:rPr lang="uk-UA" altLang="ru-RU" sz="2000" b="1"/>
              <a:t>7. Гласність контролю</a:t>
            </a:r>
            <a:br>
              <a:rPr lang="uk-UA" altLang="ru-RU" sz="2000" b="1"/>
            </a:br>
            <a:r>
              <a:rPr lang="uk-UA" altLang="ru-RU" sz="2000" b="1"/>
              <a:t>8. Всебічність контролю</a:t>
            </a:r>
            <a:br>
              <a:rPr lang="uk-UA" altLang="ru-RU" sz="2000" b="1"/>
            </a:br>
            <a:r>
              <a:rPr lang="uk-UA" altLang="ru-RU" sz="2000" b="1"/>
              <a:t>9. Тематична спрямованість контролю</a:t>
            </a:r>
            <a:br>
              <a:rPr lang="uk-UA" altLang="ru-RU" sz="2000" b="1"/>
            </a:br>
            <a:r>
              <a:rPr lang="uk-UA" altLang="ru-RU" sz="2000" b="1"/>
              <a:t>10. Дотримання етичних норм</a:t>
            </a:r>
            <a:br>
              <a:rPr lang="uk-UA" altLang="ru-RU" sz="2000" b="1"/>
            </a:br>
            <a:br>
              <a:rPr lang="uk-UA" altLang="ru-RU" sz="2000" b="1"/>
            </a:br>
            <a:br>
              <a:rPr lang="uk-UA" altLang="ru-RU" sz="1400" b="1"/>
            </a:br>
            <a:br>
              <a:rPr lang="uk-UA" altLang="ru-RU" sz="1400" b="1"/>
            </a:br>
            <a:endParaRPr lang="ru-RU" altLang="ru-RU" sz="1800" b="1"/>
          </a:p>
        </p:txBody>
      </p:sp>
      <p:sp>
        <p:nvSpPr>
          <p:cNvPr id="3" name="Дата 2"/>
          <p:cNvSpPr>
            <a:spLocks noGrp="1"/>
          </p:cNvSpPr>
          <p:nvPr>
            <p:ph type="dt" sz="quarter" idx="12"/>
          </p:nvPr>
        </p:nvSpPr>
        <p:spPr/>
        <p:txBody>
          <a:bodyPr/>
          <a:lstStyle/>
          <a:p>
            <a:pPr>
              <a:defRPr/>
            </a:pPr>
            <a:fld id="{BF4516DD-E720-4BCC-BD35-3686C6CCEDBB}" type="datetime1">
              <a:rPr lang="ru-RU" smtClean="0"/>
              <a:pPr>
                <a:defRPr/>
              </a:pPr>
              <a:t>02.02.2025</a:t>
            </a:fld>
            <a:endParaRPr lang="ru-RU"/>
          </a:p>
        </p:txBody>
      </p:sp>
    </p:spTree>
    <p:extLst>
      <p:ext uri="{BB962C8B-B14F-4D97-AF65-F5344CB8AC3E}">
        <p14:creationId xmlns:p14="http://schemas.microsoft.com/office/powerpoint/2010/main" val="38872135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Дата 5"/>
          <p:cNvSpPr>
            <a:spLocks noGrp="1"/>
          </p:cNvSpPr>
          <p:nvPr>
            <p:ph type="dt" sz="quarter" idx="12"/>
          </p:nvPr>
        </p:nvSpPr>
        <p:spPr/>
        <p:txBody>
          <a:bodyPr/>
          <a:lstStyle/>
          <a:p>
            <a:pPr>
              <a:defRPr/>
            </a:pPr>
            <a:fld id="{C052EC25-1EC3-4908-8346-3B5BD7DF3105}" type="datetime1">
              <a:rPr lang="ru-RU"/>
              <a:pPr>
                <a:defRPr/>
              </a:pPr>
              <a:t>02.02.2025</a:t>
            </a:fld>
            <a:endParaRPr lang="ru-RU"/>
          </a:p>
        </p:txBody>
      </p:sp>
      <p:sp>
        <p:nvSpPr>
          <p:cNvPr id="7170" name="Rectangle 2"/>
          <p:cNvSpPr>
            <a:spLocks noGrp="1" noChangeArrowheads="1"/>
          </p:cNvSpPr>
          <p:nvPr>
            <p:ph type="title"/>
          </p:nvPr>
        </p:nvSpPr>
        <p:spPr>
          <a:xfrm>
            <a:off x="1200152" y="836613"/>
            <a:ext cx="9772649" cy="1008062"/>
          </a:xfrm>
          <a:noFill/>
        </p:spPr>
        <p:txBody>
          <a:bodyPr/>
          <a:lstStyle/>
          <a:p>
            <a:pPr algn="ctr"/>
            <a:r>
              <a:rPr lang="uk-UA" altLang="ru-RU" sz="2400" b="1"/>
              <a:t>Вправа «Крісло автора»</a:t>
            </a:r>
            <a:endParaRPr lang="ru-RU" altLang="ru-RU" sz="2400"/>
          </a:p>
        </p:txBody>
      </p:sp>
      <p:sp>
        <p:nvSpPr>
          <p:cNvPr id="7171" name="Rectangle 3"/>
          <p:cNvSpPr>
            <a:spLocks noGrp="1" noChangeArrowheads="1"/>
          </p:cNvSpPr>
          <p:nvPr>
            <p:ph type="body" idx="1"/>
          </p:nvPr>
        </p:nvSpPr>
        <p:spPr>
          <a:xfrm>
            <a:off x="1390651" y="2286000"/>
            <a:ext cx="9698567" cy="3600450"/>
          </a:xfrm>
          <a:noFill/>
        </p:spPr>
        <p:txBody>
          <a:bodyPr/>
          <a:lstStyle/>
          <a:p>
            <a:pPr>
              <a:lnSpc>
                <a:spcPct val="90000"/>
              </a:lnSpc>
              <a:buClrTx/>
              <a:buFontTx/>
              <a:buNone/>
            </a:pPr>
            <a:endParaRPr lang="ru-RU" altLang="ru-RU"/>
          </a:p>
          <a:p>
            <a:pPr>
              <a:lnSpc>
                <a:spcPct val="90000"/>
              </a:lnSpc>
              <a:buClrTx/>
              <a:buFontTx/>
              <a:buNone/>
            </a:pPr>
            <a:r>
              <a:rPr lang="ru-RU" altLang="ru-RU"/>
              <a:t>	</a:t>
            </a:r>
          </a:p>
          <a:p>
            <a:pPr>
              <a:lnSpc>
                <a:spcPct val="90000"/>
              </a:lnSpc>
            </a:pPr>
            <a:endParaRPr lang="ru-RU" altLang="ru-RU"/>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422726">
            <a:off x="3090334" y="2055813"/>
            <a:ext cx="3481917"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01714">
            <a:off x="6949018" y="4135438"/>
            <a:ext cx="41783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701088">
            <a:off x="7376584" y="1698625"/>
            <a:ext cx="3928533"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792050">
            <a:off x="3407834" y="4040188"/>
            <a:ext cx="2592917"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7350886"/>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 calcmode="lin" valueType="num">
                                      <p:cBhvr additive="base">
                                        <p:cTn id="12" dur="500" fill="hold"/>
                                        <p:tgtEl>
                                          <p:spTgt spid="7171">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autoUpdateAnimBg="0" advAuto="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Дата 5"/>
          <p:cNvSpPr>
            <a:spLocks noGrp="1"/>
          </p:cNvSpPr>
          <p:nvPr>
            <p:ph type="dt" sz="quarter" idx="12"/>
          </p:nvPr>
        </p:nvSpPr>
        <p:spPr/>
        <p:txBody>
          <a:bodyPr/>
          <a:lstStyle/>
          <a:p>
            <a:pPr>
              <a:defRPr/>
            </a:pPr>
            <a:fld id="{BC072DC1-6223-4CD6-8B62-885CA7BFB51E}" type="datetime1">
              <a:rPr lang="ru-RU"/>
              <a:pPr>
                <a:defRPr/>
              </a:pPr>
              <a:t>02.02.2025</a:t>
            </a:fld>
            <a:endParaRPr lang="ru-RU"/>
          </a:p>
        </p:txBody>
      </p:sp>
      <p:sp>
        <p:nvSpPr>
          <p:cNvPr id="15362" name="Rectangle 1026"/>
          <p:cNvSpPr>
            <a:spLocks noGrp="1" noChangeArrowheads="1"/>
          </p:cNvSpPr>
          <p:nvPr>
            <p:ph type="title"/>
          </p:nvPr>
        </p:nvSpPr>
        <p:spPr>
          <a:xfrm>
            <a:off x="2476500" y="908051"/>
            <a:ext cx="8432800" cy="792163"/>
          </a:xfrm>
          <a:noFill/>
        </p:spPr>
        <p:txBody>
          <a:bodyPr/>
          <a:lstStyle/>
          <a:p>
            <a:pPr algn="ctr"/>
            <a:r>
              <a:rPr lang="uk-UA" altLang="ru-RU" b="1"/>
              <a:t>Робота з підручником</a:t>
            </a:r>
            <a:endParaRPr lang="ru-RU" altLang="ru-RU" b="1"/>
          </a:p>
        </p:txBody>
      </p:sp>
      <p:sp>
        <p:nvSpPr>
          <p:cNvPr id="15363" name="Rectangle 1027"/>
          <p:cNvSpPr>
            <a:spLocks noGrp="1" noChangeArrowheads="1"/>
          </p:cNvSpPr>
          <p:nvPr>
            <p:ph type="body" idx="1"/>
          </p:nvPr>
        </p:nvSpPr>
        <p:spPr>
          <a:xfrm>
            <a:off x="1238252" y="1700213"/>
            <a:ext cx="9696449" cy="4229100"/>
          </a:xfrm>
          <a:noFill/>
        </p:spPr>
        <p:txBody>
          <a:bodyPr/>
          <a:lstStyle/>
          <a:p>
            <a:pPr marL="457200" indent="-457200">
              <a:buFontTx/>
              <a:buAutoNum type="arabicPeriod"/>
            </a:pPr>
            <a:r>
              <a:rPr lang="uk-UA" altLang="ru-RU" sz="2400"/>
              <a:t>Рівні оцінювання навчальних досягнень учнів</a:t>
            </a:r>
          </a:p>
          <a:p>
            <a:pPr marL="457200" indent="-457200">
              <a:buFontTx/>
              <a:buAutoNum type="arabicPeriod"/>
            </a:pPr>
            <a:r>
              <a:rPr lang="uk-UA" altLang="ru-RU" sz="2400"/>
              <a:t>Об</a:t>
            </a:r>
            <a:r>
              <a:rPr lang="en-US" altLang="ru-RU" sz="2400"/>
              <a:t>’</a:t>
            </a:r>
            <a:r>
              <a:rPr lang="uk-UA" altLang="ru-RU" sz="2400"/>
              <a:t>єкти контролю</a:t>
            </a:r>
            <a:endParaRPr lang="ru-RU" altLang="ru-RU" sz="240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03384" y="2924175"/>
            <a:ext cx="508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04808">
            <a:off x="1432985" y="3468688"/>
            <a:ext cx="3998383"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2381501"/>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363">
                                            <p:txEl>
                                              <p:pRg st="0" end="0"/>
                                            </p:txEl>
                                          </p:spTgt>
                                        </p:tgtEl>
                                        <p:attrNameLst>
                                          <p:attrName>style.visibility</p:attrName>
                                        </p:attrNameLst>
                                      </p:cBhvr>
                                      <p:to>
                                        <p:strVal val="visible"/>
                                      </p:to>
                                    </p:set>
                                    <p:animEffect transition="in" filter="fade">
                                      <p:cBhvr>
                                        <p:cTn id="11" dur="500"/>
                                        <p:tgtEl>
                                          <p:spTgt spid="1536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363">
                                            <p:txEl>
                                              <p:pRg st="1" end="1"/>
                                            </p:txEl>
                                          </p:spTgt>
                                        </p:tgtEl>
                                        <p:attrNameLst>
                                          <p:attrName>style.visibility</p:attrName>
                                        </p:attrNameLst>
                                      </p:cBhvr>
                                      <p:to>
                                        <p:strVal val="visible"/>
                                      </p:to>
                                    </p:set>
                                    <p:animEffect transition="in" filter="fade">
                                      <p:cBhvr>
                                        <p:cTn id="16" dur="500"/>
                                        <p:tgtEl>
                                          <p:spTgt spid="1536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uk-UA" altLang="ru-RU" b="1"/>
              <a:t>Хвилинка відпочинку</a:t>
            </a:r>
            <a:endParaRPr lang="ru-RU" altLang="ru-RU" b="1"/>
          </a:p>
        </p:txBody>
      </p:sp>
      <p:sp>
        <p:nvSpPr>
          <p:cNvPr id="2" name="Дата 1"/>
          <p:cNvSpPr>
            <a:spLocks noGrp="1"/>
          </p:cNvSpPr>
          <p:nvPr>
            <p:ph type="dt" sz="quarter" idx="12"/>
          </p:nvPr>
        </p:nvSpPr>
        <p:spPr/>
        <p:txBody>
          <a:bodyPr/>
          <a:lstStyle/>
          <a:p>
            <a:pPr>
              <a:defRPr/>
            </a:pPr>
            <a:fld id="{1821C66D-704D-48E2-87D2-30A23EB6E3DB}" type="datetime1">
              <a:rPr lang="ru-RU" smtClean="0"/>
              <a:pPr>
                <a:defRPr/>
              </a:pPr>
              <a:t>02.02.2025</a:t>
            </a:fld>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47166" y="1460501"/>
            <a:ext cx="6242051"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5284" y="1460501"/>
            <a:ext cx="3765549"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5284" y="3789363"/>
            <a:ext cx="3765549"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41919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Дата 5"/>
          <p:cNvSpPr>
            <a:spLocks noGrp="1"/>
          </p:cNvSpPr>
          <p:nvPr>
            <p:ph type="dt" sz="quarter" idx="12"/>
          </p:nvPr>
        </p:nvSpPr>
        <p:spPr/>
        <p:txBody>
          <a:bodyPr/>
          <a:lstStyle/>
          <a:p>
            <a:pPr>
              <a:defRPr/>
            </a:pPr>
            <a:fld id="{53A99C1E-0599-4054-B61C-21A69C79EB59}" type="datetime1">
              <a:rPr lang="ru-RU"/>
              <a:pPr>
                <a:defRPr/>
              </a:pPr>
              <a:t>02.02.2025</a:t>
            </a:fld>
            <a:endParaRPr lang="ru-RU"/>
          </a:p>
        </p:txBody>
      </p:sp>
      <p:sp>
        <p:nvSpPr>
          <p:cNvPr id="9218" name="Rectangle 2"/>
          <p:cNvSpPr>
            <a:spLocks noGrp="1" noChangeArrowheads="1"/>
          </p:cNvSpPr>
          <p:nvPr>
            <p:ph type="title"/>
          </p:nvPr>
        </p:nvSpPr>
        <p:spPr>
          <a:xfrm>
            <a:off x="912285" y="765175"/>
            <a:ext cx="10272183" cy="1163638"/>
          </a:xfrm>
          <a:noFill/>
        </p:spPr>
        <p:txBody>
          <a:bodyPr/>
          <a:lstStyle/>
          <a:p>
            <a:pPr algn="ctr"/>
            <a:r>
              <a:rPr lang="uk-UA" altLang="ru-RU" sz="2000" b="1"/>
              <a:t>Робота в групах з елементами рольової гри. Розв</a:t>
            </a:r>
            <a:r>
              <a:rPr lang="en-US" altLang="ru-RU" sz="2000" b="1"/>
              <a:t>’</a:t>
            </a:r>
            <a:r>
              <a:rPr lang="uk-UA" altLang="ru-RU" sz="2000" b="1"/>
              <a:t>язування проблемних завдань. </a:t>
            </a:r>
            <a:br>
              <a:rPr lang="uk-UA" altLang="ru-RU" sz="2000" b="1"/>
            </a:br>
            <a:r>
              <a:rPr lang="uk-UA" altLang="ru-RU" sz="2000" b="1"/>
              <a:t>Аналіз ситуацій</a:t>
            </a:r>
            <a:endParaRPr lang="ru-RU" altLang="ru-RU" sz="2000"/>
          </a:p>
        </p:txBody>
      </p:sp>
      <p:sp>
        <p:nvSpPr>
          <p:cNvPr id="9219" name="Rectangle 3"/>
          <p:cNvSpPr>
            <a:spLocks noGrp="1" noChangeArrowheads="1"/>
          </p:cNvSpPr>
          <p:nvPr>
            <p:ph type="body" idx="1"/>
          </p:nvPr>
        </p:nvSpPr>
        <p:spPr>
          <a:xfrm>
            <a:off x="1200151" y="1844676"/>
            <a:ext cx="9753600" cy="4257675"/>
          </a:xfrm>
        </p:spPr>
        <p:txBody>
          <a:bodyPr/>
          <a:lstStyle/>
          <a:p>
            <a:pPr marL="0" indent="0">
              <a:buFontTx/>
              <a:buNone/>
              <a:defRPr/>
            </a:pPr>
            <a:r>
              <a:rPr lang="uk-UA" sz="1800" b="1" u="sng" dirty="0">
                <a:latin typeface="Times New Roman" pitchFamily="18" charset="0"/>
                <a:cs typeface="Times New Roman" pitchFamily="18" charset="0"/>
              </a:rPr>
              <a:t>Ситуація 1</a:t>
            </a:r>
          </a:p>
          <a:p>
            <a:pPr marL="0" indent="0" algn="just">
              <a:buFontTx/>
              <a:buNone/>
              <a:defRPr/>
            </a:pPr>
            <a:r>
              <a:rPr lang="uk-UA" sz="1800" dirty="0">
                <a:latin typeface="Times New Roman" pitchFamily="18" charset="0"/>
                <a:cs typeface="Times New Roman" pitchFamily="18" charset="0"/>
              </a:rPr>
              <a:t>Учитель математики на кожному уроці у 7-8-х класах перевіряв знання, уміння і навички учнів, пропонуючи всім учням завдання на картках. До дошки запрошував 2-3 учнів і бесідував з ними, з</a:t>
            </a:r>
            <a:r>
              <a:rPr lang="ru-RU" sz="1800" dirty="0">
                <a:latin typeface="Times New Roman" pitchFamily="18" charset="0"/>
                <a:cs typeface="Times New Roman" pitchFamily="18" charset="0"/>
              </a:rPr>
              <a:t>’</a:t>
            </a:r>
            <a:r>
              <a:rPr lang="uk-UA" sz="1800" dirty="0" err="1">
                <a:latin typeface="Times New Roman" pitchFamily="18" charset="0"/>
                <a:cs typeface="Times New Roman" pitchFamily="18" charset="0"/>
              </a:rPr>
              <a:t>ясовуючи</a:t>
            </a:r>
            <a:r>
              <a:rPr lang="uk-UA" sz="1800" dirty="0">
                <a:latin typeface="Times New Roman" pitchFamily="18" charset="0"/>
                <a:cs typeface="Times New Roman" pitchFamily="18" charset="0"/>
              </a:rPr>
              <a:t> рівень їхніх знань, умінь та навичок. Така робота тривала 12-15 хвилин. Окремі види виконаних робіт учитель перевіряв особисто, але часто доручав здібним учням перевіряти роботи своїх товаришів. І не лише перевіряти, а й оцінювати.</a:t>
            </a:r>
            <a:endParaRPr lang="ru-RU" sz="1800" dirty="0">
              <a:latin typeface="Times New Roman" pitchFamily="18" charset="0"/>
              <a:cs typeface="Times New Roman" pitchFamily="18" charset="0"/>
            </a:endParaRPr>
          </a:p>
          <a:p>
            <a:pPr>
              <a:defRPr/>
            </a:pPr>
            <a:r>
              <a:rPr lang="uk-UA" sz="1800" i="1" dirty="0">
                <a:latin typeface="Times New Roman" pitchFamily="18" charset="0"/>
                <a:cs typeface="Times New Roman" pitchFamily="18" charset="0"/>
              </a:rPr>
              <a:t>Які методи перевірки та оцінки навчальної діяльності учнів використовує учитель?</a:t>
            </a:r>
            <a:endParaRPr lang="ru-RU" sz="1800" dirty="0">
              <a:latin typeface="Times New Roman" pitchFamily="18" charset="0"/>
              <a:cs typeface="Times New Roman" pitchFamily="18" charset="0"/>
            </a:endParaRPr>
          </a:p>
          <a:p>
            <a:pPr>
              <a:defRPr/>
            </a:pPr>
            <a:r>
              <a:rPr lang="uk-UA" sz="1800" i="1" dirty="0">
                <a:latin typeface="Times New Roman" pitchFamily="18" charset="0"/>
                <a:cs typeface="Times New Roman" pitchFamily="18" charset="0"/>
              </a:rPr>
              <a:t>У чому переваги і недоліки цих методів?</a:t>
            </a:r>
            <a:endParaRPr lang="ru-RU" sz="1800" dirty="0">
              <a:latin typeface="Times New Roman" pitchFamily="18" charset="0"/>
              <a:cs typeface="Times New Roman" pitchFamily="18" charset="0"/>
            </a:endParaRPr>
          </a:p>
          <a:p>
            <a:pPr>
              <a:defRPr/>
            </a:pPr>
            <a:r>
              <a:rPr lang="uk-UA" sz="1800" i="1" dirty="0">
                <a:latin typeface="Times New Roman" pitchFamily="18" charset="0"/>
                <a:cs typeface="Times New Roman" pitchFamily="18" charset="0"/>
              </a:rPr>
              <a:t>Як ви ставитесь до того, що вчитель доручає учням перевіряти й оцінювати невеликі письмові роботи своїх однокласників?</a:t>
            </a:r>
            <a:endParaRPr lang="ru-RU" sz="1800" dirty="0">
              <a:latin typeface="Times New Roman" pitchFamily="18" charset="0"/>
              <a:cs typeface="Times New Roman" pitchFamily="18" charset="0"/>
            </a:endParaRPr>
          </a:p>
          <a:p>
            <a:pPr>
              <a:buFontTx/>
              <a:buNone/>
              <a:defRPr/>
            </a:pPr>
            <a:endParaRPr lang="ru-RU" dirty="0"/>
          </a:p>
        </p:txBody>
      </p:sp>
    </p:spTree>
    <p:extLst>
      <p:ext uri="{BB962C8B-B14F-4D97-AF65-F5344CB8AC3E}">
        <p14:creationId xmlns:p14="http://schemas.microsoft.com/office/powerpoint/2010/main" val="653634424"/>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outHorizontal)">
                                      <p:cBhvr>
                                        <p:cTn id="7" dur="5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1"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wipe(down)">
                                      <p:cBhvr>
                                        <p:cTn id="12"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488018" y="838200"/>
            <a:ext cx="9484783" cy="4751388"/>
          </a:xfrm>
        </p:spPr>
        <p:txBody>
          <a:bodyPr/>
          <a:lstStyle/>
          <a:p>
            <a:r>
              <a:rPr lang="uk-UA" altLang="ru-RU" sz="1800" b="1" u="sng">
                <a:latin typeface="Times New Roman" pitchFamily="18" charset="0"/>
                <a:cs typeface="Times New Roman" pitchFamily="18" charset="0"/>
              </a:rPr>
              <a:t>Ситуація 2</a:t>
            </a:r>
            <a:br>
              <a:rPr lang="ru-RU" altLang="ru-RU" sz="1800">
                <a:latin typeface="Times New Roman" pitchFamily="18" charset="0"/>
                <a:cs typeface="Times New Roman" pitchFamily="18" charset="0"/>
              </a:rPr>
            </a:br>
            <a:r>
              <a:rPr lang="uk-UA" altLang="ru-RU" sz="1800">
                <a:latin typeface="Times New Roman" pitchFamily="18" charset="0"/>
                <a:cs typeface="Times New Roman" pitchFamily="18" charset="0"/>
              </a:rPr>
              <a:t>Учень 5-го класу не виконав домашнє завдання. Вчителька поставила «2». Стала вимагати щоденник, але учень відмовився його давати. В кінці уроку учні класу підійшли до вчителя з проханням не ставити оцінку в щоденник, бо батько хлопчика п’є і б</a:t>
            </a:r>
            <a:r>
              <a:rPr lang="ru-RU" altLang="ru-RU" sz="1800">
                <a:latin typeface="Times New Roman" pitchFamily="18" charset="0"/>
                <a:cs typeface="Times New Roman" pitchFamily="18" charset="0"/>
              </a:rPr>
              <a:t>’</a:t>
            </a:r>
            <a:r>
              <a:rPr lang="uk-UA" altLang="ru-RU" sz="1800">
                <a:latin typeface="Times New Roman" pitchFamily="18" charset="0"/>
                <a:cs typeface="Times New Roman" pitchFamily="18" charset="0"/>
              </a:rPr>
              <a:t>є його. А урок він не вивчив тому, що не ночував дома.</a:t>
            </a:r>
            <a:br>
              <a:rPr lang="uk-UA" altLang="ru-RU" sz="1800">
                <a:latin typeface="Times New Roman" pitchFamily="18" charset="0"/>
                <a:cs typeface="Times New Roman" pitchFamily="18" charset="0"/>
              </a:rPr>
            </a:br>
            <a:br>
              <a:rPr lang="ru-RU" altLang="ru-RU" sz="1800">
                <a:latin typeface="Times New Roman" pitchFamily="18" charset="0"/>
                <a:cs typeface="Times New Roman" pitchFamily="18" charset="0"/>
              </a:rPr>
            </a:br>
            <a:r>
              <a:rPr lang="uk-UA" altLang="ru-RU" sz="1800" i="1">
                <a:latin typeface="Times New Roman" pitchFamily="18" charset="0"/>
                <a:cs typeface="Times New Roman" pitchFamily="18" charset="0"/>
              </a:rPr>
              <a:t>Як поступити вчителю в даному випадку?</a:t>
            </a:r>
            <a:br>
              <a:rPr lang="ru-RU" altLang="ru-RU" sz="1800">
                <a:latin typeface="Times New Roman" pitchFamily="18" charset="0"/>
                <a:cs typeface="Times New Roman" pitchFamily="18" charset="0"/>
              </a:rPr>
            </a:br>
            <a:endParaRPr lang="ru-RU" altLang="ru-RU" sz="1800">
              <a:latin typeface="Times New Roman" pitchFamily="18" charset="0"/>
              <a:cs typeface="Times New Roman" pitchFamily="18" charset="0"/>
            </a:endParaRPr>
          </a:p>
        </p:txBody>
      </p:sp>
      <p:sp>
        <p:nvSpPr>
          <p:cNvPr id="4" name="Дата 3"/>
          <p:cNvSpPr>
            <a:spLocks noGrp="1"/>
          </p:cNvSpPr>
          <p:nvPr>
            <p:ph type="dt" sz="quarter" idx="12"/>
          </p:nvPr>
        </p:nvSpPr>
        <p:spPr/>
        <p:txBody>
          <a:bodyPr/>
          <a:lstStyle/>
          <a:p>
            <a:pPr>
              <a:defRPr/>
            </a:pPr>
            <a:fld id="{A5CA9E9F-6291-4C41-AFF5-793195282414}" type="datetime1">
              <a:rPr lang="ru-RU" smtClean="0"/>
              <a:pPr>
                <a:defRPr/>
              </a:pPr>
              <a:t>02.02.2025</a:t>
            </a:fld>
            <a:endParaRPr lang="ru-RU"/>
          </a:p>
        </p:txBody>
      </p:sp>
    </p:spTree>
    <p:extLst>
      <p:ext uri="{BB962C8B-B14F-4D97-AF65-F5344CB8AC3E}">
        <p14:creationId xmlns:p14="http://schemas.microsoft.com/office/powerpoint/2010/main" val="7582878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583267" y="838201"/>
            <a:ext cx="9389533" cy="4391025"/>
          </a:xfrm>
        </p:spPr>
        <p:txBody>
          <a:bodyPr>
            <a:normAutofit fontScale="90000"/>
          </a:bodyPr>
          <a:lstStyle/>
          <a:p>
            <a:pPr marL="457200">
              <a:lnSpc>
                <a:spcPct val="115000"/>
              </a:lnSpc>
            </a:pPr>
            <a:r>
              <a:rPr lang="uk-UA" altLang="ru-RU" sz="1800" b="1" u="sng">
                <a:latin typeface="Times New Roman" pitchFamily="18" charset="0"/>
                <a:cs typeface="Times New Roman" pitchFamily="18" charset="0"/>
              </a:rPr>
              <a:t>Ситуація 3.</a:t>
            </a:r>
            <a:br>
              <a:rPr lang="ru-RU" altLang="ru-RU" sz="1800">
                <a:latin typeface="Times New Roman" pitchFamily="18" charset="0"/>
                <a:ea typeface="Calibri" pitchFamily="34" charset="0"/>
                <a:cs typeface="Times New Roman" pitchFamily="18" charset="0"/>
              </a:rPr>
            </a:br>
            <a:r>
              <a:rPr lang="uk-UA" altLang="ru-RU" sz="1800">
                <a:latin typeface="Times New Roman" pitchFamily="18" charset="0"/>
                <a:cs typeface="Times New Roman" pitchFamily="18" charset="0"/>
              </a:rPr>
              <a:t>Аналізуючи контрольну роботу, вчитель так коментує оцінки:</a:t>
            </a:r>
            <a:br>
              <a:rPr lang="ru-RU" altLang="ru-RU" sz="1800">
                <a:latin typeface="Times New Roman" pitchFamily="18" charset="0"/>
                <a:ea typeface="Calibri" pitchFamily="34" charset="0"/>
                <a:cs typeface="Calibri" pitchFamily="34" charset="0"/>
              </a:rPr>
            </a:br>
            <a:r>
              <a:rPr lang="ru-RU" altLang="ru-RU" sz="1800">
                <a:latin typeface="Times New Roman" pitchFamily="18" charset="0"/>
                <a:ea typeface="Calibri" pitchFamily="34" charset="0"/>
                <a:cs typeface="Calibri" pitchFamily="34" charset="0"/>
              </a:rPr>
              <a:t>- </a:t>
            </a:r>
            <a:r>
              <a:rPr lang="uk-UA" altLang="ru-RU" sz="1800">
                <a:latin typeface="Times New Roman" pitchFamily="18" charset="0"/>
                <a:cs typeface="Times New Roman" pitchFamily="18" charset="0"/>
              </a:rPr>
              <a:t>Петренко – «8» - гарна в тебе робота, як завжди. Але, на жаль, знайшлась одна граматична помилка.</a:t>
            </a:r>
            <a:br>
              <a:rPr lang="ru-RU" altLang="ru-RU" sz="1800">
                <a:latin typeface="Times New Roman" pitchFamily="18" charset="0"/>
                <a:cs typeface="Times New Roman" pitchFamily="18" charset="0"/>
              </a:rPr>
            </a:br>
            <a:r>
              <a:rPr lang="ru-RU" altLang="ru-RU" sz="1800">
                <a:latin typeface="Times New Roman" pitchFamily="18" charset="0"/>
                <a:cs typeface="Times New Roman" pitchFamily="18" charset="0"/>
              </a:rPr>
              <a:t>- </a:t>
            </a:r>
            <a:r>
              <a:rPr lang="uk-UA" altLang="ru-RU" sz="1800">
                <a:latin typeface="Times New Roman" pitchFamily="18" charset="0"/>
                <a:cs typeface="Times New Roman" pitchFamily="18" charset="0"/>
              </a:rPr>
              <a:t>Січкар, також «8». Вітаю, молодець, так тримати.</a:t>
            </a:r>
            <a:br>
              <a:rPr lang="ru-RU" altLang="ru-RU" sz="1800">
                <a:latin typeface="Times New Roman" pitchFamily="18" charset="0"/>
                <a:cs typeface="Times New Roman" pitchFamily="18" charset="0"/>
              </a:rPr>
            </a:br>
            <a:r>
              <a:rPr lang="ru-RU" altLang="ru-RU" sz="1800">
                <a:latin typeface="Times New Roman" pitchFamily="18" charset="0"/>
                <a:cs typeface="Times New Roman" pitchFamily="18" charset="0"/>
              </a:rPr>
              <a:t>- </a:t>
            </a:r>
            <a:r>
              <a:rPr lang="uk-UA" altLang="ru-RU" sz="1800">
                <a:latin typeface="Times New Roman" pitchFamily="18" charset="0"/>
                <a:cs typeface="Times New Roman" pitchFamily="18" charset="0"/>
              </a:rPr>
              <a:t>Жовтоног, у тебе цього разу тільки «8» помилок. Це у два рази менше, ніж у попередній роботі. Зрушення значні. Залишилось ще попрацювати і покінчиш з «двійками».</a:t>
            </a:r>
            <a:br>
              <a:rPr lang="ru-RU" altLang="ru-RU" sz="1800">
                <a:latin typeface="Times New Roman" pitchFamily="18" charset="0"/>
                <a:cs typeface="Times New Roman" pitchFamily="18" charset="0"/>
              </a:rPr>
            </a:br>
            <a:r>
              <a:rPr lang="ru-RU" altLang="ru-RU" sz="1800">
                <a:latin typeface="Times New Roman" pitchFamily="18" charset="0"/>
                <a:cs typeface="Times New Roman" pitchFamily="18" charset="0"/>
              </a:rPr>
              <a:t>- </a:t>
            </a:r>
            <a:r>
              <a:rPr lang="uk-UA" altLang="ru-RU" sz="1800">
                <a:latin typeface="Times New Roman" pitchFamily="18" charset="0"/>
                <a:cs typeface="Times New Roman" pitchFamily="18" charset="0"/>
              </a:rPr>
              <a:t>Філоненко, вітаю. Я із задоволенням поставила за твою роботу «6», надіюся, що невдовзі зможеш виконувати роботи на «8».</a:t>
            </a:r>
            <a:br>
              <a:rPr lang="ru-RU" altLang="ru-RU" sz="1800">
                <a:latin typeface="Calibri" pitchFamily="34" charset="0"/>
                <a:cs typeface="Times New Roman" pitchFamily="18" charset="0"/>
              </a:rPr>
            </a:br>
            <a:r>
              <a:rPr lang="uk-UA" altLang="ru-RU" sz="1800" i="1">
                <a:latin typeface="Times New Roman" pitchFamily="18" charset="0"/>
                <a:cs typeface="Times New Roman" pitchFamily="18" charset="0"/>
              </a:rPr>
              <a:t>З</a:t>
            </a:r>
            <a:r>
              <a:rPr lang="en-US" altLang="ru-RU" sz="1800" i="1">
                <a:latin typeface="Times New Roman" pitchFamily="18" charset="0"/>
                <a:cs typeface="Times New Roman" pitchFamily="18" charset="0"/>
              </a:rPr>
              <a:t>’</a:t>
            </a:r>
            <a:r>
              <a:rPr lang="uk-UA" altLang="ru-RU" sz="1800" i="1">
                <a:latin typeface="Times New Roman" pitchFamily="18" charset="0"/>
                <a:cs typeface="Times New Roman" pitchFamily="18" charset="0"/>
              </a:rPr>
              <a:t>ясуйте, яка функція контролю реалізована вчителем?</a:t>
            </a:r>
            <a:br>
              <a:rPr lang="ru-RU" altLang="ru-RU" sz="1800">
                <a:latin typeface="Calibri" pitchFamily="34" charset="0"/>
                <a:ea typeface="Calibri" pitchFamily="34" charset="0"/>
                <a:cs typeface="Calibri" pitchFamily="34" charset="0"/>
              </a:rPr>
            </a:br>
            <a:r>
              <a:rPr lang="uk-UA" altLang="ru-RU" sz="1800" i="1">
                <a:latin typeface="Times New Roman" pitchFamily="18" charset="0"/>
                <a:cs typeface="Times New Roman" pitchFamily="18" charset="0"/>
              </a:rPr>
              <a:t>Чому одна і та ж оцінка коментується вчителем по-різному?</a:t>
            </a:r>
            <a:endParaRPr lang="ru-RU" altLang="ru-RU" sz="1800">
              <a:latin typeface="Calibri" pitchFamily="34" charset="0"/>
              <a:ea typeface="Calibri" pitchFamily="34" charset="0"/>
              <a:cs typeface="Calibri" pitchFamily="34" charset="0"/>
            </a:endParaRPr>
          </a:p>
        </p:txBody>
      </p:sp>
      <p:sp>
        <p:nvSpPr>
          <p:cNvPr id="3" name="Дата 2"/>
          <p:cNvSpPr>
            <a:spLocks noGrp="1"/>
          </p:cNvSpPr>
          <p:nvPr>
            <p:ph type="dt" sz="quarter" idx="12"/>
          </p:nvPr>
        </p:nvSpPr>
        <p:spPr/>
        <p:txBody>
          <a:bodyPr/>
          <a:lstStyle/>
          <a:p>
            <a:pPr>
              <a:defRPr/>
            </a:pPr>
            <a:fld id="{BF4516DD-E720-4BCC-BD35-3686C6CCEDBB}" type="datetime1">
              <a:rPr lang="ru-RU" smtClean="0"/>
              <a:pPr>
                <a:defRPr/>
              </a:pPr>
              <a:t>02.02.2025</a:t>
            </a:fld>
            <a:endParaRPr lang="ru-RU"/>
          </a:p>
        </p:txBody>
      </p:sp>
    </p:spTree>
    <p:extLst>
      <p:ext uri="{BB962C8B-B14F-4D97-AF65-F5344CB8AC3E}">
        <p14:creationId xmlns:p14="http://schemas.microsoft.com/office/powerpoint/2010/main" val="35210363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6A81F6A-1E24-4A9B-99AB-E1F49A56F345}"/>
              </a:ext>
            </a:extLst>
          </p:cNvPr>
          <p:cNvSpPr>
            <a:spLocks noGrp="1"/>
          </p:cNvSpPr>
          <p:nvPr>
            <p:ph idx="1"/>
          </p:nvPr>
        </p:nvSpPr>
        <p:spPr>
          <a:xfrm>
            <a:off x="1122219" y="1500326"/>
            <a:ext cx="10654146" cy="4573231"/>
          </a:xfrm>
        </p:spPr>
        <p:txBody>
          <a:bodyPr>
            <a:normAutofit fontScale="77500" lnSpcReduction="20000"/>
          </a:bodyPr>
          <a:lstStyle/>
          <a:p>
            <a:pPr marL="514350" lvl="0" indent="-514350">
              <a:buFont typeface="+mj-lt"/>
              <a:buAutoNum type="arabicPeriod"/>
            </a:pPr>
            <a:endParaRPr lang="ru-RU" sz="3200" dirty="0">
              <a:solidFill>
                <a:schemeClr val="tx1"/>
              </a:solidFill>
            </a:endParaRPr>
          </a:p>
          <a:p>
            <a:pPr marL="514350" lvl="0" indent="-514350">
              <a:buFont typeface="+mj-lt"/>
              <a:buAutoNum type="arabicPeriod"/>
            </a:pPr>
            <a:r>
              <a:rPr lang="ru-RU" sz="3200" dirty="0">
                <a:solidFill>
                  <a:schemeClr val="tx1"/>
                </a:solidFill>
              </a:rPr>
              <a:t>Характеристика </a:t>
            </a:r>
            <a:r>
              <a:rPr lang="ru-RU" sz="3200" dirty="0" err="1">
                <a:solidFill>
                  <a:schemeClr val="tx1"/>
                </a:solidFill>
              </a:rPr>
              <a:t>додаткових</a:t>
            </a:r>
            <a:r>
              <a:rPr lang="ru-RU" sz="3200" dirty="0">
                <a:solidFill>
                  <a:schemeClr val="tx1"/>
                </a:solidFill>
              </a:rPr>
              <a:t> форм </a:t>
            </a:r>
            <a:r>
              <a:rPr lang="ru-RU" sz="3200" dirty="0" err="1">
                <a:solidFill>
                  <a:schemeClr val="tx1"/>
                </a:solidFill>
              </a:rPr>
              <a:t>організації</a:t>
            </a:r>
            <a:r>
              <a:rPr lang="ru-RU" sz="3200" dirty="0">
                <a:solidFill>
                  <a:schemeClr val="tx1"/>
                </a:solidFill>
              </a:rPr>
              <a:t> </a:t>
            </a:r>
            <a:r>
              <a:rPr lang="ru-RU" sz="3200" dirty="0" err="1">
                <a:solidFill>
                  <a:schemeClr val="tx1"/>
                </a:solidFill>
              </a:rPr>
              <a:t>навчання</a:t>
            </a:r>
            <a:r>
              <a:rPr lang="ru-RU" sz="3200" dirty="0">
                <a:solidFill>
                  <a:schemeClr val="tx1"/>
                </a:solidFill>
              </a:rPr>
              <a:t>.</a:t>
            </a:r>
          </a:p>
          <a:p>
            <a:pPr marL="514350" lvl="0" indent="-514350">
              <a:buFont typeface="+mj-lt"/>
              <a:buAutoNum type="arabicPeriod"/>
            </a:pPr>
            <a:r>
              <a:rPr lang="ru-RU" sz="3200" dirty="0" err="1">
                <a:solidFill>
                  <a:schemeClr val="tx1"/>
                </a:solidFill>
              </a:rPr>
              <a:t>Альтернативні</a:t>
            </a:r>
            <a:r>
              <a:rPr lang="ru-RU" sz="3200" dirty="0">
                <a:solidFill>
                  <a:schemeClr val="tx1"/>
                </a:solidFill>
              </a:rPr>
              <a:t> </a:t>
            </a:r>
            <a:r>
              <a:rPr lang="ru-RU" sz="3200" dirty="0" err="1">
                <a:solidFill>
                  <a:schemeClr val="tx1"/>
                </a:solidFill>
              </a:rPr>
              <a:t>форми</a:t>
            </a:r>
            <a:r>
              <a:rPr lang="ru-RU" sz="3200" dirty="0">
                <a:solidFill>
                  <a:schemeClr val="tx1"/>
                </a:solidFill>
              </a:rPr>
              <a:t> </a:t>
            </a:r>
            <a:r>
              <a:rPr lang="ru-RU" sz="3200" dirty="0" err="1">
                <a:solidFill>
                  <a:schemeClr val="tx1"/>
                </a:solidFill>
              </a:rPr>
              <a:t>організації</a:t>
            </a:r>
            <a:r>
              <a:rPr lang="ru-RU" sz="3200" dirty="0">
                <a:solidFill>
                  <a:schemeClr val="tx1"/>
                </a:solidFill>
              </a:rPr>
              <a:t> </a:t>
            </a:r>
            <a:r>
              <a:rPr lang="ru-RU" sz="3200" dirty="0" err="1">
                <a:solidFill>
                  <a:schemeClr val="tx1"/>
                </a:solidFill>
              </a:rPr>
              <a:t>навчання</a:t>
            </a:r>
            <a:r>
              <a:rPr lang="ru-RU" sz="3200" dirty="0">
                <a:solidFill>
                  <a:schemeClr val="tx1"/>
                </a:solidFill>
              </a:rPr>
              <a:t>, </a:t>
            </a:r>
            <a:r>
              <a:rPr lang="ru-RU" sz="3200" dirty="0" err="1">
                <a:solidFill>
                  <a:schemeClr val="tx1"/>
                </a:solidFill>
              </a:rPr>
              <a:t>технології</a:t>
            </a:r>
            <a:r>
              <a:rPr lang="ru-RU" sz="3200" dirty="0">
                <a:solidFill>
                  <a:schemeClr val="tx1"/>
                </a:solidFill>
              </a:rPr>
              <a:t> </a:t>
            </a:r>
            <a:r>
              <a:rPr lang="ru-RU" sz="3200" dirty="0" err="1">
                <a:solidFill>
                  <a:schemeClr val="tx1"/>
                </a:solidFill>
              </a:rPr>
              <a:t>їх</a:t>
            </a:r>
            <a:r>
              <a:rPr lang="ru-RU" sz="3200" dirty="0">
                <a:solidFill>
                  <a:schemeClr val="tx1"/>
                </a:solidFill>
              </a:rPr>
              <a:t> </a:t>
            </a:r>
            <a:r>
              <a:rPr lang="ru-RU" sz="3200" dirty="0" err="1">
                <a:solidFill>
                  <a:schemeClr val="tx1"/>
                </a:solidFill>
              </a:rPr>
              <a:t>застосування</a:t>
            </a:r>
            <a:r>
              <a:rPr lang="ru-RU" sz="3200" dirty="0">
                <a:solidFill>
                  <a:schemeClr val="tx1"/>
                </a:solidFill>
              </a:rPr>
              <a:t>.</a:t>
            </a:r>
          </a:p>
          <a:p>
            <a:pPr marL="514350" lvl="0" indent="-514350">
              <a:buFont typeface="+mj-lt"/>
              <a:buAutoNum type="arabicPeriod"/>
            </a:pPr>
            <a:r>
              <a:rPr lang="ru-RU" sz="3200" dirty="0" err="1">
                <a:solidFill>
                  <a:schemeClr val="tx1"/>
                </a:solidFill>
              </a:rPr>
              <a:t>Аналіз</a:t>
            </a:r>
            <a:r>
              <a:rPr lang="ru-RU" sz="3200" dirty="0">
                <a:solidFill>
                  <a:schemeClr val="tx1"/>
                </a:solidFill>
              </a:rPr>
              <a:t> і </a:t>
            </a:r>
            <a:r>
              <a:rPr lang="ru-RU" sz="3200" dirty="0" err="1">
                <a:solidFill>
                  <a:schemeClr val="tx1"/>
                </a:solidFill>
              </a:rPr>
              <a:t>оцінка</a:t>
            </a:r>
            <a:r>
              <a:rPr lang="ru-RU" sz="3200" dirty="0">
                <a:solidFill>
                  <a:schemeClr val="tx1"/>
                </a:solidFill>
              </a:rPr>
              <a:t> </a:t>
            </a:r>
            <a:r>
              <a:rPr lang="ru-RU" sz="3200" dirty="0" err="1">
                <a:solidFill>
                  <a:schemeClr val="tx1"/>
                </a:solidFill>
              </a:rPr>
              <a:t>навчальної</a:t>
            </a:r>
            <a:r>
              <a:rPr lang="ru-RU" sz="3200" dirty="0">
                <a:solidFill>
                  <a:schemeClr val="tx1"/>
                </a:solidFill>
              </a:rPr>
              <a:t> </a:t>
            </a:r>
            <a:r>
              <a:rPr lang="ru-RU" sz="3200" dirty="0" err="1">
                <a:solidFill>
                  <a:schemeClr val="tx1"/>
                </a:solidFill>
              </a:rPr>
              <a:t>діяльності</a:t>
            </a:r>
            <a:r>
              <a:rPr lang="ru-RU" sz="3200" dirty="0">
                <a:solidFill>
                  <a:schemeClr val="tx1"/>
                </a:solidFill>
              </a:rPr>
              <a:t> </a:t>
            </a:r>
            <a:r>
              <a:rPr lang="ru-RU" sz="3200" dirty="0" err="1">
                <a:solidFill>
                  <a:schemeClr val="tx1"/>
                </a:solidFill>
              </a:rPr>
              <a:t>учнів</a:t>
            </a:r>
            <a:r>
              <a:rPr lang="ru-RU" sz="3200" dirty="0">
                <a:solidFill>
                  <a:schemeClr val="tx1"/>
                </a:solidFill>
              </a:rPr>
              <a:t>.</a:t>
            </a:r>
          </a:p>
          <a:p>
            <a:pPr marL="514350" lvl="0" indent="-514350">
              <a:buFont typeface="+mj-lt"/>
              <a:buAutoNum type="arabicPeriod"/>
            </a:pPr>
            <a:r>
              <a:rPr lang="ru-RU" sz="3200" dirty="0" err="1">
                <a:solidFill>
                  <a:schemeClr val="tx1"/>
                </a:solidFill>
              </a:rPr>
              <a:t>Сутність</a:t>
            </a:r>
            <a:r>
              <a:rPr lang="ru-RU" sz="3200" dirty="0">
                <a:solidFill>
                  <a:schemeClr val="tx1"/>
                </a:solidFill>
              </a:rPr>
              <a:t> контролю та </a:t>
            </a:r>
            <a:r>
              <a:rPr lang="ru-RU" sz="3200" dirty="0" err="1">
                <a:solidFill>
                  <a:schemeClr val="tx1"/>
                </a:solidFill>
              </a:rPr>
              <a:t>його</a:t>
            </a:r>
            <a:r>
              <a:rPr lang="ru-RU" sz="3200" dirty="0">
                <a:solidFill>
                  <a:schemeClr val="tx1"/>
                </a:solidFill>
              </a:rPr>
              <a:t> </a:t>
            </a:r>
            <a:r>
              <a:rPr lang="ru-RU" sz="3200" dirty="0" err="1">
                <a:solidFill>
                  <a:schemeClr val="tx1"/>
                </a:solidFill>
              </a:rPr>
              <a:t>функції</a:t>
            </a:r>
            <a:r>
              <a:rPr lang="ru-RU" sz="3200" dirty="0">
                <a:solidFill>
                  <a:schemeClr val="tx1"/>
                </a:solidFill>
              </a:rPr>
              <a:t>. </a:t>
            </a:r>
            <a:r>
              <a:rPr lang="ru-RU" sz="3200" dirty="0" err="1">
                <a:solidFill>
                  <a:schemeClr val="tx1"/>
                </a:solidFill>
              </a:rPr>
              <a:t>Принципи</a:t>
            </a:r>
            <a:r>
              <a:rPr lang="ru-RU" sz="3200" dirty="0">
                <a:solidFill>
                  <a:schemeClr val="tx1"/>
                </a:solidFill>
              </a:rPr>
              <a:t> контролю. </a:t>
            </a:r>
          </a:p>
          <a:p>
            <a:pPr marL="514350" lvl="0" indent="-514350">
              <a:buFont typeface="+mj-lt"/>
              <a:buAutoNum type="arabicPeriod"/>
            </a:pPr>
            <a:r>
              <a:rPr lang="ru-RU" sz="3200" dirty="0" err="1">
                <a:solidFill>
                  <a:schemeClr val="tx1"/>
                </a:solidFill>
              </a:rPr>
              <a:t>Види</a:t>
            </a:r>
            <a:r>
              <a:rPr lang="ru-RU" sz="3200" dirty="0">
                <a:solidFill>
                  <a:schemeClr val="tx1"/>
                </a:solidFill>
              </a:rPr>
              <a:t> та </a:t>
            </a:r>
            <a:r>
              <a:rPr lang="ru-RU" sz="3200" dirty="0" err="1">
                <a:solidFill>
                  <a:schemeClr val="tx1"/>
                </a:solidFill>
              </a:rPr>
              <a:t>методи</a:t>
            </a:r>
            <a:r>
              <a:rPr lang="ru-RU" sz="3200" dirty="0">
                <a:solidFill>
                  <a:schemeClr val="tx1"/>
                </a:solidFill>
              </a:rPr>
              <a:t> контролю.</a:t>
            </a:r>
          </a:p>
          <a:p>
            <a:pPr marL="514350" lvl="0" indent="-514350">
              <a:buFont typeface="+mj-lt"/>
              <a:buAutoNum type="arabicPeriod"/>
            </a:pPr>
            <a:r>
              <a:rPr lang="ru-RU" sz="3200" dirty="0" err="1">
                <a:solidFill>
                  <a:schemeClr val="tx1"/>
                </a:solidFill>
              </a:rPr>
              <a:t>Загальні</a:t>
            </a:r>
            <a:r>
              <a:rPr lang="ru-RU" sz="3200" dirty="0">
                <a:solidFill>
                  <a:schemeClr val="tx1"/>
                </a:solidFill>
              </a:rPr>
              <a:t> </a:t>
            </a:r>
            <a:r>
              <a:rPr lang="ru-RU" sz="3200" dirty="0" err="1">
                <a:solidFill>
                  <a:schemeClr val="tx1"/>
                </a:solidFill>
              </a:rPr>
              <a:t>критерії</a:t>
            </a:r>
            <a:r>
              <a:rPr lang="ru-RU" sz="3200" dirty="0">
                <a:solidFill>
                  <a:schemeClr val="tx1"/>
                </a:solidFill>
              </a:rPr>
              <a:t> </a:t>
            </a:r>
            <a:r>
              <a:rPr lang="ru-RU" sz="3200" dirty="0" err="1">
                <a:solidFill>
                  <a:schemeClr val="tx1"/>
                </a:solidFill>
              </a:rPr>
              <a:t>оцінювання</a:t>
            </a:r>
            <a:r>
              <a:rPr lang="ru-RU" sz="3200" dirty="0">
                <a:solidFill>
                  <a:schemeClr val="tx1"/>
                </a:solidFill>
              </a:rPr>
              <a:t> </a:t>
            </a:r>
            <a:r>
              <a:rPr lang="ru-RU" sz="3200" dirty="0" err="1">
                <a:solidFill>
                  <a:schemeClr val="tx1"/>
                </a:solidFill>
              </a:rPr>
              <a:t>навчальних</a:t>
            </a:r>
            <a:r>
              <a:rPr lang="ru-RU" sz="3200" dirty="0">
                <a:solidFill>
                  <a:schemeClr val="tx1"/>
                </a:solidFill>
              </a:rPr>
              <a:t> </a:t>
            </a:r>
            <a:r>
              <a:rPr lang="ru-RU" sz="3200" dirty="0" err="1">
                <a:solidFill>
                  <a:schemeClr val="tx1"/>
                </a:solidFill>
              </a:rPr>
              <a:t>досягнень</a:t>
            </a:r>
            <a:r>
              <a:rPr lang="ru-RU" sz="3200" dirty="0">
                <a:solidFill>
                  <a:schemeClr val="tx1"/>
                </a:solidFill>
              </a:rPr>
              <a:t> </a:t>
            </a:r>
            <a:r>
              <a:rPr lang="ru-RU" sz="3200" dirty="0" err="1">
                <a:solidFill>
                  <a:schemeClr val="tx1"/>
                </a:solidFill>
              </a:rPr>
              <a:t>учнів</a:t>
            </a:r>
            <a:r>
              <a:rPr lang="ru-RU" sz="3200" dirty="0">
                <a:solidFill>
                  <a:schemeClr val="tx1"/>
                </a:solidFill>
              </a:rPr>
              <a:t>. </a:t>
            </a:r>
            <a:r>
              <a:rPr lang="ru-RU" sz="3200" dirty="0" err="1">
                <a:solidFill>
                  <a:schemeClr val="tx1"/>
                </a:solidFill>
              </a:rPr>
              <a:t>Критерії</a:t>
            </a:r>
            <a:r>
              <a:rPr lang="ru-RU" sz="3200" dirty="0">
                <a:solidFill>
                  <a:schemeClr val="tx1"/>
                </a:solidFill>
              </a:rPr>
              <a:t> </a:t>
            </a:r>
            <a:r>
              <a:rPr lang="ru-RU" sz="3200" dirty="0" err="1">
                <a:solidFill>
                  <a:schemeClr val="tx1"/>
                </a:solidFill>
              </a:rPr>
              <a:t>оцінювання</a:t>
            </a:r>
            <a:r>
              <a:rPr lang="ru-RU" sz="3200" dirty="0">
                <a:solidFill>
                  <a:schemeClr val="tx1"/>
                </a:solidFill>
              </a:rPr>
              <a:t> </a:t>
            </a:r>
            <a:r>
              <a:rPr lang="ru-RU" sz="3200" dirty="0" err="1">
                <a:solidFill>
                  <a:schemeClr val="tx1"/>
                </a:solidFill>
              </a:rPr>
              <a:t>навчальних</a:t>
            </a:r>
            <a:r>
              <a:rPr lang="ru-RU" sz="3200" dirty="0">
                <a:solidFill>
                  <a:schemeClr val="tx1"/>
                </a:solidFill>
              </a:rPr>
              <a:t> </a:t>
            </a:r>
            <a:r>
              <a:rPr lang="ru-RU" sz="3200" dirty="0" err="1">
                <a:solidFill>
                  <a:schemeClr val="tx1"/>
                </a:solidFill>
              </a:rPr>
              <a:t>досягнень</a:t>
            </a:r>
            <a:r>
              <a:rPr lang="ru-RU" sz="3200" dirty="0">
                <a:solidFill>
                  <a:schemeClr val="tx1"/>
                </a:solidFill>
              </a:rPr>
              <a:t> </a:t>
            </a:r>
            <a:r>
              <a:rPr lang="ru-RU" sz="3200" dirty="0" err="1">
                <a:solidFill>
                  <a:schemeClr val="tx1"/>
                </a:solidFill>
              </a:rPr>
              <a:t>учнів</a:t>
            </a:r>
            <a:r>
              <a:rPr lang="ru-RU" sz="3200" dirty="0">
                <a:solidFill>
                  <a:schemeClr val="tx1"/>
                </a:solidFill>
              </a:rPr>
              <a:t>. </a:t>
            </a:r>
          </a:p>
          <a:p>
            <a:pPr marL="514350" lvl="0" indent="-514350">
              <a:buFont typeface="+mj-lt"/>
              <a:buAutoNum type="arabicPeriod"/>
            </a:pPr>
            <a:r>
              <a:rPr lang="ru-RU" sz="3200" dirty="0" err="1">
                <a:solidFill>
                  <a:schemeClr val="tx1"/>
                </a:solidFill>
              </a:rPr>
              <a:t>Рейтингова</a:t>
            </a:r>
            <a:r>
              <a:rPr lang="ru-RU" sz="3200" dirty="0">
                <a:solidFill>
                  <a:schemeClr val="tx1"/>
                </a:solidFill>
              </a:rPr>
              <a:t> система </a:t>
            </a:r>
            <a:r>
              <a:rPr lang="ru-RU" sz="3200" dirty="0" err="1">
                <a:solidFill>
                  <a:schemeClr val="tx1"/>
                </a:solidFill>
              </a:rPr>
              <a:t>оцінювання</a:t>
            </a:r>
            <a:r>
              <a:rPr lang="ru-RU" sz="3200" dirty="0">
                <a:solidFill>
                  <a:schemeClr val="tx1"/>
                </a:solidFill>
              </a:rPr>
              <a:t> </a:t>
            </a:r>
            <a:r>
              <a:rPr lang="ru-RU" sz="3200" dirty="0" err="1">
                <a:solidFill>
                  <a:schemeClr val="tx1"/>
                </a:solidFill>
              </a:rPr>
              <a:t>навчальної</a:t>
            </a:r>
            <a:r>
              <a:rPr lang="ru-RU" sz="3200" dirty="0">
                <a:solidFill>
                  <a:schemeClr val="tx1"/>
                </a:solidFill>
              </a:rPr>
              <a:t> </a:t>
            </a:r>
            <a:r>
              <a:rPr lang="ru-RU" sz="3200" dirty="0" err="1">
                <a:solidFill>
                  <a:schemeClr val="tx1"/>
                </a:solidFill>
              </a:rPr>
              <a:t>діяльності</a:t>
            </a:r>
            <a:r>
              <a:rPr lang="ru-RU" sz="3200" dirty="0">
                <a:solidFill>
                  <a:schemeClr val="tx1"/>
                </a:solidFill>
              </a:rPr>
              <a:t> </a:t>
            </a:r>
            <a:r>
              <a:rPr lang="ru-RU" sz="3200" dirty="0" err="1">
                <a:solidFill>
                  <a:schemeClr val="tx1"/>
                </a:solidFill>
              </a:rPr>
              <a:t>учнів</a:t>
            </a:r>
            <a:r>
              <a:rPr lang="ru-RU" sz="3200" dirty="0">
                <a:solidFill>
                  <a:schemeClr val="tx1"/>
                </a:solidFill>
              </a:rPr>
              <a:t>. </a:t>
            </a:r>
          </a:p>
          <a:p>
            <a:pPr marL="514350" lvl="0" indent="-514350">
              <a:buFont typeface="+mj-lt"/>
              <a:buAutoNum type="arabicPeriod"/>
            </a:pPr>
            <a:r>
              <a:rPr lang="ru-RU" sz="3200" dirty="0">
                <a:solidFill>
                  <a:schemeClr val="tx1"/>
                </a:solidFill>
              </a:rPr>
              <a:t>Правила і </a:t>
            </a:r>
            <a:r>
              <a:rPr lang="ru-RU" sz="3200" dirty="0" err="1">
                <a:solidFill>
                  <a:schemeClr val="tx1"/>
                </a:solidFill>
              </a:rPr>
              <a:t>техніка</a:t>
            </a:r>
            <a:r>
              <a:rPr lang="ru-RU" sz="3200" dirty="0">
                <a:solidFill>
                  <a:schemeClr val="tx1"/>
                </a:solidFill>
              </a:rPr>
              <a:t> контролю </a:t>
            </a:r>
            <a:r>
              <a:rPr lang="ru-RU" sz="3200" dirty="0" err="1">
                <a:solidFill>
                  <a:schemeClr val="tx1"/>
                </a:solidFill>
              </a:rPr>
              <a:t>успішності</a:t>
            </a:r>
            <a:r>
              <a:rPr lang="ru-RU" sz="3200" dirty="0">
                <a:solidFill>
                  <a:schemeClr val="tx1"/>
                </a:solidFill>
              </a:rPr>
              <a:t>.</a:t>
            </a:r>
          </a:p>
          <a:p>
            <a:pPr marL="0" indent="0">
              <a:buNone/>
            </a:pPr>
            <a:endParaRPr lang="ru-RU" sz="3200" dirty="0">
              <a:latin typeface="Cambria" panose="02040503050406030204" pitchFamily="18" charset="0"/>
              <a:ea typeface="Cambria" panose="02040503050406030204" pitchFamily="18" charset="0"/>
            </a:endParaRPr>
          </a:p>
        </p:txBody>
      </p:sp>
      <p:sp>
        <p:nvSpPr>
          <p:cNvPr id="4" name="Овал 3">
            <a:extLst>
              <a:ext uri="{FF2B5EF4-FFF2-40B4-BE49-F238E27FC236}">
                <a16:creationId xmlns:a16="http://schemas.microsoft.com/office/drawing/2014/main" id="{76681CD5-84DA-41F4-9769-C8574B310F43}"/>
              </a:ext>
            </a:extLst>
          </p:cNvPr>
          <p:cNvSpPr/>
          <p:nvPr/>
        </p:nvSpPr>
        <p:spPr>
          <a:xfrm>
            <a:off x="1855024" y="382385"/>
            <a:ext cx="8025414" cy="11179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dirty="0">
                <a:latin typeface="Cambria" panose="02040503050406030204" pitchFamily="18" charset="0"/>
                <a:ea typeface="Cambria" panose="02040503050406030204" pitchFamily="18" charset="0"/>
              </a:rPr>
              <a:t>План:</a:t>
            </a:r>
            <a:endParaRPr lang="ru-RU"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312998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517" y="838200"/>
            <a:ext cx="9294283" cy="4103688"/>
          </a:xfrm>
        </p:spPr>
        <p:txBody>
          <a:bodyPr/>
          <a:lstStyle/>
          <a:p>
            <a:r>
              <a:rPr lang="uk-UA" altLang="ru-RU" sz="1800" b="1" u="sng">
                <a:latin typeface="Times New Roman" pitchFamily="18" charset="0"/>
                <a:cs typeface="Times New Roman" pitchFamily="18" charset="0"/>
              </a:rPr>
              <a:t>Ситуація 4</a:t>
            </a:r>
            <a:br>
              <a:rPr lang="ru-RU" altLang="ru-RU" sz="1800">
                <a:latin typeface="Times New Roman" pitchFamily="18" charset="0"/>
                <a:cs typeface="Times New Roman" pitchFamily="18" charset="0"/>
              </a:rPr>
            </a:br>
            <a:r>
              <a:rPr lang="uk-UA" altLang="ru-RU" sz="1800">
                <a:latin typeface="Times New Roman" pitchFamily="18" charset="0"/>
                <a:cs typeface="Times New Roman" pitchFamily="18" charset="0"/>
              </a:rPr>
              <a:t>Закінчилася контрольна робота з математики. Учні здають зошити. І тут учитель раптом звертає увагу на те, що на дошці були старанно кимось виведені всі потрібні для розв’язання формули, та ще й відповіді.</a:t>
            </a:r>
            <a:br>
              <a:rPr lang="ru-RU" altLang="ru-RU" sz="1800">
                <a:latin typeface="Times New Roman" pitchFamily="18" charset="0"/>
                <a:cs typeface="Times New Roman" pitchFamily="18" charset="0"/>
              </a:rPr>
            </a:br>
            <a:r>
              <a:rPr lang="uk-UA" altLang="ru-RU" sz="1800">
                <a:latin typeface="Times New Roman" pitchFamily="18" charset="0"/>
                <a:cs typeface="Times New Roman" pitchFamily="18" charset="0"/>
              </a:rPr>
              <a:t>Отже, на дошці виявлено «шпаргалку». Як поступити вчителю в даній ситуації?</a:t>
            </a:r>
            <a:br>
              <a:rPr lang="ru-RU" altLang="ru-RU" sz="1800">
                <a:latin typeface="Times New Roman" pitchFamily="18" charset="0"/>
                <a:cs typeface="Times New Roman" pitchFamily="18" charset="0"/>
              </a:rPr>
            </a:br>
            <a:r>
              <a:rPr lang="ru-RU" altLang="ru-RU" sz="1800">
                <a:latin typeface="Times New Roman" pitchFamily="18" charset="0"/>
                <a:cs typeface="Times New Roman" pitchFamily="18" charset="0"/>
              </a:rPr>
              <a:t>1)</a:t>
            </a:r>
            <a:r>
              <a:rPr lang="uk-UA" altLang="ru-RU" sz="1800" i="1">
                <a:latin typeface="Times New Roman" pitchFamily="18" charset="0"/>
                <a:cs typeface="Times New Roman" pitchFamily="18" charset="0"/>
              </a:rPr>
              <a:t>Усі оцінки за контрольну роботу буде знижено на один бал;</a:t>
            </a:r>
            <a:br>
              <a:rPr lang="ru-RU" altLang="ru-RU" sz="1800">
                <a:latin typeface="Times New Roman" pitchFamily="18" charset="0"/>
                <a:cs typeface="Times New Roman" pitchFamily="18" charset="0"/>
              </a:rPr>
            </a:br>
            <a:r>
              <a:rPr lang="ru-RU" altLang="ru-RU" sz="1800">
                <a:latin typeface="Times New Roman" pitchFamily="18" charset="0"/>
                <a:cs typeface="Times New Roman" pitchFamily="18" charset="0"/>
              </a:rPr>
              <a:t>2)</a:t>
            </a:r>
            <a:r>
              <a:rPr lang="uk-UA" altLang="ru-RU" sz="1800" i="1">
                <a:latin typeface="Times New Roman" pitchFamily="18" charset="0"/>
                <a:cs typeface="Times New Roman" pitchFamily="18" charset="0"/>
              </a:rPr>
              <a:t>Або ви називаєте мені ім</a:t>
            </a:r>
            <a:r>
              <a:rPr lang="en-US" altLang="ru-RU" sz="1800" i="1">
                <a:latin typeface="Times New Roman" pitchFamily="18" charset="0"/>
                <a:cs typeface="Times New Roman" pitchFamily="18" charset="0"/>
              </a:rPr>
              <a:t>’</a:t>
            </a:r>
            <a:r>
              <a:rPr lang="uk-UA" altLang="ru-RU" sz="1800" i="1">
                <a:latin typeface="Times New Roman" pitchFamily="18" charset="0"/>
                <a:cs typeface="Times New Roman" pitchFamily="18" charset="0"/>
              </a:rPr>
              <a:t>я того, хто це зробив, або всі одержують «двійки»;</a:t>
            </a:r>
            <a:br>
              <a:rPr lang="ru-RU" altLang="ru-RU" sz="1800">
                <a:latin typeface="Times New Roman" pitchFamily="18" charset="0"/>
                <a:cs typeface="Times New Roman" pitchFamily="18" charset="0"/>
              </a:rPr>
            </a:br>
            <a:r>
              <a:rPr lang="ru-RU" altLang="ru-RU" sz="1800">
                <a:latin typeface="Times New Roman" pitchFamily="18" charset="0"/>
                <a:cs typeface="Times New Roman" pitchFamily="18" charset="0"/>
              </a:rPr>
              <a:t>3)</a:t>
            </a:r>
            <a:r>
              <a:rPr lang="uk-UA" altLang="ru-RU" sz="1800" i="1">
                <a:latin typeface="Times New Roman" pitchFamily="18" charset="0"/>
                <a:cs typeface="Times New Roman" pitchFamily="18" charset="0"/>
              </a:rPr>
              <a:t>Сьогодні після уроків ми з вами повторимо контрольну роботу з новими задачами;</a:t>
            </a:r>
            <a:br>
              <a:rPr lang="uk-UA" altLang="ru-RU" sz="1800" i="1">
                <a:latin typeface="Times New Roman" pitchFamily="18" charset="0"/>
                <a:cs typeface="Times New Roman" pitchFamily="18" charset="0"/>
              </a:rPr>
            </a:br>
            <a:r>
              <a:rPr lang="uk-UA" altLang="ru-RU" sz="1800" i="1">
                <a:latin typeface="Times New Roman" pitchFamily="18" charset="0"/>
                <a:cs typeface="Times New Roman" pitchFamily="18" charset="0"/>
              </a:rPr>
              <a:t>4) Ваш варіант.</a:t>
            </a:r>
            <a:br>
              <a:rPr lang="ru-RU" altLang="ru-RU" sz="1800">
                <a:latin typeface="Times New Roman" pitchFamily="18" charset="0"/>
                <a:cs typeface="Times New Roman" pitchFamily="18" charset="0"/>
              </a:rPr>
            </a:br>
            <a:endParaRPr lang="ru-RU" altLang="ru-RU" sz="1800">
              <a:latin typeface="Times New Roman" pitchFamily="18" charset="0"/>
              <a:cs typeface="Times New Roman" pitchFamily="18" charset="0"/>
            </a:endParaRPr>
          </a:p>
        </p:txBody>
      </p:sp>
      <p:sp>
        <p:nvSpPr>
          <p:cNvPr id="3" name="Дата 2"/>
          <p:cNvSpPr>
            <a:spLocks noGrp="1"/>
          </p:cNvSpPr>
          <p:nvPr>
            <p:ph type="dt" sz="quarter" idx="12"/>
          </p:nvPr>
        </p:nvSpPr>
        <p:spPr/>
        <p:txBody>
          <a:bodyPr/>
          <a:lstStyle/>
          <a:p>
            <a:pPr>
              <a:defRPr/>
            </a:pPr>
            <a:fld id="{BF4516DD-E720-4BCC-BD35-3686C6CCEDBB}" type="datetime1">
              <a:rPr lang="ru-RU" smtClean="0"/>
              <a:pPr>
                <a:defRPr/>
              </a:pPr>
              <a:t>02.02.2025</a:t>
            </a:fld>
            <a:endParaRPr lang="ru-RU"/>
          </a:p>
        </p:txBody>
      </p:sp>
    </p:spTree>
    <p:extLst>
      <p:ext uri="{BB962C8B-B14F-4D97-AF65-F5344CB8AC3E}">
        <p14:creationId xmlns:p14="http://schemas.microsoft.com/office/powerpoint/2010/main" val="502509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4"/>
          <p:cNvSpPr>
            <a:spLocks noGrp="1"/>
          </p:cNvSpPr>
          <p:nvPr>
            <p:ph type="title"/>
          </p:nvPr>
        </p:nvSpPr>
        <p:spPr>
          <a:xfrm>
            <a:off x="624418" y="765175"/>
            <a:ext cx="10655300" cy="4967288"/>
          </a:xfrm>
        </p:spPr>
        <p:txBody>
          <a:bodyPr/>
          <a:lstStyle/>
          <a:p>
            <a:r>
              <a:rPr lang="uk-UA" altLang="ru-RU" sz="2000" b="1"/>
              <a:t>Особливості оцінювання навчальних досягнень учнів 6-7-річного віку</a:t>
            </a:r>
            <a:br>
              <a:rPr lang="uk-UA" altLang="ru-RU" sz="2000" b="1"/>
            </a:br>
            <a:br>
              <a:rPr lang="uk-UA" altLang="ru-RU" sz="2000" b="1"/>
            </a:br>
            <a:r>
              <a:rPr lang="uk-UA" altLang="ru-RU" sz="1800" b="1" i="1"/>
              <a:t>Форми і прийоми:</a:t>
            </a:r>
            <a:br>
              <a:rPr lang="uk-UA" altLang="ru-RU" sz="1800" b="1" i="1"/>
            </a:br>
            <a:r>
              <a:rPr lang="uk-UA" altLang="ru-RU" sz="1800"/>
              <a:t>1. Різні форми схвалення, підбадьорювання, виражені словесно та за допомогою міміки, жесту, модуляції голосу.</a:t>
            </a:r>
            <a:br>
              <a:rPr lang="uk-UA" altLang="ru-RU" sz="1800"/>
            </a:br>
            <a:r>
              <a:rPr lang="uk-UA" altLang="ru-RU" sz="1800"/>
              <a:t>2. Розгорнуте словесне оцінювання.</a:t>
            </a:r>
            <a:br>
              <a:rPr lang="uk-UA" altLang="ru-RU" sz="1800"/>
            </a:br>
            <a:r>
              <a:rPr lang="uk-UA" altLang="ru-RU" sz="1800"/>
              <a:t>3. Перспективна й відстрочена оцінка.</a:t>
            </a:r>
            <a:br>
              <a:rPr lang="uk-UA" altLang="ru-RU" sz="1800"/>
            </a:br>
            <a:r>
              <a:rPr lang="uk-UA" altLang="ru-RU" sz="1800"/>
              <a:t>4. Динамічна виставка окремих дитячих робіт з будь-якого виду діяльності.</a:t>
            </a:r>
            <a:br>
              <a:rPr lang="uk-UA" altLang="ru-RU" sz="1800"/>
            </a:br>
            <a:r>
              <a:rPr lang="uk-UA" altLang="ru-RU" sz="1800"/>
              <a:t>5. Ігрова оцінка.</a:t>
            </a:r>
            <a:br>
              <a:rPr lang="uk-UA" altLang="ru-RU" sz="1800"/>
            </a:br>
            <a:br>
              <a:rPr lang="uk-UA" altLang="ru-RU" sz="1800"/>
            </a:br>
            <a:br>
              <a:rPr lang="uk-UA" altLang="ru-RU" sz="1800" b="1" i="1"/>
            </a:br>
            <a:endParaRPr lang="ru-RU" altLang="ru-RU" sz="1800" b="1" i="1"/>
          </a:p>
        </p:txBody>
      </p:sp>
      <p:sp>
        <p:nvSpPr>
          <p:cNvPr id="3" name="Дата 2"/>
          <p:cNvSpPr>
            <a:spLocks noGrp="1"/>
          </p:cNvSpPr>
          <p:nvPr>
            <p:ph type="dt" sz="quarter" idx="12"/>
          </p:nvPr>
        </p:nvSpPr>
        <p:spPr/>
        <p:txBody>
          <a:bodyPr/>
          <a:lstStyle/>
          <a:p>
            <a:pPr>
              <a:defRPr/>
            </a:pPr>
            <a:fld id="{BF4516DD-E720-4BCC-BD35-3686C6CCEDBB}" type="datetime1">
              <a:rPr lang="ru-RU" smtClean="0"/>
              <a:pPr>
                <a:defRPr/>
              </a:pPr>
              <a:t>02.02.2025</a:t>
            </a:fld>
            <a:endParaRPr lang="ru-RU"/>
          </a:p>
        </p:txBody>
      </p:sp>
    </p:spTree>
    <p:extLst>
      <p:ext uri="{BB962C8B-B14F-4D97-AF65-F5344CB8AC3E}">
        <p14:creationId xmlns:p14="http://schemas.microsoft.com/office/powerpoint/2010/main" val="4259573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Дата 5"/>
          <p:cNvSpPr>
            <a:spLocks noGrp="1"/>
          </p:cNvSpPr>
          <p:nvPr>
            <p:ph type="dt" sz="quarter" idx="12"/>
          </p:nvPr>
        </p:nvSpPr>
        <p:spPr/>
        <p:txBody>
          <a:bodyPr/>
          <a:lstStyle/>
          <a:p>
            <a:pPr>
              <a:defRPr/>
            </a:pPr>
            <a:fld id="{2AB85363-781E-4D43-AFCE-919F0F9401DC}" type="datetime1">
              <a:rPr lang="ru-RU"/>
              <a:pPr>
                <a:defRPr/>
              </a:pPr>
              <a:t>02.02.2025</a:t>
            </a:fld>
            <a:endParaRPr lang="ru-RU"/>
          </a:p>
        </p:txBody>
      </p:sp>
      <p:sp>
        <p:nvSpPr>
          <p:cNvPr id="12291" name="Rectangle 3"/>
          <p:cNvSpPr>
            <a:spLocks noGrp="1" noChangeArrowheads="1"/>
          </p:cNvSpPr>
          <p:nvPr>
            <p:ph type="title"/>
          </p:nvPr>
        </p:nvSpPr>
        <p:spPr>
          <a:xfrm>
            <a:off x="2540000" y="692151"/>
            <a:ext cx="8432800" cy="576263"/>
          </a:xfrm>
          <a:noFill/>
        </p:spPr>
        <p:txBody>
          <a:bodyPr/>
          <a:lstStyle/>
          <a:p>
            <a:pPr algn="ctr"/>
            <a:r>
              <a:rPr lang="uk-UA" altLang="ru-RU" sz="2000" b="1"/>
              <a:t>Робота в парах (трійках)</a:t>
            </a:r>
            <a:endParaRPr lang="ru-RU" altLang="ru-RU" sz="2000" b="1"/>
          </a:p>
        </p:txBody>
      </p:sp>
      <p:sp>
        <p:nvSpPr>
          <p:cNvPr id="17412" name="Rectangle 2"/>
          <p:cNvSpPr>
            <a:spLocks noGrp="1" noChangeArrowheads="1"/>
          </p:cNvSpPr>
          <p:nvPr>
            <p:ph type="body" idx="1"/>
          </p:nvPr>
        </p:nvSpPr>
        <p:spPr>
          <a:xfrm>
            <a:off x="1102785" y="1268413"/>
            <a:ext cx="9865783" cy="4456112"/>
          </a:xfrm>
          <a:noFill/>
        </p:spPr>
        <p:txBody>
          <a:bodyPr/>
          <a:lstStyle/>
          <a:p>
            <a:pPr algn="ctr">
              <a:buFontTx/>
              <a:buNone/>
            </a:pPr>
            <a:r>
              <a:rPr lang="uk-UA" altLang="ru-RU" sz="2000"/>
              <a:t>     Запропонуйте приклади словесного оцінювання навчальних досягнень учнів</a:t>
            </a:r>
          </a:p>
          <a:p>
            <a:pPr>
              <a:buFontTx/>
              <a:buNone/>
            </a:pPr>
            <a:r>
              <a:rPr lang="uk-UA" altLang="ru-RU" sz="1600" i="1">
                <a:latin typeface="Times New Roman" pitchFamily="18" charset="0"/>
                <a:cs typeface="Times New Roman" pitchFamily="18" charset="0"/>
              </a:rPr>
              <a:t>       Справився! Вже краще! Чудово! Видно, що старався! Задоволена твоєю роботою! Бездоганно! Блискуче!  Надзвичайно! Я тобою пишаюсь! Довершено! Чудово! Зразково! Прекрасно!Молодець! Дуже гарно! Дуже добре! Розумник(-ця)! Старанно! Відмінно! Правильно! Добре старався! Добре! Ти мене порадував! Маєш рацію! Задоволена твоєю роботою! Я пишаюсь тим, як ти працював! Гарно зроблено !Мені приємно бачити твою роботу! Вітаю! Це те, що треба! Я знала, що ти можеш це зробити! Я б не зуміла зробити краще!Це правильний шлях!Щодня це тобі вдається краще!Твій мозок попрацював на славу! Ти обов’язково досягнеш успіху!Це видатний вихід!Активний. Непогано. Старався. Уже краще! Так тримати! Видно, що стараєшся. Справився. Добре справився. Ти досяг(-ла) успіху! Мені подобається хід твоїх думок. Я пишаюсь тобою!Твоя робота дуже потішила мне. Це твоя перемога! Я щиро радію за тебе! Я вірю в тебе! Спасибі за охайну роботу! Спасибі за насолоду від перевірки зошита!)</a:t>
            </a:r>
            <a:endParaRPr lang="ru-RU" altLang="ru-RU" sz="1600"/>
          </a:p>
        </p:txBody>
      </p:sp>
    </p:spTree>
    <p:extLst>
      <p:ext uri="{BB962C8B-B14F-4D97-AF65-F5344CB8AC3E}">
        <p14:creationId xmlns:p14="http://schemas.microsoft.com/office/powerpoint/2010/main" val="1309709037"/>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barn(outHorizontal)">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40000" y="838200"/>
            <a:ext cx="8432800" cy="1727200"/>
          </a:xfrm>
        </p:spPr>
        <p:txBody>
          <a:bodyPr/>
          <a:lstStyle/>
          <a:p>
            <a:pPr algn="ctr"/>
            <a:r>
              <a:rPr lang="uk-UA" altLang="ru-RU" sz="2400" b="1"/>
              <a:t>Вправа «Мікрофон»</a:t>
            </a:r>
            <a:br>
              <a:rPr lang="uk-UA" altLang="ru-RU" sz="2400" b="1"/>
            </a:br>
            <a:r>
              <a:rPr lang="uk-UA" altLang="ru-RU" sz="2000"/>
              <a:t>Напишіть педагогічний твір-мініатюру на тему «Що б я змінив у школі при оцінюванні навчальних досягнень учнів?» </a:t>
            </a:r>
            <a:endParaRPr lang="ru-RU" altLang="ru-RU" sz="2000" b="1"/>
          </a:p>
        </p:txBody>
      </p:sp>
      <p:sp>
        <p:nvSpPr>
          <p:cNvPr id="2" name="Дата 1"/>
          <p:cNvSpPr>
            <a:spLocks noGrp="1"/>
          </p:cNvSpPr>
          <p:nvPr>
            <p:ph type="dt" sz="quarter" idx="12"/>
          </p:nvPr>
        </p:nvSpPr>
        <p:spPr/>
        <p:txBody>
          <a:bodyPr/>
          <a:lstStyle/>
          <a:p>
            <a:pPr>
              <a:defRPr/>
            </a:pPr>
            <a:fld id="{1821C66D-704D-48E2-87D2-30A23EB6E3DB}" type="datetime1">
              <a:rPr lang="ru-RU" smtClean="0"/>
              <a:pPr>
                <a:defRPr/>
              </a:pPr>
              <a:t>02.02.2025</a:t>
            </a:fld>
            <a:endParaRPr lang="ru-RU"/>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66434">
            <a:off x="1081617" y="2605089"/>
            <a:ext cx="32258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6134" y="3916364"/>
            <a:ext cx="3663951"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477994">
            <a:off x="6711951" y="2557463"/>
            <a:ext cx="3297767"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3200" y="4660900"/>
            <a:ext cx="3464984"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97560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Дата 5"/>
          <p:cNvSpPr>
            <a:spLocks noGrp="1"/>
          </p:cNvSpPr>
          <p:nvPr>
            <p:ph type="dt" sz="quarter" idx="12"/>
          </p:nvPr>
        </p:nvSpPr>
        <p:spPr/>
        <p:txBody>
          <a:bodyPr/>
          <a:lstStyle/>
          <a:p>
            <a:pPr>
              <a:defRPr/>
            </a:pPr>
            <a:fld id="{D3A8B061-6685-4395-955F-4B6130A45915}" type="datetime1">
              <a:rPr lang="ru-RU"/>
              <a:pPr>
                <a:defRPr/>
              </a:pPr>
              <a:t>02.02.2025</a:t>
            </a:fld>
            <a:endParaRPr lang="ru-RU"/>
          </a:p>
        </p:txBody>
      </p:sp>
      <p:sp>
        <p:nvSpPr>
          <p:cNvPr id="16386" name="Rectangle 2"/>
          <p:cNvSpPr>
            <a:spLocks noGrp="1" noChangeArrowheads="1"/>
          </p:cNvSpPr>
          <p:nvPr>
            <p:ph type="title"/>
          </p:nvPr>
        </p:nvSpPr>
        <p:spPr>
          <a:xfrm>
            <a:off x="1102784" y="692150"/>
            <a:ext cx="9870016" cy="865188"/>
          </a:xfrm>
          <a:noFill/>
        </p:spPr>
        <p:txBody>
          <a:bodyPr/>
          <a:lstStyle/>
          <a:p>
            <a:pPr algn="ctr"/>
            <a:r>
              <a:rPr lang="ru-RU" altLang="ru-RU" sz="2000" b="1">
                <a:latin typeface="Arial" charset="0"/>
              </a:rPr>
              <a:t>Домашнє</a:t>
            </a:r>
            <a:r>
              <a:rPr lang="ru-RU" altLang="ru-RU" sz="2000">
                <a:latin typeface="Arial" charset="0"/>
              </a:rPr>
              <a:t> </a:t>
            </a:r>
            <a:r>
              <a:rPr lang="ru-RU" altLang="ru-RU" sz="2000" b="1">
                <a:latin typeface="Arial" charset="0"/>
              </a:rPr>
              <a:t>завдання</a:t>
            </a:r>
          </a:p>
        </p:txBody>
      </p:sp>
      <p:sp>
        <p:nvSpPr>
          <p:cNvPr id="16387" name="Rectangle 3"/>
          <p:cNvSpPr>
            <a:spLocks noGrp="1" noChangeArrowheads="1"/>
          </p:cNvSpPr>
          <p:nvPr>
            <p:ph type="body" idx="1"/>
          </p:nvPr>
        </p:nvSpPr>
        <p:spPr>
          <a:xfrm>
            <a:off x="1102784" y="1268413"/>
            <a:ext cx="10369549" cy="4608512"/>
          </a:xfrm>
          <a:noFill/>
        </p:spPr>
        <p:txBody>
          <a:bodyPr/>
          <a:lstStyle/>
          <a:p>
            <a:pPr marL="419100" indent="-419100">
              <a:buFontTx/>
              <a:buAutoNum type="arabicPeriod"/>
            </a:pPr>
            <a:endParaRPr lang="uk-UA" altLang="ru-RU" sz="1600">
              <a:latin typeface="Arial" charset="0"/>
            </a:endParaRPr>
          </a:p>
          <a:p>
            <a:pPr marL="419100" indent="-419100">
              <a:buFontTx/>
              <a:buAutoNum type="arabicPeriod"/>
            </a:pPr>
            <a:r>
              <a:rPr lang="ru-RU" altLang="ru-RU" sz="1800">
                <a:latin typeface="Arial" charset="0"/>
              </a:rPr>
              <a:t>Опрацюйте теоретичний матеріал сьогоднішнього заняття і повторіть тему «Контроль та оцінювання навчальних досягнень учів», підготуйтесь до контрольної роботи.</a:t>
            </a:r>
          </a:p>
          <a:p>
            <a:pPr marL="419100" indent="-419100">
              <a:buFontTx/>
              <a:buAutoNum type="arabicPeriod"/>
            </a:pPr>
            <a:r>
              <a:rPr lang="ru-RU" altLang="ru-RU" sz="1800">
                <a:latin typeface="Arial" charset="0"/>
              </a:rPr>
              <a:t>Опрацюйте твори В.О.Сухомлинського й випишіть його мірування про місе і роль оцінок у навчально-виховному процесі.</a:t>
            </a:r>
          </a:p>
          <a:p>
            <a:pPr marL="419100" indent="-419100">
              <a:buFontTx/>
              <a:buAutoNum type="arabicPeriod"/>
            </a:pPr>
            <a:r>
              <a:rPr lang="ru-RU" altLang="ru-RU" sz="1800">
                <a:latin typeface="Arial" charset="0"/>
              </a:rPr>
              <a:t>Опрацюйте загальні критерії оцінювання навчальних досягнень у системі загальної середньої освіти.</a:t>
            </a:r>
          </a:p>
          <a:p>
            <a:pPr marL="419100" indent="-419100">
              <a:buFontTx/>
              <a:buAutoNum type="arabicPeriod"/>
            </a:pPr>
            <a:r>
              <a:rPr lang="ru-RU" altLang="ru-RU" sz="1800">
                <a:latin typeface="Arial" charset="0"/>
              </a:rPr>
              <a:t>Випишіть критерії і норми оцінювання навчальних досягнень зі «свого» предмета.</a:t>
            </a:r>
          </a:p>
          <a:p>
            <a:pPr marL="419100" indent="-419100">
              <a:buFontTx/>
              <a:buAutoNum type="arabicPeriod"/>
            </a:pPr>
            <a:r>
              <a:rPr lang="ru-RU" altLang="ru-RU" sz="1800">
                <a:latin typeface="Arial" charset="0"/>
              </a:rPr>
              <a:t>Сформулюйте перелік правил техніки контролю успішності навчальної діяльності учнів (Кузьмінський А.І., Вовк Л.П.,Омеляненко В.Л. Педагогіка:завдання і ситуації: Практикум. – К.: Знання-прес, 2003. – 429с.)</a:t>
            </a:r>
          </a:p>
        </p:txBody>
      </p:sp>
    </p:spTree>
    <p:extLst>
      <p:ext uri="{BB962C8B-B14F-4D97-AF65-F5344CB8AC3E}">
        <p14:creationId xmlns:p14="http://schemas.microsoft.com/office/powerpoint/2010/main" val="210834174"/>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arn(inVertical)">
                                      <p:cBhvr>
                                        <p:cTn id="7" dur="5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barn(inVertical)">
                                      <p:cBhvr>
                                        <p:cTn id="12" dur="5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barn(inVertical)">
                                      <p:cBhvr>
                                        <p:cTn id="17" dur="500"/>
                                        <p:tgtEl>
                                          <p:spTgt spid="16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barn(inVertical)">
                                      <p:cBhvr>
                                        <p:cTn id="22" dur="500"/>
                                        <p:tgtEl>
                                          <p:spTgt spid="163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barn(inVertical)">
                                      <p:cBhvr>
                                        <p:cTn id="27" dur="500"/>
                                        <p:tgtEl>
                                          <p:spTgt spid="1638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387">
                                            <p:txEl>
                                              <p:pRg st="5" end="5"/>
                                            </p:txEl>
                                          </p:spTgt>
                                        </p:tgtEl>
                                        <p:attrNameLst>
                                          <p:attrName>style.visibility</p:attrName>
                                        </p:attrNameLst>
                                      </p:cBhvr>
                                      <p:to>
                                        <p:strVal val="visible"/>
                                      </p:to>
                                    </p:set>
                                    <p:animEffect transition="in" filter="barn(inVertical)">
                                      <p:cBhvr>
                                        <p:cTn id="32" dur="5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540000" y="838200"/>
            <a:ext cx="8432800" cy="4751388"/>
          </a:xfrm>
        </p:spPr>
        <p:txBody>
          <a:bodyPr/>
          <a:lstStyle/>
          <a:p>
            <a:r>
              <a:rPr lang="uk-UA" altLang="ru-RU" sz="2000" b="1"/>
              <a:t>Вправа «Завершення речення»</a:t>
            </a:r>
            <a:br>
              <a:rPr lang="uk-UA" altLang="ru-RU" sz="2000" b="1"/>
            </a:br>
            <a:r>
              <a:rPr lang="uk-UA" altLang="ru-RU" sz="2000"/>
              <a:t>- </a:t>
            </a:r>
            <a:r>
              <a:rPr lang="ru-RU" altLang="ru-RU" sz="2000"/>
              <a:t>Я дізналася, що…</a:t>
            </a:r>
            <a:br>
              <a:rPr lang="ru-RU" altLang="ru-RU" sz="2000"/>
            </a:br>
            <a:r>
              <a:rPr lang="ru-RU" altLang="ru-RU" sz="2000"/>
              <a:t>- Мене здивувало, що…</a:t>
            </a:r>
            <a:br>
              <a:rPr lang="ru-RU" altLang="ru-RU" sz="2000"/>
            </a:br>
            <a:r>
              <a:rPr lang="ru-RU" altLang="ru-RU" sz="2000"/>
              <a:t>- Мені сподобалося, що…</a:t>
            </a:r>
            <a:br>
              <a:rPr lang="ru-RU" altLang="ru-RU" sz="2000"/>
            </a:br>
            <a:r>
              <a:rPr lang="ru-RU" altLang="ru-RU" sz="2000"/>
              <a:t>- Можливо, було б краще, якби…</a:t>
            </a:r>
            <a:br>
              <a:rPr lang="ru-RU" altLang="ru-RU" sz="2000"/>
            </a:br>
            <a:r>
              <a:rPr lang="ru-RU" altLang="ru-RU" sz="2000"/>
              <a:t>- Було цікаво…</a:t>
            </a:r>
            <a:br>
              <a:rPr lang="ru-RU" altLang="ru-RU" sz="2000"/>
            </a:br>
            <a:r>
              <a:rPr lang="ru-RU" altLang="ru-RU" sz="2000"/>
              <a:t>- Було важко…</a:t>
            </a:r>
            <a:br>
              <a:rPr lang="ru-RU" altLang="ru-RU" sz="2000"/>
            </a:br>
            <a:r>
              <a:rPr lang="ru-RU" altLang="ru-RU" sz="2000"/>
              <a:t>- Я виконувала завдання…</a:t>
            </a:r>
            <a:br>
              <a:rPr lang="ru-RU" altLang="ru-RU" sz="2000"/>
            </a:br>
            <a:r>
              <a:rPr lang="ru-RU" altLang="ru-RU" sz="2000"/>
              <a:t>- Тепер я можу…</a:t>
            </a:r>
            <a:br>
              <a:rPr lang="ru-RU" altLang="ru-RU" sz="2000"/>
            </a:br>
            <a:r>
              <a:rPr lang="ru-RU" altLang="ru-RU" sz="2000"/>
              <a:t>- Я відчула, що…</a:t>
            </a:r>
            <a:br>
              <a:rPr lang="ru-RU" altLang="ru-RU" sz="2000"/>
            </a:br>
            <a:r>
              <a:rPr lang="ru-RU" altLang="ru-RU" sz="2000"/>
              <a:t>- Я навчилась…</a:t>
            </a:r>
            <a:br>
              <a:rPr lang="ru-RU" altLang="ru-RU" sz="2000"/>
            </a:br>
            <a:r>
              <a:rPr lang="ru-RU" altLang="ru-RU" sz="2000"/>
              <a:t>- Я змогла…</a:t>
            </a:r>
            <a:br>
              <a:rPr lang="ru-RU" altLang="ru-RU" sz="2000"/>
            </a:br>
            <a:r>
              <a:rPr lang="ru-RU" altLang="ru-RU" sz="2000"/>
              <a:t>- Я спробую…</a:t>
            </a:r>
            <a:br>
              <a:rPr lang="ru-RU" altLang="ru-RU" sz="2000"/>
            </a:br>
            <a:r>
              <a:rPr lang="ru-RU" altLang="ru-RU" sz="2000"/>
              <a:t>- Мені захотілось…</a:t>
            </a:r>
            <a:br>
              <a:rPr lang="ru-RU" altLang="ru-RU" sz="2000"/>
            </a:br>
            <a:endParaRPr lang="ru-RU" altLang="ru-RU" sz="2000" b="1"/>
          </a:p>
        </p:txBody>
      </p:sp>
      <p:sp>
        <p:nvSpPr>
          <p:cNvPr id="4" name="Дата 3"/>
          <p:cNvSpPr>
            <a:spLocks noGrp="1"/>
          </p:cNvSpPr>
          <p:nvPr>
            <p:ph type="dt" sz="quarter" idx="12"/>
          </p:nvPr>
        </p:nvSpPr>
        <p:spPr/>
        <p:txBody>
          <a:bodyPr/>
          <a:lstStyle/>
          <a:p>
            <a:pPr>
              <a:defRPr/>
            </a:pPr>
            <a:fld id="{A5CA9E9F-6291-4C41-AFF5-793195282414}" type="datetime1">
              <a:rPr lang="ru-RU" smtClean="0"/>
              <a:pPr>
                <a:defRPr/>
              </a:pPr>
              <a:t>02.02.2025</a:t>
            </a:fld>
            <a:endParaRPr lang="ru-RU"/>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6967" y="3860800"/>
            <a:ext cx="41275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6008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83867" y="981075"/>
            <a:ext cx="494453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534" y="981076"/>
            <a:ext cx="4857751"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80884" y="3482975"/>
            <a:ext cx="4527549"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23539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Grp="1" noChangeArrowheads="1"/>
          </p:cNvSpPr>
          <p:nvPr>
            <p:ph type="dt" sz="quarter" idx="12"/>
          </p:nvPr>
        </p:nvSpPr>
        <p:spPr/>
        <p:txBody>
          <a:bodyPr/>
          <a:lstStyle/>
          <a:p>
            <a:pPr>
              <a:defRPr/>
            </a:pPr>
            <a:fld id="{56CE54D0-B952-41A6-9663-21A04A710CBD}" type="datetime1">
              <a:rPr lang="ru-RU"/>
              <a:pPr>
                <a:defRPr/>
              </a:pPr>
              <a:t>02.02.2025</a:t>
            </a:fld>
            <a:endParaRPr lang="ru-RU"/>
          </a:p>
        </p:txBody>
      </p:sp>
      <p:sp>
        <p:nvSpPr>
          <p:cNvPr id="22531" name="Rectangle 4"/>
          <p:cNvSpPr>
            <a:spLocks noGrp="1" noChangeArrowheads="1"/>
          </p:cNvSpPr>
          <p:nvPr>
            <p:ph type="ctrTitle"/>
          </p:nvPr>
        </p:nvSpPr>
        <p:spPr>
          <a:xfrm>
            <a:off x="1871133" y="1125539"/>
            <a:ext cx="8754533" cy="1296987"/>
          </a:xfrm>
          <a:noFill/>
        </p:spPr>
        <p:txBody>
          <a:bodyPr/>
          <a:lstStyle/>
          <a:p>
            <a:endParaRPr lang="ru-RU" altLang="ru-RU" sz="3200">
              <a:latin typeface="Arial" charset="0"/>
            </a:endParaRPr>
          </a:p>
        </p:txBody>
      </p:sp>
      <p:sp>
        <p:nvSpPr>
          <p:cNvPr id="22532" name="Rectangle 5"/>
          <p:cNvSpPr>
            <a:spLocks noGrp="1" noChangeArrowheads="1"/>
          </p:cNvSpPr>
          <p:nvPr>
            <p:ph type="subTitle" idx="1"/>
          </p:nvPr>
        </p:nvSpPr>
        <p:spPr>
          <a:xfrm>
            <a:off x="3024717" y="4005263"/>
            <a:ext cx="7848600" cy="2286000"/>
          </a:xfrm>
          <a:noFill/>
        </p:spPr>
        <p:txBody>
          <a:bodyPr/>
          <a:lstStyle/>
          <a:p>
            <a:endParaRPr lang="ru-RU" altLang="ru-RU" sz="3500"/>
          </a:p>
          <a:p>
            <a:endParaRPr lang="ru-RU" altLang="ru-RU" sz="3400"/>
          </a:p>
        </p:txBody>
      </p:sp>
      <p:pic>
        <p:nvPicPr>
          <p:cNvPr id="7" name="Рисунок 6" descr="«В оцінках мало педагогіки,&#10;але більше влади. Так&#10;сталося, що ми, вчителі,&#10;повністю забираємо владу в&#10;свої руки, щоб нам 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1" y="549275"/>
            <a:ext cx="11233151"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4836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678517" y="838200"/>
            <a:ext cx="9294283" cy="5111750"/>
          </a:xfrm>
        </p:spPr>
        <p:txBody>
          <a:bodyPr/>
          <a:lstStyle/>
          <a:p>
            <a:r>
              <a:rPr lang="ru-RU" altLang="ru-RU" sz="1800" b="1"/>
              <a:t>Домашнє завдання </a:t>
            </a:r>
            <a:br>
              <a:rPr lang="ru-RU" altLang="ru-RU" sz="1800"/>
            </a:br>
            <a:r>
              <a:rPr lang="ru-RU" altLang="ru-RU" sz="1800"/>
              <a:t>1. Опрацюйте теоретичний матеріал заняття і повторіть тему «Контроль та оцінювання навчальних досягнень учів», підготуйтесь до контрольної роботи.</a:t>
            </a:r>
            <a:br>
              <a:rPr lang="ru-RU" altLang="ru-RU" sz="1800"/>
            </a:br>
            <a:r>
              <a:rPr lang="ru-RU" altLang="ru-RU" sz="1800"/>
              <a:t>2. Опрацюйте твори В.О.Сухомлинського й випишіть його мірування про місе і роль оцінок у навчально-виховному процесі.</a:t>
            </a:r>
            <a:br>
              <a:rPr lang="ru-RU" altLang="ru-RU" sz="1800"/>
            </a:br>
            <a:r>
              <a:rPr lang="ru-RU" altLang="ru-RU" sz="1800"/>
              <a:t>3. Опрацюйте загальні критерії оцінювання навчальних досягнень у системі загальної середньої освіти.</a:t>
            </a:r>
            <a:br>
              <a:rPr lang="ru-RU" altLang="ru-RU" sz="1800"/>
            </a:br>
            <a:r>
              <a:rPr lang="ru-RU" altLang="ru-RU" sz="1800"/>
              <a:t>4. Випишіть критерії і норми оцінювання навчальних досягнень зі «свого» предмета.</a:t>
            </a:r>
            <a:br>
              <a:rPr lang="ru-RU" altLang="ru-RU" sz="1800"/>
            </a:br>
            <a:r>
              <a:rPr lang="ru-RU" altLang="ru-RU" sz="1800"/>
              <a:t>5. Сформулюйте перелік правил техніки контролю успішності навчальної діяльності учнів (Кузьмінський А.І., Вовк Л.П.,Омеляненко В.Л. Педагогіка:завдання і ситуації: Практикум. – К.: Знання-прес, 2003. – 429с.)</a:t>
            </a:r>
            <a:br>
              <a:rPr lang="ru-RU" altLang="ru-RU"/>
            </a:br>
            <a:endParaRPr lang="ru-RU" altLang="ru-RU"/>
          </a:p>
        </p:txBody>
      </p:sp>
      <p:sp>
        <p:nvSpPr>
          <p:cNvPr id="4" name="Дата 3"/>
          <p:cNvSpPr>
            <a:spLocks noGrp="1"/>
          </p:cNvSpPr>
          <p:nvPr>
            <p:ph type="dt" sz="quarter" idx="12"/>
          </p:nvPr>
        </p:nvSpPr>
        <p:spPr/>
        <p:txBody>
          <a:bodyPr/>
          <a:lstStyle/>
          <a:p>
            <a:pPr>
              <a:defRPr/>
            </a:pPr>
            <a:fld id="{A5CA9E9F-6291-4C41-AFF5-793195282414}" type="datetime1">
              <a:rPr lang="ru-RU" smtClean="0"/>
              <a:pPr>
                <a:defRPr/>
              </a:pPr>
              <a:t>02.02.2025</a:t>
            </a:fld>
            <a:endParaRPr lang="ru-RU"/>
          </a:p>
        </p:txBody>
      </p:sp>
    </p:spTree>
    <p:extLst>
      <p:ext uri="{BB962C8B-B14F-4D97-AF65-F5344CB8AC3E}">
        <p14:creationId xmlns:p14="http://schemas.microsoft.com/office/powerpoint/2010/main" val="17951032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uk-UA" altLang="ru-RU" b="1" i="1"/>
              <a:t>Сьогодні хороший день?</a:t>
            </a:r>
            <a:endParaRPr lang="ru-RU" altLang="ru-RU" b="1" i="1"/>
          </a:p>
        </p:txBody>
      </p:sp>
      <p:sp>
        <p:nvSpPr>
          <p:cNvPr id="3" name="Дата 2"/>
          <p:cNvSpPr>
            <a:spLocks noGrp="1"/>
          </p:cNvSpPr>
          <p:nvPr>
            <p:ph type="dt" sz="quarter" idx="12"/>
          </p:nvPr>
        </p:nvSpPr>
        <p:spPr/>
        <p:txBody>
          <a:bodyPr/>
          <a:lstStyle/>
          <a:p>
            <a:pPr>
              <a:defRPr/>
            </a:pPr>
            <a:fld id="{BF4516DD-E720-4BCC-BD35-3686C6CCEDBB}" type="datetime1">
              <a:rPr lang="ru-RU" smtClean="0"/>
              <a:pPr>
                <a:defRPr/>
              </a:pPr>
              <a:t>02.02.2025</a:t>
            </a:fld>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9000" y="1484313"/>
            <a:ext cx="758613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01915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277DBB-9A1B-442E-B638-CDF7BA0957A5}"/>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id="{E6A81F6A-1E24-4A9B-99AB-E1F49A56F345}"/>
              </a:ext>
            </a:extLst>
          </p:cNvPr>
          <p:cNvSpPr>
            <a:spLocks noGrp="1"/>
          </p:cNvSpPr>
          <p:nvPr>
            <p:ph idx="1"/>
          </p:nvPr>
        </p:nvSpPr>
        <p:spPr>
          <a:xfrm>
            <a:off x="1251678" y="2286001"/>
            <a:ext cx="4527685" cy="3593591"/>
          </a:xfrm>
        </p:spPr>
        <p:txBody>
          <a:bodyPr>
            <a:normAutofit/>
          </a:bodyPr>
          <a:lstStyle/>
          <a:p>
            <a:r>
              <a:rPr lang="ru-RU" sz="3200" b="0" i="0" dirty="0">
                <a:solidFill>
                  <a:srgbClr val="000000"/>
                </a:solidFill>
                <a:effectLst/>
                <a:latin typeface="Cambria" panose="02040503050406030204" pitchFamily="18" charset="0"/>
                <a:ea typeface="Cambria" panose="02040503050406030204" pitchFamily="18" charset="0"/>
              </a:rPr>
              <a:t>Контроль (франц. </a:t>
            </a:r>
            <a:r>
              <a:rPr lang="en-US" sz="3200" b="0" i="0" dirty="0" err="1">
                <a:solidFill>
                  <a:srgbClr val="000000"/>
                </a:solidFill>
                <a:effectLst/>
                <a:latin typeface="Cambria" panose="02040503050406030204" pitchFamily="18" charset="0"/>
                <a:ea typeface="Cambria" panose="02040503050406030204" pitchFamily="18" charset="0"/>
              </a:rPr>
              <a:t>controle</a:t>
            </a:r>
            <a:r>
              <a:rPr lang="en-US" sz="3200" b="0" i="0" dirty="0">
                <a:solidFill>
                  <a:srgbClr val="000000"/>
                </a:solidFill>
                <a:effectLst/>
                <a:latin typeface="Cambria" panose="02040503050406030204" pitchFamily="18" charset="0"/>
                <a:ea typeface="Cambria" panose="02040503050406030204" pitchFamily="18" charset="0"/>
              </a:rPr>
              <a:t> - </a:t>
            </a:r>
            <a:r>
              <a:rPr lang="ru-RU" sz="3200" b="0" i="0" dirty="0" err="1">
                <a:solidFill>
                  <a:srgbClr val="000000"/>
                </a:solidFill>
                <a:effectLst/>
                <a:latin typeface="Cambria" panose="02040503050406030204" pitchFamily="18" charset="0"/>
                <a:ea typeface="Cambria" panose="02040503050406030204" pitchFamily="18" charset="0"/>
              </a:rPr>
              <a:t>перевірна</a:t>
            </a:r>
            <a:r>
              <a:rPr lang="ru-RU" sz="3200" b="0" i="0" dirty="0">
                <a:solidFill>
                  <a:srgbClr val="000000"/>
                </a:solidFill>
                <a:effectLst/>
                <a:latin typeface="Cambria" panose="02040503050406030204" pitchFamily="18" charset="0"/>
                <a:ea typeface="Cambria" panose="02040503050406030204" pitchFamily="18" charset="0"/>
              </a:rPr>
              <a:t>) - </a:t>
            </a:r>
            <a:r>
              <a:rPr lang="ru-RU" sz="3200" b="0" i="0" dirty="0" err="1">
                <a:solidFill>
                  <a:srgbClr val="000000"/>
                </a:solidFill>
                <a:effectLst/>
                <a:latin typeface="Cambria" panose="02040503050406030204" pitchFamily="18" charset="0"/>
                <a:ea typeface="Cambria" panose="02040503050406030204" pitchFamily="18" charset="0"/>
              </a:rPr>
              <a:t>виявлення</a:t>
            </a:r>
            <a:r>
              <a:rPr lang="ru-RU" sz="3200" b="0" i="0" dirty="0">
                <a:solidFill>
                  <a:srgbClr val="000000"/>
                </a:solidFill>
                <a:effectLst/>
                <a:latin typeface="Cambria" panose="02040503050406030204" pitchFamily="18" charset="0"/>
                <a:ea typeface="Cambria" panose="02040503050406030204" pitchFamily="18" charset="0"/>
              </a:rPr>
              <a:t>, </a:t>
            </a:r>
            <a:r>
              <a:rPr lang="ru-RU" sz="3200" b="0" i="0" dirty="0" err="1">
                <a:solidFill>
                  <a:srgbClr val="000000"/>
                </a:solidFill>
                <a:effectLst/>
                <a:latin typeface="Cambria" panose="02040503050406030204" pitchFamily="18" charset="0"/>
                <a:ea typeface="Cambria" panose="02040503050406030204" pitchFamily="18" charset="0"/>
              </a:rPr>
              <a:t>вимірювання</a:t>
            </a:r>
            <a:r>
              <a:rPr lang="ru-RU" sz="3200" b="0" i="0" dirty="0">
                <a:solidFill>
                  <a:srgbClr val="000000"/>
                </a:solidFill>
                <a:effectLst/>
                <a:latin typeface="Cambria" panose="02040503050406030204" pitchFamily="18" charset="0"/>
                <a:ea typeface="Cambria" panose="02040503050406030204" pitchFamily="18" charset="0"/>
              </a:rPr>
              <a:t> й </a:t>
            </a:r>
            <a:r>
              <a:rPr lang="ru-RU" sz="3200" b="0" i="0" dirty="0" err="1">
                <a:solidFill>
                  <a:srgbClr val="000000"/>
                </a:solidFill>
                <a:effectLst/>
                <a:latin typeface="Cambria" panose="02040503050406030204" pitchFamily="18" charset="0"/>
                <a:ea typeface="Cambria" panose="02040503050406030204" pitchFamily="18" charset="0"/>
              </a:rPr>
              <a:t>оцінювання</a:t>
            </a:r>
            <a:r>
              <a:rPr lang="ru-RU" sz="3200" b="0" i="0" dirty="0">
                <a:solidFill>
                  <a:srgbClr val="000000"/>
                </a:solidFill>
                <a:effectLst/>
                <a:latin typeface="Cambria" panose="02040503050406030204" pitchFamily="18" charset="0"/>
                <a:ea typeface="Cambria" panose="02040503050406030204" pitchFamily="18" charset="0"/>
              </a:rPr>
              <a:t> </a:t>
            </a:r>
            <a:r>
              <a:rPr lang="ru-RU" sz="3200" b="0" i="0" dirty="0" err="1">
                <a:solidFill>
                  <a:srgbClr val="000000"/>
                </a:solidFill>
                <a:effectLst/>
                <a:latin typeface="Cambria" panose="02040503050406030204" pitchFamily="18" charset="0"/>
                <a:ea typeface="Cambria" panose="02040503050406030204" pitchFamily="18" charset="0"/>
              </a:rPr>
              <a:t>знань</a:t>
            </a:r>
            <a:r>
              <a:rPr lang="ru-RU" sz="3200" b="0" i="0" dirty="0">
                <a:solidFill>
                  <a:srgbClr val="000000"/>
                </a:solidFill>
                <a:effectLst/>
                <a:latin typeface="Cambria" panose="02040503050406030204" pitchFamily="18" charset="0"/>
                <a:ea typeface="Cambria" panose="02040503050406030204" pitchFamily="18" charset="0"/>
              </a:rPr>
              <a:t> та </a:t>
            </a:r>
            <a:r>
              <a:rPr lang="ru-RU" sz="3200" b="0" i="0" dirty="0" err="1">
                <a:solidFill>
                  <a:srgbClr val="000000"/>
                </a:solidFill>
                <a:effectLst/>
                <a:latin typeface="Cambria" panose="02040503050406030204" pitchFamily="18" charset="0"/>
                <a:ea typeface="Cambria" panose="02040503050406030204" pitchFamily="18" charset="0"/>
              </a:rPr>
              <a:t>умінь</a:t>
            </a:r>
            <a:r>
              <a:rPr lang="ru-RU" sz="3200" b="0" i="0" dirty="0">
                <a:solidFill>
                  <a:srgbClr val="000000"/>
                </a:solidFill>
                <a:effectLst/>
                <a:latin typeface="Cambria" panose="02040503050406030204" pitchFamily="18" charset="0"/>
                <a:ea typeface="Cambria" panose="02040503050406030204" pitchFamily="18" charset="0"/>
              </a:rPr>
              <a:t> </a:t>
            </a:r>
            <a:r>
              <a:rPr lang="ru-RU" sz="3200" b="0" i="0" dirty="0" err="1">
                <a:solidFill>
                  <a:srgbClr val="000000"/>
                </a:solidFill>
                <a:effectLst/>
                <a:latin typeface="Cambria" panose="02040503050406030204" pitchFamily="18" charset="0"/>
                <a:ea typeface="Cambria" panose="02040503050406030204" pitchFamily="18" charset="0"/>
              </a:rPr>
              <a:t>учнів</a:t>
            </a:r>
            <a:r>
              <a:rPr lang="ru-RU" sz="3200" b="0" i="0" dirty="0">
                <a:solidFill>
                  <a:srgbClr val="000000"/>
                </a:solidFill>
                <a:effectLst/>
                <a:latin typeface="Cambria" panose="02040503050406030204" pitchFamily="18" charset="0"/>
                <a:ea typeface="Cambria" panose="02040503050406030204" pitchFamily="18" charset="0"/>
              </a:rPr>
              <a:t>.</a:t>
            </a:r>
            <a:endParaRPr lang="ru-RU" sz="3200" dirty="0">
              <a:latin typeface="Cambria" panose="02040503050406030204" pitchFamily="18" charset="0"/>
              <a:ea typeface="Cambria" panose="02040503050406030204" pitchFamily="18" charset="0"/>
            </a:endParaRPr>
          </a:p>
        </p:txBody>
      </p:sp>
      <p:sp>
        <p:nvSpPr>
          <p:cNvPr id="4" name="Овал 3">
            <a:extLst>
              <a:ext uri="{FF2B5EF4-FFF2-40B4-BE49-F238E27FC236}">
                <a16:creationId xmlns:a16="http://schemas.microsoft.com/office/drawing/2014/main" id="{76681CD5-84DA-41F4-9769-C8574B310F43}"/>
              </a:ext>
            </a:extLst>
          </p:cNvPr>
          <p:cNvSpPr/>
          <p:nvPr/>
        </p:nvSpPr>
        <p:spPr>
          <a:xfrm>
            <a:off x="1447060" y="382385"/>
            <a:ext cx="8025414" cy="11179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dirty="0">
                <a:latin typeface="Cambria" panose="02040503050406030204" pitchFamily="18" charset="0"/>
                <a:ea typeface="Cambria" panose="02040503050406030204" pitchFamily="18" charset="0"/>
              </a:rPr>
              <a:t>Визначення:</a:t>
            </a:r>
            <a:endParaRPr lang="ru-RU" dirty="0">
              <a:latin typeface="Cambria" panose="02040503050406030204" pitchFamily="18" charset="0"/>
              <a:ea typeface="Cambria" panose="02040503050406030204" pitchFamily="18" charset="0"/>
            </a:endParaRPr>
          </a:p>
        </p:txBody>
      </p:sp>
      <p:pic>
        <p:nvPicPr>
          <p:cNvPr id="1026" name="Picture 2" descr="Карантин может вызвать коллапс в системе образования, – ООН - UATV">
            <a:extLst>
              <a:ext uri="{FF2B5EF4-FFF2-40B4-BE49-F238E27FC236}">
                <a16:creationId xmlns:a16="http://schemas.microsoft.com/office/drawing/2014/main" id="{9E69659A-D2A4-42E6-AC6E-F6E33796B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41262">
            <a:off x="6343039" y="2710421"/>
            <a:ext cx="4144179" cy="2757763"/>
          </a:xfrm>
          <a:prstGeom prst="rect">
            <a:avLst/>
          </a:prstGeom>
          <a:ln w="190500" cap="sq">
            <a:solidFill>
              <a:schemeClr val="accent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4889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40C4DA-C302-41BB-A177-6FA24210B644}"/>
              </a:ext>
            </a:extLst>
          </p:cNvPr>
          <p:cNvSpPr>
            <a:spLocks noGrp="1"/>
          </p:cNvSpPr>
          <p:nvPr>
            <p:ph type="ctrTitle"/>
          </p:nvPr>
        </p:nvSpPr>
        <p:spPr/>
        <p:txBody>
          <a:bodyPr/>
          <a:lstStyle/>
          <a:p>
            <a:r>
              <a:rPr lang="uk-UA" sz="4400" dirty="0">
                <a:latin typeface="+mn-lt"/>
              </a:rPr>
              <a:t>Дякую за </a:t>
            </a:r>
            <a:br>
              <a:rPr lang="uk-UA" sz="4400" dirty="0">
                <a:latin typeface="+mn-lt"/>
              </a:rPr>
            </a:br>
            <a:r>
              <a:rPr lang="uk-UA" sz="4400" dirty="0">
                <a:latin typeface="+mn-lt"/>
              </a:rPr>
              <a:t>увагу!</a:t>
            </a:r>
            <a:endParaRPr lang="ru-RU" sz="4400" dirty="0">
              <a:latin typeface="+mn-lt"/>
            </a:endParaRPr>
          </a:p>
        </p:txBody>
      </p:sp>
    </p:spTree>
    <p:extLst>
      <p:ext uri="{BB962C8B-B14F-4D97-AF65-F5344CB8AC3E}">
        <p14:creationId xmlns:p14="http://schemas.microsoft.com/office/powerpoint/2010/main" val="29880919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EA862BA-4097-4CEE-ACE3-42CF9992CD09}"/>
              </a:ext>
            </a:extLst>
          </p:cNvPr>
          <p:cNvSpPr>
            <a:spLocks noGrp="1"/>
          </p:cNvSpPr>
          <p:nvPr>
            <p:ph idx="1"/>
          </p:nvPr>
        </p:nvSpPr>
        <p:spPr/>
        <p:txBody>
          <a:bodyPr/>
          <a:lstStyle/>
          <a:p>
            <a:r>
              <a:rPr lang="uk-UA" b="0" i="0" dirty="0">
                <a:solidFill>
                  <a:srgbClr val="000000"/>
                </a:solidFill>
                <a:effectLst/>
                <a:latin typeface="Arial" panose="020B0604020202020204" pitchFamily="34" charset="0"/>
              </a:rPr>
              <a:t> </a:t>
            </a:r>
            <a:r>
              <a:rPr lang="uk-UA" sz="2800" b="0" i="0" dirty="0">
                <a:solidFill>
                  <a:srgbClr val="000000"/>
                </a:solidFill>
                <a:effectLst/>
                <a:latin typeface="Cambria" panose="02040503050406030204" pitchFamily="18" charset="0"/>
                <a:ea typeface="Cambria" panose="02040503050406030204" pitchFamily="18" charset="0"/>
              </a:rPr>
              <a:t>полягає в забезпеченні ефективності навчання шляхом систематизації знань, умінь і навичок учнів, самостійного застосування ними здобутих знань на практиці.</a:t>
            </a:r>
            <a:endParaRPr lang="uk-UA" sz="2800" dirty="0">
              <a:latin typeface="Cambria" panose="02040503050406030204" pitchFamily="18" charset="0"/>
              <a:ea typeface="Cambria" panose="02040503050406030204" pitchFamily="18" charset="0"/>
            </a:endParaRPr>
          </a:p>
        </p:txBody>
      </p:sp>
      <p:sp>
        <p:nvSpPr>
          <p:cNvPr id="4" name="Овал 3">
            <a:extLst>
              <a:ext uri="{FF2B5EF4-FFF2-40B4-BE49-F238E27FC236}">
                <a16:creationId xmlns:a16="http://schemas.microsoft.com/office/drawing/2014/main" id="{C04D0ACC-0B63-4725-B64D-68E2D9896672}"/>
              </a:ext>
            </a:extLst>
          </p:cNvPr>
          <p:cNvSpPr/>
          <p:nvPr/>
        </p:nvSpPr>
        <p:spPr>
          <a:xfrm>
            <a:off x="1447060" y="382385"/>
            <a:ext cx="8025414" cy="11179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dirty="0">
                <a:latin typeface="Cambria" panose="02040503050406030204" pitchFamily="18" charset="0"/>
                <a:ea typeface="Cambria" panose="02040503050406030204" pitchFamily="18" charset="0"/>
              </a:rPr>
              <a:t>Мета контролю</a:t>
            </a:r>
            <a:r>
              <a:rPr lang="uk-UA" dirty="0">
                <a:latin typeface="Cambria" panose="02040503050406030204" pitchFamily="18" charset="0"/>
                <a:ea typeface="Cambria" panose="02040503050406030204" pitchFamily="18" charset="0"/>
              </a:rPr>
              <a:t>: </a:t>
            </a:r>
            <a:endParaRPr lang="ru-RU" dirty="0">
              <a:latin typeface="Cambria" panose="02040503050406030204" pitchFamily="18" charset="0"/>
              <a:ea typeface="Cambria" panose="02040503050406030204" pitchFamily="18" charset="0"/>
            </a:endParaRPr>
          </a:p>
        </p:txBody>
      </p:sp>
      <p:pic>
        <p:nvPicPr>
          <p:cNvPr id="5" name="Рисунок 4">
            <a:extLst>
              <a:ext uri="{FF2B5EF4-FFF2-40B4-BE49-F238E27FC236}">
                <a16:creationId xmlns:a16="http://schemas.microsoft.com/office/drawing/2014/main" id="{4983F673-F8E8-4B63-B264-CF37A666D096}"/>
              </a:ext>
            </a:extLst>
          </p:cNvPr>
          <p:cNvPicPr>
            <a:picLocks noChangeAspect="1"/>
          </p:cNvPicPr>
          <p:nvPr/>
        </p:nvPicPr>
        <p:blipFill>
          <a:blip r:embed="rId2"/>
          <a:stretch>
            <a:fillRect/>
          </a:stretch>
        </p:blipFill>
        <p:spPr>
          <a:xfrm>
            <a:off x="3657600" y="4058981"/>
            <a:ext cx="3743648" cy="2479237"/>
          </a:xfrm>
          <a:prstGeom prst="rect">
            <a:avLst/>
          </a:prstGeom>
          <a:solidFill>
            <a:srgbClr val="FFFFFF">
              <a:shade val="85000"/>
            </a:srgbClr>
          </a:solidFill>
          <a:ln w="190500" cap="sq">
            <a:solidFill>
              <a:schemeClr val="accent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822169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35667CF-C7E3-4AA7-BCD1-3DC1A4114EF3}"/>
              </a:ext>
            </a:extLst>
          </p:cNvPr>
          <p:cNvSpPr>
            <a:spLocks noGrp="1"/>
          </p:cNvSpPr>
          <p:nvPr>
            <p:ph idx="1"/>
          </p:nvPr>
        </p:nvSpPr>
        <p:spPr>
          <a:xfrm>
            <a:off x="1136340" y="2179469"/>
            <a:ext cx="6831367" cy="3593591"/>
          </a:xfrm>
        </p:spPr>
        <p:txBody>
          <a:bodyPr/>
          <a:lstStyle/>
          <a:p>
            <a:pPr>
              <a:buClr>
                <a:schemeClr val="accent1"/>
              </a:buClr>
              <a:buFont typeface="Wingdings" panose="05000000000000000000" pitchFamily="2" charset="2"/>
              <a:buChar char=""/>
            </a:pPr>
            <a:r>
              <a:rPr lang="ru-RU" b="0" i="0" dirty="0" err="1">
                <a:solidFill>
                  <a:schemeClr val="accent1">
                    <a:lumMod val="50000"/>
                  </a:schemeClr>
                </a:solidFill>
                <a:effectLst/>
                <a:latin typeface="Cambria" panose="02040503050406030204" pitchFamily="18" charset="0"/>
                <a:ea typeface="Cambria" panose="02040503050406030204" pitchFamily="18" charset="0"/>
              </a:rPr>
              <a:t>Об'єктом</a:t>
            </a:r>
            <a:r>
              <a:rPr lang="ru-RU" b="0" i="0" dirty="0">
                <a:solidFill>
                  <a:schemeClr val="accent1">
                    <a:lumMod val="50000"/>
                  </a:schemeClr>
                </a:solidFill>
                <a:effectLst/>
                <a:latin typeface="Cambria" panose="02040503050406030204" pitchFamily="18" charset="0"/>
                <a:ea typeface="Cambria" panose="02040503050406030204" pitchFamily="18" charset="0"/>
              </a:rPr>
              <a:t> контролю  </a:t>
            </a:r>
            <a:r>
              <a:rPr lang="ru-RU" b="1" i="0" dirty="0">
                <a:solidFill>
                  <a:schemeClr val="accent1">
                    <a:lumMod val="50000"/>
                  </a:schemeClr>
                </a:solidFill>
                <a:effectLst/>
                <a:latin typeface="Cambria" panose="02040503050406030204" pitchFamily="18" charset="0"/>
                <a:ea typeface="Cambria" panose="02040503050406030204" pitchFamily="18" charset="0"/>
              </a:rPr>
              <a:t>є </a:t>
            </a:r>
            <a:r>
              <a:rPr lang="ru-RU" b="1" i="0" dirty="0" err="1">
                <a:solidFill>
                  <a:schemeClr val="accent1">
                    <a:lumMod val="50000"/>
                  </a:schemeClr>
                </a:solidFill>
                <a:effectLst/>
                <a:latin typeface="Cambria" panose="02040503050406030204" pitchFamily="18" charset="0"/>
                <a:ea typeface="Cambria" panose="02040503050406030204" pitchFamily="18" charset="0"/>
              </a:rPr>
              <a:t>знання</a:t>
            </a:r>
            <a:r>
              <a:rPr lang="ru-RU" b="1"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учнів</a:t>
            </a:r>
            <a:r>
              <a:rPr lang="ru-RU" b="0" i="0" dirty="0">
                <a:solidFill>
                  <a:schemeClr val="accent1">
                    <a:lumMod val="50000"/>
                  </a:schemeClr>
                </a:solidFill>
                <a:effectLst/>
                <a:latin typeface="Cambria" panose="02040503050406030204" pitchFamily="18" charset="0"/>
                <a:ea typeface="Cambria" panose="02040503050406030204" pitchFamily="18" charset="0"/>
              </a:rPr>
              <a:t> про </a:t>
            </a:r>
            <a:r>
              <a:rPr lang="ru-RU" b="0" i="0" dirty="0" err="1">
                <a:solidFill>
                  <a:schemeClr val="accent1">
                    <a:lumMod val="50000"/>
                  </a:schemeClr>
                </a:solidFill>
                <a:effectLst/>
                <a:latin typeface="Cambria" panose="02040503050406030204" pitchFamily="18" charset="0"/>
                <a:ea typeface="Cambria" panose="02040503050406030204" pitchFamily="18" charset="0"/>
              </a:rPr>
              <a:t>основні</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категорії</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принципи</a:t>
            </a:r>
            <a:r>
              <a:rPr lang="ru-RU" b="0" i="0" dirty="0">
                <a:solidFill>
                  <a:schemeClr val="accent1">
                    <a:lumMod val="50000"/>
                  </a:schemeClr>
                </a:solidFill>
                <a:effectLst/>
                <a:latin typeface="Cambria" panose="02040503050406030204" pitchFamily="18" charset="0"/>
                <a:ea typeface="Cambria" panose="02040503050406030204" pitchFamily="18" charset="0"/>
              </a:rPr>
              <a:t>, правила, </a:t>
            </a:r>
            <a:r>
              <a:rPr lang="ru-RU" b="0" i="0" dirty="0" err="1">
                <a:solidFill>
                  <a:schemeClr val="accent1">
                    <a:lumMod val="50000"/>
                  </a:schemeClr>
                </a:solidFill>
                <a:effectLst/>
                <a:latin typeface="Cambria" panose="02040503050406030204" pitchFamily="18" charset="0"/>
                <a:ea typeface="Cambria" panose="02040503050406030204" pitchFamily="18" charset="0"/>
              </a:rPr>
              <a:t>факти</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явища</a:t>
            </a:r>
            <a:r>
              <a:rPr lang="ru-RU" b="0" i="0" dirty="0">
                <a:solidFill>
                  <a:schemeClr val="accent1">
                    <a:lumMod val="50000"/>
                  </a:schemeClr>
                </a:solidFill>
                <a:effectLst/>
                <a:latin typeface="Cambria" panose="02040503050406030204" pitchFamily="18" charset="0"/>
                <a:ea typeface="Cambria" panose="02040503050406030204" pitchFamily="18" charset="0"/>
              </a:rPr>
              <a:t> у </a:t>
            </a:r>
            <a:r>
              <a:rPr lang="ru-RU" b="0" i="0" dirty="0" err="1">
                <a:solidFill>
                  <a:schemeClr val="accent1">
                    <a:lumMod val="50000"/>
                  </a:schemeClr>
                </a:solidFill>
                <a:effectLst/>
                <a:latin typeface="Cambria" panose="02040503050406030204" pitchFamily="18" charset="0"/>
                <a:ea typeface="Cambria" panose="02040503050406030204" pitchFamily="18" charset="0"/>
              </a:rPr>
              <a:t>їх</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тісному</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взаємозв'язку</a:t>
            </a:r>
            <a:r>
              <a:rPr lang="ru-RU" b="0" i="0" dirty="0">
                <a:solidFill>
                  <a:schemeClr val="accent1">
                    <a:lumMod val="50000"/>
                  </a:schemeClr>
                </a:solidFill>
                <a:effectLst/>
                <a:latin typeface="Cambria" panose="02040503050406030204" pitchFamily="18" charset="0"/>
                <a:ea typeface="Cambria" panose="02040503050406030204" pitchFamily="18" charset="0"/>
              </a:rPr>
              <a:t> і </a:t>
            </a:r>
            <a:r>
              <a:rPr lang="ru-RU" b="0" i="0" dirty="0" err="1">
                <a:solidFill>
                  <a:schemeClr val="accent1">
                    <a:lumMod val="50000"/>
                  </a:schemeClr>
                </a:solidFill>
                <a:effectLst/>
                <a:latin typeface="Cambria" panose="02040503050406030204" pitchFamily="18" charset="0"/>
                <a:ea typeface="Cambria" panose="02040503050406030204" pitchFamily="18" charset="0"/>
              </a:rPr>
              <a:t>взаємозумовленості</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їх</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уміння</a:t>
            </a:r>
            <a:r>
              <a:rPr lang="ru-RU" b="0" i="0" dirty="0">
                <a:solidFill>
                  <a:schemeClr val="accent1">
                    <a:lumMod val="50000"/>
                  </a:schemeClr>
                </a:solidFill>
                <a:effectLst/>
                <a:latin typeface="Cambria" panose="02040503050406030204" pitchFamily="18" charset="0"/>
                <a:ea typeface="Cambria" panose="02040503050406030204" pitchFamily="18" charset="0"/>
              </a:rPr>
              <a:t> і </a:t>
            </a:r>
            <a:r>
              <a:rPr lang="ru-RU" b="0" i="0" dirty="0" err="1">
                <a:solidFill>
                  <a:schemeClr val="accent1">
                    <a:lumMod val="50000"/>
                  </a:schemeClr>
                </a:solidFill>
                <a:effectLst/>
                <a:latin typeface="Cambria" panose="02040503050406030204" pitchFamily="18" charset="0"/>
                <a:ea typeface="Cambria" panose="02040503050406030204" pitchFamily="18" charset="0"/>
              </a:rPr>
              <a:t>навички</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оперувати</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цими</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знаннями</a:t>
            </a:r>
            <a:r>
              <a:rPr lang="ru-RU" b="0" i="0" dirty="0">
                <a:solidFill>
                  <a:schemeClr val="accent1">
                    <a:lumMod val="50000"/>
                  </a:schemeClr>
                </a:solidFill>
                <a:effectLst/>
                <a:latin typeface="Cambria" panose="02040503050406030204" pitchFamily="18" charset="0"/>
                <a:ea typeface="Cambria" panose="02040503050406030204" pitchFamily="18" charset="0"/>
              </a:rPr>
              <a:t>. </a:t>
            </a:r>
          </a:p>
          <a:p>
            <a:pPr>
              <a:buClr>
                <a:schemeClr val="accent1"/>
              </a:buClr>
              <a:buFont typeface="Wingdings" panose="05000000000000000000" pitchFamily="2" charset="2"/>
              <a:buChar char=""/>
            </a:pPr>
            <a:endParaRPr lang="ru-RU" b="0" i="0" dirty="0">
              <a:solidFill>
                <a:schemeClr val="accent1">
                  <a:lumMod val="50000"/>
                </a:schemeClr>
              </a:solidFill>
              <a:effectLst/>
              <a:latin typeface="Cambria" panose="02040503050406030204" pitchFamily="18" charset="0"/>
              <a:ea typeface="Cambria" panose="02040503050406030204" pitchFamily="18" charset="0"/>
            </a:endParaRPr>
          </a:p>
          <a:p>
            <a:pPr>
              <a:buClr>
                <a:schemeClr val="accent1"/>
              </a:buClr>
              <a:buFont typeface="Wingdings" panose="05000000000000000000" pitchFamily="2" charset="2"/>
              <a:buChar char=""/>
            </a:pPr>
            <a:r>
              <a:rPr lang="ru-RU" b="0" i="0" dirty="0" err="1">
                <a:solidFill>
                  <a:schemeClr val="accent1">
                    <a:lumMod val="50000"/>
                  </a:schemeClr>
                </a:solidFill>
                <a:effectLst/>
                <a:latin typeface="Cambria" panose="02040503050406030204" pitchFamily="18" charset="0"/>
                <a:ea typeface="Cambria" panose="02040503050406030204" pitchFamily="18" charset="0"/>
              </a:rPr>
              <a:t>Об'єктом</a:t>
            </a:r>
            <a:r>
              <a:rPr lang="ru-RU" b="0" i="0" dirty="0">
                <a:solidFill>
                  <a:schemeClr val="accent1">
                    <a:lumMod val="50000"/>
                  </a:schemeClr>
                </a:solidFill>
                <a:effectLst/>
                <a:latin typeface="Cambria" panose="02040503050406030204" pitchFamily="18" charset="0"/>
                <a:ea typeface="Cambria" panose="02040503050406030204" pitchFamily="18" charset="0"/>
              </a:rPr>
              <a:t> контролю є </a:t>
            </a:r>
            <a:r>
              <a:rPr lang="ru-RU" b="0" i="0" dirty="0" err="1">
                <a:solidFill>
                  <a:schemeClr val="accent1">
                    <a:lumMod val="50000"/>
                  </a:schemeClr>
                </a:solidFill>
                <a:effectLst/>
                <a:latin typeface="Cambria" panose="02040503050406030204" pitchFamily="18" charset="0"/>
                <a:ea typeface="Cambria" panose="02040503050406030204" pitchFamily="18" charset="0"/>
              </a:rPr>
              <a:t>також</a:t>
            </a:r>
            <a:r>
              <a:rPr lang="ru-RU" b="1" i="0" dirty="0">
                <a:solidFill>
                  <a:schemeClr val="accent1">
                    <a:lumMod val="50000"/>
                  </a:schemeClr>
                </a:solidFill>
                <a:effectLst/>
                <a:latin typeface="Cambria" panose="02040503050406030204" pitchFamily="18" charset="0"/>
                <a:ea typeface="Cambria" panose="02040503050406030204" pitchFamily="18" charset="0"/>
              </a:rPr>
              <a:t> </a:t>
            </a:r>
            <a:r>
              <a:rPr lang="ru-RU" b="1" i="0" dirty="0" err="1">
                <a:solidFill>
                  <a:schemeClr val="accent1">
                    <a:lumMod val="50000"/>
                  </a:schemeClr>
                </a:solidFill>
                <a:effectLst/>
                <a:latin typeface="Cambria" panose="02040503050406030204" pitchFamily="18" charset="0"/>
                <a:ea typeface="Cambria" panose="02040503050406030204" pitchFamily="18" charset="0"/>
              </a:rPr>
              <a:t>діяльність</a:t>
            </a:r>
            <a:r>
              <a:rPr lang="ru-RU" b="1"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учнів</a:t>
            </a:r>
            <a:r>
              <a:rPr lang="ru-RU" b="0" i="0" dirty="0">
                <a:solidFill>
                  <a:schemeClr val="accent1">
                    <a:lumMod val="50000"/>
                  </a:schemeClr>
                </a:solidFill>
                <a:effectLst/>
                <a:latin typeface="Cambria" panose="02040503050406030204" pitchFamily="18" charset="0"/>
                <a:ea typeface="Cambria" panose="02040503050406030204" pitchFamily="18" charset="0"/>
              </a:rPr>
              <a:t> у </a:t>
            </a:r>
            <a:r>
              <a:rPr lang="ru-RU" b="0" i="0" dirty="0" err="1">
                <a:solidFill>
                  <a:schemeClr val="accent1">
                    <a:lumMod val="50000"/>
                  </a:schemeClr>
                </a:solidFill>
                <a:effectLst/>
                <a:latin typeface="Cambria" panose="02040503050406030204" pitchFamily="18" charset="0"/>
                <a:ea typeface="Cambria" panose="02040503050406030204" pitchFamily="18" charset="0"/>
              </a:rPr>
              <a:t>навчанні</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їх</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уміння</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застосовувати</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знання</a:t>
            </a:r>
            <a:r>
              <a:rPr lang="ru-RU" b="0" i="0" dirty="0">
                <a:solidFill>
                  <a:schemeClr val="accent1">
                    <a:lumMod val="50000"/>
                  </a:schemeClr>
                </a:solidFill>
                <a:effectLst/>
                <a:latin typeface="Cambria" panose="02040503050406030204" pitchFamily="18" charset="0"/>
                <a:ea typeface="Cambria" panose="02040503050406030204" pitchFamily="18" charset="0"/>
              </a:rPr>
              <a:t> на </a:t>
            </a:r>
            <a:r>
              <a:rPr lang="ru-RU" b="0" i="0" dirty="0" err="1">
                <a:solidFill>
                  <a:schemeClr val="accent1">
                    <a:lumMod val="50000"/>
                  </a:schemeClr>
                </a:solidFill>
                <a:effectLst/>
                <a:latin typeface="Cambria" panose="02040503050406030204" pitchFamily="18" charset="0"/>
                <a:ea typeface="Cambria" panose="02040503050406030204" pitchFamily="18" charset="0"/>
              </a:rPr>
              <a:t>практиці</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самостійно</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здобувати</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нові</a:t>
            </a:r>
            <a:r>
              <a:rPr lang="ru-RU" b="0" i="0" dirty="0">
                <a:solidFill>
                  <a:schemeClr val="accent1">
                    <a:lumMod val="50000"/>
                  </a:schemeClr>
                </a:solidFill>
                <a:effectLst/>
                <a:latin typeface="Cambria" panose="02040503050406030204" pitchFamily="18" charset="0"/>
                <a:ea typeface="Cambria" panose="02040503050406030204" pitchFamily="18" charset="0"/>
              </a:rPr>
              <a:t> </a:t>
            </a:r>
            <a:r>
              <a:rPr lang="ru-RU" b="0" i="0" dirty="0" err="1">
                <a:solidFill>
                  <a:schemeClr val="accent1">
                    <a:lumMod val="50000"/>
                  </a:schemeClr>
                </a:solidFill>
                <a:effectLst/>
                <a:latin typeface="Cambria" panose="02040503050406030204" pitchFamily="18" charset="0"/>
                <a:ea typeface="Cambria" panose="02040503050406030204" pitchFamily="18" charset="0"/>
              </a:rPr>
              <a:t>знання</a:t>
            </a:r>
            <a:r>
              <a:rPr lang="ru-RU" b="0" i="0" dirty="0">
                <a:solidFill>
                  <a:schemeClr val="accent1">
                    <a:lumMod val="50000"/>
                  </a:schemeClr>
                </a:solidFill>
                <a:effectLst/>
                <a:latin typeface="Cambria" panose="02040503050406030204" pitchFamily="18" charset="0"/>
                <a:ea typeface="Cambria" panose="02040503050406030204" pitchFamily="18" charset="0"/>
              </a:rPr>
              <a:t>.</a:t>
            </a:r>
            <a:endParaRPr lang="ru-RU" dirty="0">
              <a:solidFill>
                <a:schemeClr val="accent1">
                  <a:lumMod val="50000"/>
                </a:schemeClr>
              </a:solidFill>
            </a:endParaRPr>
          </a:p>
        </p:txBody>
      </p:sp>
      <p:sp>
        <p:nvSpPr>
          <p:cNvPr id="4" name="Овал 3">
            <a:extLst>
              <a:ext uri="{FF2B5EF4-FFF2-40B4-BE49-F238E27FC236}">
                <a16:creationId xmlns:a16="http://schemas.microsoft.com/office/drawing/2014/main" id="{9000912B-8057-40C8-A2C0-17B9CD09948C}"/>
              </a:ext>
            </a:extLst>
          </p:cNvPr>
          <p:cNvSpPr/>
          <p:nvPr/>
        </p:nvSpPr>
        <p:spPr>
          <a:xfrm>
            <a:off x="1447060" y="382385"/>
            <a:ext cx="8025414" cy="11179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dirty="0">
                <a:latin typeface="Cambria" panose="02040503050406030204" pitchFamily="18" charset="0"/>
                <a:ea typeface="Cambria" panose="02040503050406030204" pitchFamily="18" charset="0"/>
              </a:rPr>
              <a:t>об'єкт  контролю</a:t>
            </a:r>
            <a:r>
              <a:rPr lang="uk-UA" dirty="0">
                <a:latin typeface="Cambria" panose="02040503050406030204" pitchFamily="18" charset="0"/>
                <a:ea typeface="Cambria" panose="02040503050406030204" pitchFamily="18" charset="0"/>
              </a:rPr>
              <a:t>: </a:t>
            </a:r>
            <a:endParaRPr lang="ru-RU" dirty="0">
              <a:latin typeface="Cambria" panose="02040503050406030204" pitchFamily="18" charset="0"/>
              <a:ea typeface="Cambria" panose="02040503050406030204" pitchFamily="18" charset="0"/>
            </a:endParaRPr>
          </a:p>
        </p:txBody>
      </p:sp>
      <p:pic>
        <p:nvPicPr>
          <p:cNvPr id="5" name="Рисунок 4">
            <a:extLst>
              <a:ext uri="{FF2B5EF4-FFF2-40B4-BE49-F238E27FC236}">
                <a16:creationId xmlns:a16="http://schemas.microsoft.com/office/drawing/2014/main" id="{E87B6EE2-8E4E-4AC3-90E0-64829A5BF7F9}"/>
              </a:ext>
            </a:extLst>
          </p:cNvPr>
          <p:cNvPicPr>
            <a:picLocks noChangeAspect="1"/>
          </p:cNvPicPr>
          <p:nvPr/>
        </p:nvPicPr>
        <p:blipFill>
          <a:blip r:embed="rId2"/>
          <a:stretch>
            <a:fillRect/>
          </a:stretch>
        </p:blipFill>
        <p:spPr>
          <a:xfrm>
            <a:off x="7967707" y="2179469"/>
            <a:ext cx="3895817" cy="2600458"/>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24710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72C5AA-A0FE-4652-A450-CB8FFF6A93AD}"/>
              </a:ext>
            </a:extLst>
          </p:cNvPr>
          <p:cNvSpPr>
            <a:spLocks noGrp="1"/>
          </p:cNvSpPr>
          <p:nvPr>
            <p:ph type="title"/>
          </p:nvPr>
        </p:nvSpPr>
        <p:spPr/>
        <p:txBody>
          <a:bodyPr/>
          <a:lstStyle/>
          <a:p>
            <a:r>
              <a:rPr lang="ru-RU" b="0" i="0" dirty="0" err="1">
                <a:solidFill>
                  <a:srgbClr val="000000"/>
                </a:solidFill>
                <a:effectLst/>
                <a:latin typeface="Cambria" panose="02040503050406030204" pitchFamily="18" charset="0"/>
                <a:ea typeface="Cambria" panose="02040503050406030204" pitchFamily="18" charset="0"/>
              </a:rPr>
              <a:t>Функції</a:t>
            </a:r>
            <a:r>
              <a:rPr lang="ru-RU" b="0" i="0" dirty="0">
                <a:solidFill>
                  <a:srgbClr val="000000"/>
                </a:solidFill>
                <a:effectLst/>
                <a:latin typeface="Cambria" panose="02040503050406030204" pitchFamily="18" charset="0"/>
                <a:ea typeface="Cambria" panose="02040503050406030204" pitchFamily="18" charset="0"/>
              </a:rPr>
              <a:t> контролю </a:t>
            </a:r>
            <a:r>
              <a:rPr lang="ru-RU" b="0" i="0" dirty="0" err="1">
                <a:solidFill>
                  <a:srgbClr val="000000"/>
                </a:solidFill>
                <a:effectLst/>
                <a:latin typeface="Cambria" panose="02040503050406030204" pitchFamily="18" charset="0"/>
                <a:ea typeface="Cambria" panose="02040503050406030204" pitchFamily="18" charset="0"/>
              </a:rPr>
              <a:t>знань</a:t>
            </a:r>
            <a:endParaRPr lang="ru-RU" dirty="0">
              <a:latin typeface="Cambria" panose="02040503050406030204" pitchFamily="18" charset="0"/>
              <a:ea typeface="Cambria" panose="02040503050406030204" pitchFamily="18" charset="0"/>
            </a:endParaRPr>
          </a:p>
        </p:txBody>
      </p:sp>
      <p:cxnSp>
        <p:nvCxnSpPr>
          <p:cNvPr id="5" name="Прямая со стрелкой 4">
            <a:extLst>
              <a:ext uri="{FF2B5EF4-FFF2-40B4-BE49-F238E27FC236}">
                <a16:creationId xmlns:a16="http://schemas.microsoft.com/office/drawing/2014/main" id="{380F4E4B-14FE-49BC-8C26-FE13A2268F2A}"/>
              </a:ext>
            </a:extLst>
          </p:cNvPr>
          <p:cNvCxnSpPr>
            <a:cxnSpLocks/>
          </p:cNvCxnSpPr>
          <p:nvPr/>
        </p:nvCxnSpPr>
        <p:spPr>
          <a:xfrm flipH="1">
            <a:off x="2533096" y="1126649"/>
            <a:ext cx="2784630" cy="208706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 name="Прямая со стрелкой 5">
            <a:extLst>
              <a:ext uri="{FF2B5EF4-FFF2-40B4-BE49-F238E27FC236}">
                <a16:creationId xmlns:a16="http://schemas.microsoft.com/office/drawing/2014/main" id="{4AFCEB34-EEF1-49A5-80B0-37B43C61A0F1}"/>
              </a:ext>
            </a:extLst>
          </p:cNvPr>
          <p:cNvCxnSpPr>
            <a:cxnSpLocks/>
          </p:cNvCxnSpPr>
          <p:nvPr/>
        </p:nvCxnSpPr>
        <p:spPr>
          <a:xfrm>
            <a:off x="7369946" y="1126649"/>
            <a:ext cx="2288958" cy="190722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Прямоугольник: скругленные противолежащие углы 7">
            <a:extLst>
              <a:ext uri="{FF2B5EF4-FFF2-40B4-BE49-F238E27FC236}">
                <a16:creationId xmlns:a16="http://schemas.microsoft.com/office/drawing/2014/main" id="{E24E78B0-D213-4909-9D29-D8B964028444}"/>
              </a:ext>
            </a:extLst>
          </p:cNvPr>
          <p:cNvSpPr/>
          <p:nvPr/>
        </p:nvSpPr>
        <p:spPr>
          <a:xfrm>
            <a:off x="1141521" y="3213717"/>
            <a:ext cx="3045041" cy="2911876"/>
          </a:xfrm>
          <a:prstGeom prst="round2Diag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ru-RU" b="1" i="0" dirty="0" err="1">
                <a:solidFill>
                  <a:srgbClr val="000000"/>
                </a:solidFill>
                <a:effectLst/>
                <a:latin typeface="Cambria" panose="02040503050406030204" pitchFamily="18" charset="0"/>
                <a:ea typeface="Cambria" panose="02040503050406030204" pitchFamily="18" charset="0"/>
              </a:rPr>
              <a:t>специфічні</a:t>
            </a:r>
            <a:r>
              <a:rPr lang="ru-RU" b="1" i="0" dirty="0">
                <a:solidFill>
                  <a:srgbClr val="000000"/>
                </a:solidFill>
                <a:effectLst/>
                <a:latin typeface="Cambria" panose="02040503050406030204" pitchFamily="18" charset="0"/>
                <a:ea typeface="Cambria" panose="02040503050406030204" pitchFamily="18" charset="0"/>
              </a:rPr>
              <a:t> (</a:t>
            </a:r>
            <a:r>
              <a:rPr lang="ru-RU" b="1" i="0" dirty="0" err="1">
                <a:solidFill>
                  <a:srgbClr val="000000"/>
                </a:solidFill>
                <a:effectLst/>
                <a:latin typeface="Cambria" panose="02040503050406030204" pitchFamily="18" charset="0"/>
                <a:ea typeface="Cambria" panose="02040503050406030204" pitchFamily="18" charset="0"/>
              </a:rPr>
              <a:t>контролювальні</a:t>
            </a:r>
            <a:r>
              <a:rPr lang="ru-RU" b="1" i="0" dirty="0">
                <a:solidFill>
                  <a:srgbClr val="000000"/>
                </a:solidFill>
                <a:effectLst/>
                <a:latin typeface="Cambria" panose="02040503050406030204" pitchFamily="18" charset="0"/>
                <a:ea typeface="Cambria" panose="02040503050406030204" pitchFamily="18" charset="0"/>
              </a:rPr>
              <a:t>) </a:t>
            </a:r>
          </a:p>
          <a:p>
            <a:pPr algn="ctr"/>
            <a:r>
              <a:rPr lang="ru-RU" b="0" i="0" dirty="0" err="1">
                <a:solidFill>
                  <a:srgbClr val="000000"/>
                </a:solidFill>
                <a:effectLst/>
                <a:latin typeface="Cambria" panose="02040503050406030204" pitchFamily="18" charset="0"/>
                <a:ea typeface="Cambria" panose="02040503050406030204" pitchFamily="18" charset="0"/>
              </a:rPr>
              <a:t>полягають</a:t>
            </a:r>
            <a:r>
              <a:rPr lang="ru-RU" b="0" i="0" dirty="0">
                <a:solidFill>
                  <a:srgbClr val="000000"/>
                </a:solidFill>
                <a:effectLst/>
                <a:latin typeface="Cambria" panose="02040503050406030204" pitchFamily="18" charset="0"/>
                <a:ea typeface="Cambria" panose="02040503050406030204" pitchFamily="18" charset="0"/>
              </a:rPr>
              <a:t> у </a:t>
            </a:r>
            <a:r>
              <a:rPr lang="ru-RU" b="0" i="0" dirty="0" err="1">
                <a:solidFill>
                  <a:srgbClr val="000000"/>
                </a:solidFill>
                <a:effectLst/>
                <a:latin typeface="Cambria" panose="02040503050406030204" pitchFamily="18" charset="0"/>
                <a:ea typeface="Cambria" panose="02040503050406030204" pitchFamily="18" charset="0"/>
              </a:rPr>
              <a:t>виявленні</a:t>
            </a:r>
            <a:r>
              <a:rPr lang="ru-RU" b="0" i="0" dirty="0">
                <a:solidFill>
                  <a:srgbClr val="000000"/>
                </a:solidFill>
                <a:effectLst/>
                <a:latin typeface="Cambria" panose="02040503050406030204" pitchFamily="18" charset="0"/>
                <a:ea typeface="Cambria" panose="02040503050406030204" pitchFamily="18" charset="0"/>
              </a:rPr>
              <a:t>, </a:t>
            </a:r>
            <a:r>
              <a:rPr lang="ru-RU" b="0" i="0" dirty="0" err="1">
                <a:solidFill>
                  <a:srgbClr val="000000"/>
                </a:solidFill>
                <a:effectLst/>
                <a:latin typeface="Cambria" panose="02040503050406030204" pitchFamily="18" charset="0"/>
                <a:ea typeface="Cambria" panose="02040503050406030204" pitchFamily="18" charset="0"/>
              </a:rPr>
              <a:t>вимірюванні</a:t>
            </a:r>
            <a:r>
              <a:rPr lang="ru-RU" b="0" i="0" dirty="0">
                <a:solidFill>
                  <a:srgbClr val="000000"/>
                </a:solidFill>
                <a:effectLst/>
                <a:latin typeface="Cambria" panose="02040503050406030204" pitchFamily="18" charset="0"/>
                <a:ea typeface="Cambria" panose="02040503050406030204" pitchFamily="18" charset="0"/>
              </a:rPr>
              <a:t> й </a:t>
            </a:r>
            <a:r>
              <a:rPr lang="ru-RU" b="0" i="0" dirty="0" err="1">
                <a:solidFill>
                  <a:srgbClr val="000000"/>
                </a:solidFill>
                <a:effectLst/>
                <a:latin typeface="Cambria" panose="02040503050406030204" pitchFamily="18" charset="0"/>
                <a:ea typeface="Cambria" panose="02040503050406030204" pitchFamily="18" charset="0"/>
              </a:rPr>
              <a:t>оцінюванні</a:t>
            </a:r>
            <a:r>
              <a:rPr lang="ru-RU" b="0" i="0" dirty="0">
                <a:solidFill>
                  <a:srgbClr val="000000"/>
                </a:solidFill>
                <a:effectLst/>
                <a:latin typeface="Cambria" panose="02040503050406030204" pitchFamily="18" charset="0"/>
                <a:ea typeface="Cambria" panose="02040503050406030204" pitchFamily="18" charset="0"/>
              </a:rPr>
              <a:t> </a:t>
            </a:r>
            <a:r>
              <a:rPr lang="ru-RU" b="0" i="0" dirty="0" err="1">
                <a:solidFill>
                  <a:srgbClr val="000000"/>
                </a:solidFill>
                <a:effectLst/>
                <a:latin typeface="Cambria" panose="02040503050406030204" pitchFamily="18" charset="0"/>
                <a:ea typeface="Cambria" panose="02040503050406030204" pitchFamily="18" charset="0"/>
              </a:rPr>
              <a:t>знань</a:t>
            </a:r>
            <a:endParaRPr lang="ru-RU" dirty="0">
              <a:latin typeface="Cambria" panose="02040503050406030204" pitchFamily="18" charset="0"/>
              <a:ea typeface="Cambria" panose="02040503050406030204" pitchFamily="18" charset="0"/>
            </a:endParaRPr>
          </a:p>
        </p:txBody>
      </p:sp>
      <p:sp>
        <p:nvSpPr>
          <p:cNvPr id="9" name="Объект 8">
            <a:extLst>
              <a:ext uri="{FF2B5EF4-FFF2-40B4-BE49-F238E27FC236}">
                <a16:creationId xmlns:a16="http://schemas.microsoft.com/office/drawing/2014/main" id="{89E270EA-00DA-480A-AD38-CBE0D9AD0099}"/>
              </a:ext>
            </a:extLst>
          </p:cNvPr>
          <p:cNvSpPr>
            <a:spLocks noGrp="1"/>
          </p:cNvSpPr>
          <p:nvPr>
            <p:ph idx="1"/>
          </p:nvPr>
        </p:nvSpPr>
        <p:spPr>
          <a:xfrm>
            <a:off x="8371641" y="3033869"/>
            <a:ext cx="2359241" cy="1017282"/>
          </a:xfrm>
          <a:prstGeom prst="round2Diag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r>
              <a:rPr lang="ru-RU" b="0" i="0" dirty="0">
                <a:solidFill>
                  <a:srgbClr val="000000"/>
                </a:solidFill>
                <a:effectLst/>
                <a:latin typeface="Cambria" panose="02040503050406030204" pitchFamily="18" charset="0"/>
                <a:ea typeface="Cambria" panose="02040503050406030204" pitchFamily="18" charset="0"/>
              </a:rPr>
              <a:t> </a:t>
            </a:r>
            <a:r>
              <a:rPr lang="ru-RU" b="0" i="0" dirty="0" err="1">
                <a:solidFill>
                  <a:srgbClr val="000000"/>
                </a:solidFill>
                <a:effectLst/>
                <a:latin typeface="Cambria" panose="02040503050406030204" pitchFamily="18" charset="0"/>
                <a:ea typeface="Cambria" panose="02040503050406030204" pitchFamily="18" charset="0"/>
              </a:rPr>
              <a:t>загальні</a:t>
            </a:r>
            <a:endParaRPr lang="ru-RU"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88935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CF9389-413A-4293-A7BC-F7B0FE767DC1}"/>
              </a:ext>
            </a:extLst>
          </p:cNvPr>
          <p:cNvSpPr txBox="1"/>
          <p:nvPr/>
        </p:nvSpPr>
        <p:spPr>
          <a:xfrm>
            <a:off x="1216241" y="1271342"/>
            <a:ext cx="8990860" cy="5586658"/>
          </a:xfrm>
          <a:prstGeom prst="rect">
            <a:avLst/>
          </a:prstGeom>
          <a:noFill/>
        </p:spPr>
        <p:txBody>
          <a:bodyPr wrap="square">
            <a:spAutoFit/>
          </a:bodyPr>
          <a:lstStyle/>
          <a:p>
            <a:pPr marL="285750" indent="-285750">
              <a:lnSpc>
                <a:spcPct val="150000"/>
              </a:lnSpc>
              <a:buFont typeface="Wingdings" panose="05000000000000000000" pitchFamily="2" charset="2"/>
              <a:buChar char="v"/>
            </a:pPr>
            <a:r>
              <a:rPr lang="ru-RU" sz="1600" b="0" i="0" dirty="0">
                <a:solidFill>
                  <a:srgbClr val="000000"/>
                </a:solidFill>
                <a:effectLst/>
                <a:latin typeface="Cambria" panose="02040503050406030204" pitchFamily="18" charset="0"/>
                <a:ea typeface="Cambria" panose="02040503050406030204" pitchFamily="18" charset="0"/>
              </a:rPr>
              <a:t>-</a:t>
            </a:r>
            <a:r>
              <a:rPr lang="ru-RU" sz="1600" b="1" i="0" dirty="0">
                <a:solidFill>
                  <a:srgbClr val="000000"/>
                </a:solidFill>
                <a:effectLst/>
                <a:latin typeface="Cambria" panose="02040503050406030204" pitchFamily="18" charset="0"/>
                <a:ea typeface="Cambria" panose="02040503050406030204" pitchFamily="18" charset="0"/>
              </a:rPr>
              <a:t> </a:t>
            </a:r>
            <a:r>
              <a:rPr lang="ru-RU" sz="1600" b="1" i="0" dirty="0" err="1">
                <a:solidFill>
                  <a:schemeClr val="accent1">
                    <a:lumMod val="50000"/>
                  </a:schemeClr>
                </a:solidFill>
                <a:effectLst/>
                <a:latin typeface="Cambria" panose="02040503050406030204" pitchFamily="18" charset="0"/>
                <a:ea typeface="Cambria" panose="02040503050406030204" pitchFamily="18" charset="0"/>
              </a:rPr>
              <a:t>діагностична</a:t>
            </a: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0" i="0" dirty="0">
                <a:solidFill>
                  <a:schemeClr val="accent1">
                    <a:lumMod val="50000"/>
                  </a:schemeClr>
                </a:solidFill>
                <a:effectLst/>
                <a:latin typeface="Cambria" panose="02040503050406030204" pitchFamily="18" charset="0"/>
                <a:ea typeface="Cambria" panose="02040503050406030204" pitchFamily="18" charset="0"/>
              </a:rPr>
              <a:t>(</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визначення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рівня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та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якості</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знань</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учнів</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виявлення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прогалин у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знаннях</a:t>
            </a:r>
            <a:r>
              <a:rPr lang="ru-RU" sz="1600" b="0" i="0" dirty="0">
                <a:solidFill>
                  <a:schemeClr val="accent1">
                    <a:lumMod val="50000"/>
                  </a:schemeClr>
                </a:solidFill>
                <a:effectLst/>
                <a:latin typeface="Cambria" panose="02040503050406030204" pitchFamily="18" charset="0"/>
                <a:ea typeface="Cambria" panose="02040503050406030204" pitchFamily="18" charset="0"/>
              </a:rPr>
              <a:t>);</a:t>
            </a:r>
          </a:p>
          <a:p>
            <a:pPr marL="285750" indent="-285750">
              <a:lnSpc>
                <a:spcPct val="150000"/>
              </a:lnSpc>
              <a:buFont typeface="Wingdings" panose="05000000000000000000" pitchFamily="2" charset="2"/>
              <a:buChar char="v"/>
            </a:pP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1" i="0" dirty="0" err="1">
                <a:solidFill>
                  <a:schemeClr val="accent1">
                    <a:lumMod val="50000"/>
                  </a:schemeClr>
                </a:solidFill>
                <a:effectLst/>
                <a:latin typeface="Cambria" panose="02040503050406030204" pitchFamily="18" charset="0"/>
                <a:ea typeface="Cambria" panose="02040503050406030204" pitchFamily="18" charset="0"/>
              </a:rPr>
              <a:t>освітня</a:t>
            </a: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0" i="0" dirty="0">
                <a:solidFill>
                  <a:schemeClr val="accent1">
                    <a:lumMod val="50000"/>
                  </a:schemeClr>
                </a:solidFill>
                <a:effectLst/>
                <a:latin typeface="Cambria" panose="02040503050406030204" pitchFamily="18" charset="0"/>
                <a:ea typeface="Cambria" panose="02040503050406030204" pitchFamily="18" charset="0"/>
              </a:rPr>
              <a:t>(</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систематизація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знань</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учнів</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коригування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результатів</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їхньої</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навчальної</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діяльності</a:t>
            </a:r>
            <a:r>
              <a:rPr lang="ru-RU" sz="1600" b="0" i="0" dirty="0">
                <a:solidFill>
                  <a:schemeClr val="accent1">
                    <a:lumMod val="50000"/>
                  </a:schemeClr>
                </a:solidFill>
                <a:effectLst/>
                <a:latin typeface="Cambria" panose="02040503050406030204" pitchFamily="18" charset="0"/>
                <a:ea typeface="Cambria" panose="02040503050406030204" pitchFamily="18" charset="0"/>
              </a:rPr>
              <a:t>);</a:t>
            </a:r>
          </a:p>
          <a:p>
            <a:pPr marL="285750" indent="-285750">
              <a:lnSpc>
                <a:spcPct val="150000"/>
              </a:lnSpc>
              <a:buFont typeface="Wingdings" panose="05000000000000000000" pitchFamily="2" charset="2"/>
              <a:buChar char="v"/>
            </a:pP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1" i="0" dirty="0" err="1">
                <a:solidFill>
                  <a:schemeClr val="accent1">
                    <a:lumMod val="50000"/>
                  </a:schemeClr>
                </a:solidFill>
                <a:effectLst/>
                <a:latin typeface="Cambria" panose="02040503050406030204" pitchFamily="18" charset="0"/>
                <a:ea typeface="Cambria" panose="02040503050406030204" pitchFamily="18" charset="0"/>
              </a:rPr>
              <a:t>виховна</a:t>
            </a: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0" i="0" dirty="0">
                <a:solidFill>
                  <a:schemeClr val="accent1">
                    <a:lumMod val="50000"/>
                  </a:schemeClr>
                </a:solidFill>
                <a:effectLst/>
                <a:latin typeface="Cambria" panose="02040503050406030204" pitchFamily="18" charset="0"/>
                <a:ea typeface="Cambria" panose="02040503050406030204" pitchFamily="18" charset="0"/>
              </a:rPr>
              <a:t>(</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формування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моральних</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якостей</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учнів</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виховання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адекватної</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самооцінки</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дисциплінованості</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самостійності</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почуття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відповідальності</a:t>
            </a:r>
            <a:r>
              <a:rPr lang="ru-RU" sz="1600" b="0" i="1" dirty="0">
                <a:solidFill>
                  <a:schemeClr val="accent1">
                    <a:lumMod val="50000"/>
                  </a:schemeClr>
                </a:solidFill>
                <a:effectLst/>
                <a:latin typeface="Cambria" panose="02040503050406030204" pitchFamily="18" charset="0"/>
                <a:ea typeface="Cambria" panose="02040503050406030204" pitchFamily="18" charset="0"/>
              </a:rPr>
              <a:t>);</a:t>
            </a:r>
          </a:p>
          <a:p>
            <a:pPr marL="285750" indent="-285750">
              <a:lnSpc>
                <a:spcPct val="150000"/>
              </a:lnSpc>
              <a:buFont typeface="Wingdings" panose="05000000000000000000" pitchFamily="2" charset="2"/>
              <a:buChar char="v"/>
            </a:pPr>
            <a:r>
              <a:rPr lang="ru-RU" sz="1600" b="0" i="0" dirty="0">
                <a:solidFill>
                  <a:schemeClr val="accent1">
                    <a:lumMod val="50000"/>
                  </a:schemeClr>
                </a:solidFill>
                <a:effectLst/>
                <a:latin typeface="Cambria" panose="02040503050406030204" pitchFamily="18" charset="0"/>
                <a:ea typeface="Cambria" panose="02040503050406030204" pitchFamily="18" charset="0"/>
              </a:rPr>
              <a:t>-</a:t>
            </a: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1" i="0" dirty="0" err="1">
                <a:solidFill>
                  <a:schemeClr val="accent1">
                    <a:lumMod val="50000"/>
                  </a:schemeClr>
                </a:solidFill>
                <a:effectLst/>
                <a:latin typeface="Cambria" panose="02040503050406030204" pitchFamily="18" charset="0"/>
                <a:ea typeface="Cambria" panose="02040503050406030204" pitchFamily="18" charset="0"/>
              </a:rPr>
              <a:t>розвивальна</a:t>
            </a: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0" i="0" dirty="0">
                <a:solidFill>
                  <a:schemeClr val="accent1">
                    <a:lumMod val="50000"/>
                  </a:schemeClr>
                </a:solidFill>
                <a:effectLst/>
                <a:latin typeface="Cambria" panose="02040503050406030204" pitchFamily="18" charset="0"/>
                <a:ea typeface="Cambria" panose="02040503050406030204" pitchFamily="18" charset="0"/>
              </a:rPr>
              <a:t>(</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формування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самостійності</a:t>
            </a:r>
            <a:r>
              <a:rPr lang="ru-RU" sz="1600" b="0" i="1" dirty="0">
                <a:solidFill>
                  <a:schemeClr val="accent1">
                    <a:lumMod val="50000"/>
                  </a:schemeClr>
                </a:solidFill>
                <a:effectLst/>
                <a:latin typeface="Cambria" panose="02040503050406030204" pitchFamily="18" charset="0"/>
                <a:ea typeface="Cambria" panose="02040503050406030204" pitchFamily="18" charset="0"/>
              </a:rPr>
              <a:t> та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критичності</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мислення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учня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розвиток</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пізнавальних</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процесів</a:t>
            </a:r>
            <a:r>
              <a:rPr lang="ru-RU" sz="1600" b="0" i="0" dirty="0">
                <a:solidFill>
                  <a:schemeClr val="accent1">
                    <a:lumMod val="50000"/>
                  </a:schemeClr>
                </a:solidFill>
                <a:effectLst/>
                <a:latin typeface="Cambria" panose="02040503050406030204" pitchFamily="18" charset="0"/>
                <a:ea typeface="Cambria" panose="02040503050406030204" pitchFamily="18" charset="0"/>
              </a:rPr>
              <a:t>);</a:t>
            </a:r>
          </a:p>
          <a:p>
            <a:pPr marL="285750" indent="-285750">
              <a:lnSpc>
                <a:spcPct val="150000"/>
              </a:lnSpc>
              <a:buFont typeface="Wingdings" panose="05000000000000000000" pitchFamily="2" charset="2"/>
              <a:buChar char="v"/>
            </a:pP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1" i="0" dirty="0" err="1">
                <a:solidFill>
                  <a:schemeClr val="accent1">
                    <a:lumMod val="50000"/>
                  </a:schemeClr>
                </a:solidFill>
                <a:effectLst/>
                <a:latin typeface="Cambria" panose="02040503050406030204" pitchFamily="18" charset="0"/>
                <a:ea typeface="Cambria" panose="02040503050406030204" pitchFamily="18" charset="0"/>
              </a:rPr>
              <a:t>стимулювальна</a:t>
            </a: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a:solidFill>
                  <a:schemeClr val="accent1">
                    <a:lumMod val="50000"/>
                  </a:schemeClr>
                </a:solidFill>
                <a:effectLst/>
                <a:latin typeface="Cambria" panose="02040503050406030204" pitchFamily="18" charset="0"/>
                <a:ea typeface="Cambria" panose="02040503050406030204" pitchFamily="18" charset="0"/>
              </a:rPr>
              <a:t>(</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спонукання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учнів</a:t>
            </a:r>
            <a:r>
              <a:rPr lang="ru-RU" sz="1600" b="0" i="1" dirty="0">
                <a:solidFill>
                  <a:schemeClr val="accent1">
                    <a:lumMod val="50000"/>
                  </a:schemeClr>
                </a:solidFill>
                <a:effectLst/>
                <a:latin typeface="Cambria" panose="02040503050406030204" pitchFamily="18" charset="0"/>
                <a:ea typeface="Cambria" panose="02040503050406030204" pitchFamily="18" charset="0"/>
              </a:rPr>
              <a:t> до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систематичної</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праці</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досягання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кращих</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результатів</a:t>
            </a:r>
            <a:r>
              <a:rPr lang="ru-RU" sz="1600" b="0" i="1" dirty="0">
                <a:solidFill>
                  <a:schemeClr val="accent1">
                    <a:lumMod val="50000"/>
                  </a:schemeClr>
                </a:solidFill>
                <a:effectLst/>
                <a:latin typeface="Cambria" panose="02040503050406030204" pitchFamily="18" charset="0"/>
                <a:ea typeface="Cambria" panose="02040503050406030204" pitchFamily="18" charset="0"/>
              </a:rPr>
              <a:t> у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навчанні</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подолання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прогалин у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знаннях</a:t>
            </a:r>
            <a:r>
              <a:rPr lang="ru-RU" sz="1600" b="0" i="1" dirty="0">
                <a:solidFill>
                  <a:schemeClr val="accent1">
                    <a:lumMod val="50000"/>
                  </a:schemeClr>
                </a:solidFill>
                <a:effectLst/>
                <a:latin typeface="Cambria" panose="02040503050406030204" pitchFamily="18" charset="0"/>
                <a:ea typeface="Cambria" panose="02040503050406030204" pitchFamily="18" charset="0"/>
              </a:rPr>
              <a:t>);</a:t>
            </a:r>
          </a:p>
          <a:p>
            <a:pPr marL="285750" indent="-285750">
              <a:lnSpc>
                <a:spcPct val="150000"/>
              </a:lnSpc>
              <a:buFont typeface="Wingdings" panose="05000000000000000000" pitchFamily="2" charset="2"/>
              <a:buChar char="v"/>
            </a:pPr>
            <a:r>
              <a:rPr lang="ru-RU" sz="1600" b="0" i="0" dirty="0">
                <a:solidFill>
                  <a:schemeClr val="accent1">
                    <a:lumMod val="50000"/>
                  </a:schemeClr>
                </a:solidFill>
                <a:effectLst/>
                <a:latin typeface="Cambria" panose="02040503050406030204" pitchFamily="18" charset="0"/>
                <a:ea typeface="Cambria" panose="02040503050406030204" pitchFamily="18" charset="0"/>
              </a:rPr>
              <a:t>-</a:t>
            </a: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1" i="0" dirty="0" err="1">
                <a:solidFill>
                  <a:schemeClr val="accent1">
                    <a:lumMod val="50000"/>
                  </a:schemeClr>
                </a:solidFill>
                <a:effectLst/>
                <a:latin typeface="Cambria" panose="02040503050406030204" pitchFamily="18" charset="0"/>
                <a:ea typeface="Cambria" panose="02040503050406030204" pitchFamily="18" charset="0"/>
              </a:rPr>
              <a:t>прогностична</a:t>
            </a: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a:solidFill>
                  <a:schemeClr val="accent1">
                    <a:lumMod val="50000"/>
                  </a:schemeClr>
                </a:solidFill>
                <a:effectLst/>
                <a:latin typeface="Cambria" panose="02040503050406030204" pitchFamily="18" charset="0"/>
                <a:ea typeface="Cambria" panose="02040503050406030204" pitchFamily="18" charset="0"/>
              </a:rPr>
              <a:t>(</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визначення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шляхів</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підвищення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ефективності</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роботи</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вчителя</a:t>
            </a:r>
            <a:r>
              <a:rPr lang="ru-RU" sz="1600" b="0" i="1" dirty="0">
                <a:solidFill>
                  <a:schemeClr val="accent1">
                    <a:lumMod val="50000"/>
                  </a:schemeClr>
                </a:solidFill>
                <a:effectLst/>
                <a:latin typeface="Cambria" panose="02040503050406030204" pitchFamily="18" charset="0"/>
                <a:ea typeface="Cambria" panose="02040503050406030204" pitchFamily="18" charset="0"/>
              </a:rPr>
              <a:t> і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пізнавальної</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діяльності</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учнів</a:t>
            </a:r>
            <a:r>
              <a:rPr lang="ru-RU" sz="1600" b="0" i="0" dirty="0">
                <a:solidFill>
                  <a:schemeClr val="accent1">
                    <a:lumMod val="50000"/>
                  </a:schemeClr>
                </a:solidFill>
                <a:effectLst/>
                <a:latin typeface="Cambria" panose="02040503050406030204" pitchFamily="18" charset="0"/>
                <a:ea typeface="Cambria" panose="02040503050406030204" pitchFamily="18" charset="0"/>
              </a:rPr>
              <a:t>);</a:t>
            </a:r>
          </a:p>
          <a:p>
            <a:pPr marL="285750" indent="-285750">
              <a:lnSpc>
                <a:spcPct val="150000"/>
              </a:lnSpc>
              <a:buFont typeface="Wingdings" panose="05000000000000000000" pitchFamily="2" charset="2"/>
              <a:buChar char="v"/>
            </a:pPr>
            <a:r>
              <a:rPr lang="ru-RU" sz="1600" b="0" i="0" dirty="0">
                <a:solidFill>
                  <a:schemeClr val="accent1">
                    <a:lumMod val="50000"/>
                  </a:schemeClr>
                </a:solidFill>
                <a:effectLst/>
                <a:latin typeface="Cambria" panose="02040503050406030204" pitchFamily="18" charset="0"/>
                <a:ea typeface="Cambria" panose="02040503050406030204" pitchFamily="18" charset="0"/>
              </a:rPr>
              <a:t>-</a:t>
            </a: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1" i="0" dirty="0" err="1">
                <a:solidFill>
                  <a:schemeClr val="accent1">
                    <a:lumMod val="50000"/>
                  </a:schemeClr>
                </a:solidFill>
                <a:effectLst/>
                <a:latin typeface="Cambria" panose="02040503050406030204" pitchFamily="18" charset="0"/>
                <a:ea typeface="Cambria" panose="02040503050406030204" pitchFamily="18" charset="0"/>
              </a:rPr>
              <a:t>оцінювальна</a:t>
            </a: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0" i="0" dirty="0">
                <a:solidFill>
                  <a:schemeClr val="accent1">
                    <a:lumMod val="50000"/>
                  </a:schemeClr>
                </a:solidFill>
                <a:effectLst/>
                <a:latin typeface="Cambria" panose="02040503050406030204" pitchFamily="18" charset="0"/>
                <a:ea typeface="Cambria" panose="02040503050406030204" pitchFamily="18" charset="0"/>
              </a:rPr>
              <a:t>(</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зіставлення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виявленого</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рівня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знань</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умінь</a:t>
            </a:r>
            <a:r>
              <a:rPr lang="ru-RU" sz="1600" b="0" i="1" dirty="0">
                <a:solidFill>
                  <a:schemeClr val="accent1">
                    <a:lumMod val="50000"/>
                  </a:schemeClr>
                </a:solidFill>
                <a:effectLst/>
                <a:latin typeface="Cambria" panose="02040503050406030204" pitchFamily="18" charset="0"/>
                <a:ea typeface="Cambria" panose="02040503050406030204" pitchFamily="18" charset="0"/>
              </a:rPr>
              <a:t> і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навичок</a:t>
            </a:r>
            <a:r>
              <a:rPr lang="ru-RU" sz="1600" b="0" i="1" dirty="0">
                <a:solidFill>
                  <a:schemeClr val="accent1">
                    <a:lumMod val="50000"/>
                  </a:schemeClr>
                </a:solidFill>
                <a:effectLst/>
                <a:latin typeface="Cambria" panose="02040503050406030204" pitchFamily="18" charset="0"/>
                <a:ea typeface="Cambria" panose="02040503050406030204" pitchFamily="18" charset="0"/>
              </a:rPr>
              <a:t> з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вимогами</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навчальної</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програми</a:t>
            </a:r>
            <a:r>
              <a:rPr lang="ru-RU" sz="1600" b="0" i="1" dirty="0">
                <a:solidFill>
                  <a:schemeClr val="accent1">
                    <a:lumMod val="50000"/>
                  </a:schemeClr>
                </a:solidFill>
                <a:effectLst/>
                <a:latin typeface="Cambria" panose="02040503050406030204" pitchFamily="18" charset="0"/>
                <a:ea typeface="Cambria" panose="02040503050406030204" pitchFamily="18" charset="0"/>
              </a:rPr>
              <a:t>);</a:t>
            </a:r>
          </a:p>
          <a:p>
            <a:pPr marL="285750" indent="-285750">
              <a:lnSpc>
                <a:spcPct val="150000"/>
              </a:lnSpc>
              <a:buFont typeface="Wingdings" panose="05000000000000000000" pitchFamily="2" charset="2"/>
              <a:buChar char="v"/>
            </a:pP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1" i="0" dirty="0" err="1">
                <a:solidFill>
                  <a:schemeClr val="accent1">
                    <a:lumMod val="50000"/>
                  </a:schemeClr>
                </a:solidFill>
                <a:effectLst/>
                <a:latin typeface="Cambria" panose="02040503050406030204" pitchFamily="18" charset="0"/>
                <a:ea typeface="Cambria" panose="02040503050406030204" pitchFamily="18" charset="0"/>
              </a:rPr>
              <a:t>управлінська</a:t>
            </a:r>
            <a:r>
              <a:rPr lang="ru-RU" sz="1600" b="1" i="0" dirty="0">
                <a:solidFill>
                  <a:schemeClr val="accent1">
                    <a:lumMod val="50000"/>
                  </a:schemeClr>
                </a:solidFill>
                <a:effectLst/>
                <a:latin typeface="Cambria" panose="02040503050406030204" pitchFamily="18" charset="0"/>
                <a:ea typeface="Cambria" panose="02040503050406030204" pitchFamily="18" charset="0"/>
              </a:rPr>
              <a:t> </a:t>
            </a:r>
            <a:r>
              <a:rPr lang="ru-RU" sz="1600" b="0" i="0" dirty="0">
                <a:solidFill>
                  <a:schemeClr val="accent1">
                    <a:lumMod val="50000"/>
                  </a:schemeClr>
                </a:solidFill>
                <a:effectLst/>
                <a:latin typeface="Cambria" panose="02040503050406030204" pitchFamily="18" charset="0"/>
                <a:ea typeface="Cambria" panose="02040503050406030204" pitchFamily="18" charset="0"/>
              </a:rPr>
              <a:t>(</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коригування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роботи</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учнів</a:t>
            </a:r>
            <a:r>
              <a:rPr lang="ru-RU" sz="1600" b="0" i="1" dirty="0">
                <a:solidFill>
                  <a:schemeClr val="accent1">
                    <a:lumMod val="50000"/>
                  </a:schemeClr>
                </a:solidFill>
                <a:effectLst/>
                <a:latin typeface="Cambria" panose="02040503050406030204" pitchFamily="18" charset="0"/>
                <a:ea typeface="Cambria" panose="02040503050406030204" pitchFamily="18" charset="0"/>
              </a:rPr>
              <a:t> і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власної</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діяльності</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вчителем</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удосконалення</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організації</a:t>
            </a:r>
            <a:r>
              <a:rPr lang="ru-RU" sz="1600" b="0" i="1" dirty="0">
                <a:solidFill>
                  <a:schemeClr val="accent1">
                    <a:lumMod val="50000"/>
                  </a:schemeClr>
                </a:solidFill>
                <a:effectLst/>
                <a:latin typeface="Cambria" panose="02040503050406030204" pitchFamily="18" charset="0"/>
                <a:ea typeface="Cambria" panose="02040503050406030204" pitchFamily="18" charset="0"/>
              </a:rPr>
              <a:t> </a:t>
            </a:r>
            <a:r>
              <a:rPr lang="ru-RU" sz="1600" b="0" i="1" dirty="0" err="1">
                <a:solidFill>
                  <a:schemeClr val="accent1">
                    <a:lumMod val="50000"/>
                  </a:schemeClr>
                </a:solidFill>
                <a:effectLst/>
                <a:latin typeface="Cambria" panose="02040503050406030204" pitchFamily="18" charset="0"/>
                <a:ea typeface="Cambria" panose="02040503050406030204" pitchFamily="18" charset="0"/>
              </a:rPr>
              <a:t>навчання</a:t>
            </a:r>
            <a:r>
              <a:rPr lang="ru-RU" sz="1600" b="0" i="0" dirty="0">
                <a:solidFill>
                  <a:schemeClr val="accent1">
                    <a:lumMod val="50000"/>
                  </a:schemeClr>
                </a:solidFill>
                <a:effectLst/>
                <a:latin typeface="Cambria" panose="02040503050406030204" pitchFamily="18" charset="0"/>
                <a:ea typeface="Cambria" panose="02040503050406030204" pitchFamily="18" charset="0"/>
              </a:rPr>
              <a:t>).</a:t>
            </a:r>
          </a:p>
        </p:txBody>
      </p:sp>
      <p:sp>
        <p:nvSpPr>
          <p:cNvPr id="6" name="Овал 5">
            <a:extLst>
              <a:ext uri="{FF2B5EF4-FFF2-40B4-BE49-F238E27FC236}">
                <a16:creationId xmlns:a16="http://schemas.microsoft.com/office/drawing/2014/main" id="{86AB3DAA-B362-43E2-A407-A99F5AD1BF5C}"/>
              </a:ext>
            </a:extLst>
          </p:cNvPr>
          <p:cNvSpPr/>
          <p:nvPr/>
        </p:nvSpPr>
        <p:spPr>
          <a:xfrm>
            <a:off x="1624613" y="0"/>
            <a:ext cx="7794594" cy="1367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0"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rPr>
              <a:t>До </a:t>
            </a:r>
            <a:r>
              <a:rPr lang="ru-RU" b="1" i="0" dirty="0" err="1">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rPr>
              <a:t>загальних</a:t>
            </a:r>
            <a:r>
              <a:rPr lang="ru-RU" b="1" i="0"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rPr>
              <a:t> </a:t>
            </a:r>
            <a:r>
              <a:rPr lang="ru-RU" b="1" i="0" dirty="0" err="1">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rPr>
              <a:t>функцій</a:t>
            </a:r>
            <a:r>
              <a:rPr lang="ru-RU" b="1" i="0"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rPr>
              <a:t> контролю належать:</a:t>
            </a:r>
          </a:p>
          <a:p>
            <a:pPr algn="ctr"/>
            <a:endParaRPr lang="ru-RU"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4125958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BC9B46-72F7-4B41-8074-9ECEA44661A1}"/>
              </a:ext>
            </a:extLst>
          </p:cNvPr>
          <p:cNvSpPr>
            <a:spLocks noGrp="1"/>
          </p:cNvSpPr>
          <p:nvPr>
            <p:ph type="title"/>
          </p:nvPr>
        </p:nvSpPr>
        <p:spPr/>
        <p:txBody>
          <a:bodyPr>
            <a:normAutofit fontScale="90000"/>
          </a:bodyPr>
          <a:lstStyle/>
          <a:p>
            <a:r>
              <a:rPr lang="ru-RU" dirty="0">
                <a:solidFill>
                  <a:srgbClr val="000000"/>
                </a:solidFill>
                <a:latin typeface="Cambria" panose="02040503050406030204" pitchFamily="18" charset="0"/>
                <a:ea typeface="Cambria" panose="02040503050406030204" pitchFamily="18" charset="0"/>
              </a:rPr>
              <a:t>До </a:t>
            </a:r>
            <a:r>
              <a:rPr lang="ru-RU" dirty="0" err="1">
                <a:solidFill>
                  <a:srgbClr val="000000"/>
                </a:solidFill>
                <a:latin typeface="Cambria" panose="02040503050406030204" pitchFamily="18" charset="0"/>
                <a:ea typeface="Cambria" panose="02040503050406030204" pitchFamily="18" charset="0"/>
              </a:rPr>
              <a:t>основних</a:t>
            </a:r>
            <a:r>
              <a:rPr lang="ru-RU" dirty="0">
                <a:solidFill>
                  <a:srgbClr val="000000"/>
                </a:solidFill>
                <a:latin typeface="Cambria" panose="02040503050406030204" pitchFamily="18" charset="0"/>
                <a:ea typeface="Cambria" panose="02040503050406030204" pitchFamily="18" charset="0"/>
              </a:rPr>
              <a:t> </a:t>
            </a:r>
            <a:r>
              <a:rPr lang="ru-RU" dirty="0" err="1">
                <a:solidFill>
                  <a:srgbClr val="000000"/>
                </a:solidFill>
                <a:latin typeface="Cambria" panose="02040503050406030204" pitchFamily="18" charset="0"/>
                <a:ea typeface="Cambria" panose="02040503050406030204" pitchFamily="18" charset="0"/>
              </a:rPr>
              <a:t>принципів</a:t>
            </a:r>
            <a:r>
              <a:rPr lang="ru-RU" dirty="0">
                <a:solidFill>
                  <a:srgbClr val="000000"/>
                </a:solidFill>
                <a:latin typeface="Cambria" panose="02040503050406030204" pitchFamily="18" charset="0"/>
                <a:ea typeface="Cambria" panose="02040503050406030204" pitchFamily="18" charset="0"/>
              </a:rPr>
              <a:t> контролю </a:t>
            </a:r>
            <a:r>
              <a:rPr lang="ru-RU" dirty="0" err="1">
                <a:solidFill>
                  <a:srgbClr val="000000"/>
                </a:solidFill>
                <a:latin typeface="Cambria" panose="02040503050406030204" pitchFamily="18" charset="0"/>
                <a:ea typeface="Cambria" panose="02040503050406030204" pitchFamily="18" charset="0"/>
              </a:rPr>
              <a:t>знань</a:t>
            </a:r>
            <a:r>
              <a:rPr lang="ru-RU" dirty="0">
                <a:solidFill>
                  <a:srgbClr val="000000"/>
                </a:solidFill>
                <a:latin typeface="Cambria" panose="02040503050406030204" pitchFamily="18" charset="0"/>
                <a:ea typeface="Cambria" panose="02040503050406030204" pitchFamily="18" charset="0"/>
              </a:rPr>
              <a:t> належать:</a:t>
            </a:r>
            <a:br>
              <a:rPr lang="ru-RU" dirty="0">
                <a:solidFill>
                  <a:srgbClr val="000000"/>
                </a:solidFill>
                <a:latin typeface="Cambria" panose="02040503050406030204" pitchFamily="18" charset="0"/>
                <a:ea typeface="Cambria" panose="02040503050406030204" pitchFamily="18" charset="0"/>
              </a:rPr>
            </a:br>
            <a:endParaRPr lang="ru-RU" dirty="0">
              <a:latin typeface="Cambria" panose="02040503050406030204" pitchFamily="18" charset="0"/>
              <a:ea typeface="Cambria" panose="02040503050406030204" pitchFamily="18" charset="0"/>
            </a:endParaRPr>
          </a:p>
        </p:txBody>
      </p:sp>
      <p:sp>
        <p:nvSpPr>
          <p:cNvPr id="3" name="Объект 2">
            <a:extLst>
              <a:ext uri="{FF2B5EF4-FFF2-40B4-BE49-F238E27FC236}">
                <a16:creationId xmlns:a16="http://schemas.microsoft.com/office/drawing/2014/main" id="{8D03E5C2-994C-4295-A0C1-4F4A24132A53}"/>
              </a:ext>
            </a:extLst>
          </p:cNvPr>
          <p:cNvSpPr>
            <a:spLocks noGrp="1"/>
          </p:cNvSpPr>
          <p:nvPr>
            <p:ph idx="1"/>
          </p:nvPr>
        </p:nvSpPr>
        <p:spPr/>
        <p:txBody>
          <a:bodyPr>
            <a:normAutofit fontScale="92500" lnSpcReduction="10000"/>
          </a:bodyPr>
          <a:lstStyle/>
          <a:p>
            <a:pPr algn="ctr"/>
            <a:r>
              <a:rPr lang="ru-RU" sz="2800" b="1" i="0" dirty="0" err="1">
                <a:solidFill>
                  <a:schemeClr val="accent2">
                    <a:lumMod val="75000"/>
                  </a:schemeClr>
                </a:solidFill>
                <a:effectLst/>
                <a:latin typeface="Cambria" panose="02040503050406030204" pitchFamily="18" charset="0"/>
                <a:ea typeface="Cambria" panose="02040503050406030204" pitchFamily="18" charset="0"/>
              </a:rPr>
              <a:t>індивідуальний</a:t>
            </a:r>
            <a:r>
              <a:rPr lang="ru-RU" sz="2800" b="1" i="0" dirty="0">
                <a:solidFill>
                  <a:schemeClr val="accent2">
                    <a:lumMod val="75000"/>
                  </a:schemeClr>
                </a:solidFill>
                <a:effectLst/>
                <a:latin typeface="Cambria" panose="02040503050406030204" pitchFamily="18" charset="0"/>
                <a:ea typeface="Cambria" panose="02040503050406030204" pitchFamily="18" charset="0"/>
              </a:rPr>
              <a:t> характер </a:t>
            </a:r>
            <a:r>
              <a:rPr lang="ru-RU" sz="2800" b="1" i="0" dirty="0" err="1">
                <a:solidFill>
                  <a:schemeClr val="accent2">
                    <a:lumMod val="75000"/>
                  </a:schemeClr>
                </a:solidFill>
                <a:effectLst/>
                <a:latin typeface="Cambria" panose="02040503050406030204" pitchFamily="18" charset="0"/>
                <a:ea typeface="Cambria" panose="02040503050406030204" pitchFamily="18" charset="0"/>
              </a:rPr>
              <a:t>перевірки</a:t>
            </a:r>
            <a:r>
              <a:rPr lang="ru-RU" sz="2800" b="1" i="0" dirty="0">
                <a:solidFill>
                  <a:schemeClr val="accent2">
                    <a:lumMod val="75000"/>
                  </a:schemeClr>
                </a:solidFill>
                <a:effectLst/>
                <a:latin typeface="Cambria" panose="02040503050406030204" pitchFamily="18" charset="0"/>
                <a:ea typeface="Cambria" panose="02040503050406030204" pitchFamily="18" charset="0"/>
              </a:rPr>
              <a:t>,</a:t>
            </a:r>
          </a:p>
          <a:p>
            <a:pPr algn="ctr"/>
            <a:r>
              <a:rPr lang="ru-RU" sz="2800" b="1" i="0" dirty="0">
                <a:solidFill>
                  <a:schemeClr val="accent2">
                    <a:lumMod val="75000"/>
                  </a:schemeClr>
                </a:solidFill>
                <a:effectLst/>
                <a:latin typeface="Cambria" panose="02040503050406030204" pitchFamily="18" charset="0"/>
                <a:ea typeface="Cambria" panose="02040503050406030204" pitchFamily="18" charset="0"/>
              </a:rPr>
              <a:t> </a:t>
            </a:r>
            <a:r>
              <a:rPr lang="ru-RU" sz="2800" b="1" i="0" dirty="0" err="1">
                <a:solidFill>
                  <a:schemeClr val="accent2">
                    <a:lumMod val="75000"/>
                  </a:schemeClr>
                </a:solidFill>
                <a:effectLst/>
                <a:latin typeface="Cambria" panose="02040503050406030204" pitchFamily="18" charset="0"/>
                <a:ea typeface="Cambria" panose="02040503050406030204" pitchFamily="18" charset="0"/>
              </a:rPr>
              <a:t>об'єктивність</a:t>
            </a:r>
            <a:r>
              <a:rPr lang="ru-RU" sz="2800" b="1" i="0" dirty="0">
                <a:solidFill>
                  <a:schemeClr val="accent2">
                    <a:lumMod val="75000"/>
                  </a:schemeClr>
                </a:solidFill>
                <a:effectLst/>
                <a:latin typeface="Cambria" panose="02040503050406030204" pitchFamily="18" charset="0"/>
                <a:ea typeface="Cambria" panose="02040503050406030204" pitchFamily="18" charset="0"/>
              </a:rPr>
              <a:t>, </a:t>
            </a:r>
          </a:p>
          <a:p>
            <a:pPr algn="ctr"/>
            <a:r>
              <a:rPr lang="ru-RU" sz="2800" b="1" i="0" dirty="0" err="1">
                <a:solidFill>
                  <a:schemeClr val="accent2">
                    <a:lumMod val="75000"/>
                  </a:schemeClr>
                </a:solidFill>
                <a:effectLst/>
                <a:latin typeface="Cambria" panose="02040503050406030204" pitchFamily="18" charset="0"/>
                <a:ea typeface="Cambria" panose="02040503050406030204" pitchFamily="18" charset="0"/>
              </a:rPr>
              <a:t>систематичність</a:t>
            </a:r>
            <a:r>
              <a:rPr lang="ru-RU" sz="2800" b="1" i="0" dirty="0">
                <a:solidFill>
                  <a:schemeClr val="accent2">
                    <a:lumMod val="75000"/>
                  </a:schemeClr>
                </a:solidFill>
                <a:effectLst/>
                <a:latin typeface="Cambria" panose="02040503050406030204" pitchFamily="18" charset="0"/>
                <a:ea typeface="Cambria" panose="02040503050406030204" pitchFamily="18" charset="0"/>
              </a:rPr>
              <a:t>, </a:t>
            </a:r>
          </a:p>
          <a:p>
            <a:pPr algn="ctr"/>
            <a:r>
              <a:rPr lang="ru-RU" sz="2800" b="1" i="0" dirty="0" err="1">
                <a:solidFill>
                  <a:schemeClr val="accent2">
                    <a:lumMod val="75000"/>
                  </a:schemeClr>
                </a:solidFill>
                <a:effectLst/>
                <a:latin typeface="Cambria" panose="02040503050406030204" pitchFamily="18" charset="0"/>
                <a:ea typeface="Cambria" panose="02040503050406030204" pitchFamily="18" charset="0"/>
              </a:rPr>
              <a:t>тематична</a:t>
            </a:r>
            <a:r>
              <a:rPr lang="ru-RU" sz="2800" b="1" i="0" dirty="0">
                <a:solidFill>
                  <a:schemeClr val="accent2">
                    <a:lumMod val="75000"/>
                  </a:schemeClr>
                </a:solidFill>
                <a:effectLst/>
                <a:latin typeface="Cambria" panose="02040503050406030204" pitchFamily="18" charset="0"/>
                <a:ea typeface="Cambria" panose="02040503050406030204" pitchFamily="18" charset="0"/>
              </a:rPr>
              <a:t> </a:t>
            </a:r>
            <a:r>
              <a:rPr lang="ru-RU" sz="2800" b="1" i="0" dirty="0" err="1">
                <a:solidFill>
                  <a:schemeClr val="accent2">
                    <a:lumMod val="75000"/>
                  </a:schemeClr>
                </a:solidFill>
                <a:effectLst/>
                <a:latin typeface="Cambria" panose="02040503050406030204" pitchFamily="18" charset="0"/>
                <a:ea typeface="Cambria" panose="02040503050406030204" pitchFamily="18" charset="0"/>
              </a:rPr>
              <a:t>спрямованість</a:t>
            </a:r>
            <a:r>
              <a:rPr lang="ru-RU" sz="2800" b="1" i="0" dirty="0">
                <a:solidFill>
                  <a:schemeClr val="accent2">
                    <a:lumMod val="75000"/>
                  </a:schemeClr>
                </a:solidFill>
                <a:effectLst/>
                <a:latin typeface="Cambria" panose="02040503050406030204" pitchFamily="18" charset="0"/>
                <a:ea typeface="Cambria" panose="02040503050406030204" pitchFamily="18" charset="0"/>
              </a:rPr>
              <a:t>, </a:t>
            </a:r>
          </a:p>
          <a:p>
            <a:pPr algn="ctr"/>
            <a:r>
              <a:rPr lang="ru-RU" sz="2800" b="1" i="0" dirty="0" err="1">
                <a:solidFill>
                  <a:schemeClr val="accent2">
                    <a:lumMod val="75000"/>
                  </a:schemeClr>
                </a:solidFill>
                <a:effectLst/>
                <a:latin typeface="Cambria" panose="02040503050406030204" pitchFamily="18" charset="0"/>
                <a:ea typeface="Cambria" panose="02040503050406030204" pitchFamily="18" charset="0"/>
              </a:rPr>
              <a:t>єдність</a:t>
            </a:r>
            <a:r>
              <a:rPr lang="ru-RU" sz="2800" b="1" i="0" dirty="0">
                <a:solidFill>
                  <a:schemeClr val="accent2">
                    <a:lumMod val="75000"/>
                  </a:schemeClr>
                </a:solidFill>
                <a:effectLst/>
                <a:latin typeface="Cambria" panose="02040503050406030204" pitchFamily="18" charset="0"/>
                <a:ea typeface="Cambria" panose="02040503050406030204" pitchFamily="18" charset="0"/>
              </a:rPr>
              <a:t> </a:t>
            </a:r>
            <a:r>
              <a:rPr lang="ru-RU" sz="2800" b="1" i="0" dirty="0" err="1">
                <a:solidFill>
                  <a:schemeClr val="accent2">
                    <a:lumMod val="75000"/>
                  </a:schemeClr>
                </a:solidFill>
                <a:effectLst/>
                <a:latin typeface="Cambria" panose="02040503050406030204" pitchFamily="18" charset="0"/>
                <a:ea typeface="Cambria" panose="02040503050406030204" pitchFamily="18" charset="0"/>
              </a:rPr>
              <a:t>вимог</a:t>
            </a:r>
            <a:r>
              <a:rPr lang="ru-RU" sz="2800" b="1" i="0" dirty="0">
                <a:solidFill>
                  <a:schemeClr val="accent2">
                    <a:lumMod val="75000"/>
                  </a:schemeClr>
                </a:solidFill>
                <a:effectLst/>
                <a:latin typeface="Cambria" panose="02040503050406030204" pitchFamily="18" charset="0"/>
                <a:ea typeface="Cambria" panose="02040503050406030204" pitchFamily="18" charset="0"/>
              </a:rPr>
              <a:t>, </a:t>
            </a:r>
          </a:p>
          <a:p>
            <a:pPr algn="ctr"/>
            <a:r>
              <a:rPr lang="ru-RU" sz="2800" b="1" i="0" dirty="0" err="1">
                <a:solidFill>
                  <a:schemeClr val="accent2">
                    <a:lumMod val="75000"/>
                  </a:schemeClr>
                </a:solidFill>
                <a:effectLst/>
                <a:latin typeface="Cambria" panose="02040503050406030204" pitchFamily="18" charset="0"/>
                <a:ea typeface="Cambria" panose="02040503050406030204" pitchFamily="18" charset="0"/>
              </a:rPr>
              <a:t>оптимальність</a:t>
            </a:r>
            <a:r>
              <a:rPr lang="ru-RU" sz="2800" b="1" i="0" dirty="0">
                <a:solidFill>
                  <a:schemeClr val="accent2">
                    <a:lumMod val="75000"/>
                  </a:schemeClr>
                </a:solidFill>
                <a:effectLst/>
                <a:latin typeface="Cambria" panose="02040503050406030204" pitchFamily="18" charset="0"/>
                <a:ea typeface="Cambria" panose="02040503050406030204" pitchFamily="18" charset="0"/>
              </a:rPr>
              <a:t>, </a:t>
            </a:r>
          </a:p>
          <a:p>
            <a:pPr algn="ctr"/>
            <a:r>
              <a:rPr lang="ru-RU" sz="2800" b="1" i="0" dirty="0" err="1">
                <a:solidFill>
                  <a:schemeClr val="accent2">
                    <a:lumMod val="75000"/>
                  </a:schemeClr>
                </a:solidFill>
                <a:effectLst/>
                <a:latin typeface="Cambria" panose="02040503050406030204" pitchFamily="18" charset="0"/>
                <a:ea typeface="Cambria" panose="02040503050406030204" pitchFamily="18" charset="0"/>
              </a:rPr>
              <a:t>усебічність</a:t>
            </a:r>
            <a:r>
              <a:rPr lang="ru-RU" sz="2800" b="1" i="0" dirty="0">
                <a:solidFill>
                  <a:schemeClr val="accent2">
                    <a:lumMod val="75000"/>
                  </a:schemeClr>
                </a:solidFill>
                <a:effectLst/>
                <a:latin typeface="Cambria" panose="02040503050406030204" pitchFamily="18" charset="0"/>
                <a:ea typeface="Cambria" panose="02040503050406030204" pitchFamily="18" charset="0"/>
              </a:rPr>
              <a:t>.</a:t>
            </a:r>
            <a:endParaRPr lang="ru-RU" sz="2800" b="1" dirty="0">
              <a:solidFill>
                <a:schemeClr val="accent2">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262741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a:extLst>
              <a:ext uri="{FF2B5EF4-FFF2-40B4-BE49-F238E27FC236}">
                <a16:creationId xmlns:a16="http://schemas.microsoft.com/office/drawing/2014/main" id="{58E71F89-8222-45CD-B28A-8A37C2BCF9D5}"/>
              </a:ext>
            </a:extLst>
          </p:cNvPr>
          <p:cNvSpPr/>
          <p:nvPr/>
        </p:nvSpPr>
        <p:spPr>
          <a:xfrm>
            <a:off x="1074124" y="12928"/>
            <a:ext cx="7794594" cy="1367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0"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Arial" panose="020B0604020202020204" pitchFamily="34" charset="0"/>
              </a:rPr>
              <a:t>:</a:t>
            </a:r>
          </a:p>
          <a:p>
            <a:pPr algn="ctr"/>
            <a:endParaRPr lang="ru-RU"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 name="Заголовок 1">
            <a:extLst>
              <a:ext uri="{FF2B5EF4-FFF2-40B4-BE49-F238E27FC236}">
                <a16:creationId xmlns:a16="http://schemas.microsoft.com/office/drawing/2014/main" id="{237D2CD6-5505-4F16-B5CC-EA24C1ECEE17}"/>
              </a:ext>
            </a:extLst>
          </p:cNvPr>
          <p:cNvSpPr>
            <a:spLocks noGrp="1"/>
          </p:cNvSpPr>
          <p:nvPr>
            <p:ph type="title"/>
          </p:nvPr>
        </p:nvSpPr>
        <p:spPr>
          <a:xfrm>
            <a:off x="2013678" y="349208"/>
            <a:ext cx="10178322" cy="1492132"/>
          </a:xfrm>
        </p:spPr>
        <p:txBody>
          <a:bodyPr/>
          <a:lstStyle/>
          <a:p>
            <a:r>
              <a:rPr lang="ru-RU" dirty="0" err="1"/>
              <a:t>види</a:t>
            </a:r>
            <a:r>
              <a:rPr lang="ru-RU" dirty="0"/>
              <a:t> контролю</a:t>
            </a:r>
          </a:p>
        </p:txBody>
      </p:sp>
      <p:sp>
        <p:nvSpPr>
          <p:cNvPr id="3" name="Объект 2">
            <a:extLst>
              <a:ext uri="{FF2B5EF4-FFF2-40B4-BE49-F238E27FC236}">
                <a16:creationId xmlns:a16="http://schemas.microsoft.com/office/drawing/2014/main" id="{BA16CC39-F01F-4FB5-A4AA-BC21B05139EE}"/>
              </a:ext>
            </a:extLst>
          </p:cNvPr>
          <p:cNvSpPr>
            <a:spLocks noGrp="1"/>
          </p:cNvSpPr>
          <p:nvPr>
            <p:ph idx="1"/>
          </p:nvPr>
        </p:nvSpPr>
        <p:spPr>
          <a:xfrm>
            <a:off x="2831903" y="1948649"/>
            <a:ext cx="10178322" cy="3593591"/>
          </a:xfrm>
        </p:spPr>
        <p:txBody>
          <a:bodyPr>
            <a:normAutofit lnSpcReduction="10000"/>
          </a:bodyPr>
          <a:lstStyle/>
          <a:p>
            <a:r>
              <a:rPr lang="ru-RU" sz="4000" dirty="0" err="1">
                <a:latin typeface="Cambria" panose="02040503050406030204" pitchFamily="18" charset="0"/>
                <a:ea typeface="Cambria" panose="02040503050406030204" pitchFamily="18" charset="0"/>
              </a:rPr>
              <a:t>поточний</a:t>
            </a:r>
            <a:endParaRPr lang="ru-RU" sz="4000" dirty="0">
              <a:latin typeface="Cambria" panose="02040503050406030204" pitchFamily="18" charset="0"/>
              <a:ea typeface="Cambria" panose="02040503050406030204" pitchFamily="18" charset="0"/>
            </a:endParaRPr>
          </a:p>
          <a:p>
            <a:r>
              <a:rPr lang="ru-RU" sz="4000" dirty="0">
                <a:latin typeface="Cambria" panose="02040503050406030204" pitchFamily="18" charset="0"/>
                <a:ea typeface="Cambria" panose="02040503050406030204" pitchFamily="18" charset="0"/>
              </a:rPr>
              <a:t> </a:t>
            </a:r>
            <a:r>
              <a:rPr lang="ru-RU" sz="4000" dirty="0" err="1">
                <a:latin typeface="Cambria" panose="02040503050406030204" pitchFamily="18" charset="0"/>
                <a:ea typeface="Cambria" panose="02040503050406030204" pitchFamily="18" charset="0"/>
              </a:rPr>
              <a:t>періодичний</a:t>
            </a:r>
            <a:endParaRPr lang="ru-RU" sz="4000" dirty="0">
              <a:latin typeface="Cambria" panose="02040503050406030204" pitchFamily="18" charset="0"/>
              <a:ea typeface="Cambria" panose="02040503050406030204" pitchFamily="18" charset="0"/>
            </a:endParaRPr>
          </a:p>
          <a:p>
            <a:r>
              <a:rPr lang="ru-RU" sz="4000" dirty="0">
                <a:latin typeface="Cambria" panose="02040503050406030204" pitchFamily="18" charset="0"/>
                <a:ea typeface="Cambria" panose="02040503050406030204" pitchFamily="18" charset="0"/>
              </a:rPr>
              <a:t> </a:t>
            </a:r>
            <a:r>
              <a:rPr lang="ru-RU" sz="4000" dirty="0" err="1">
                <a:latin typeface="Cambria" panose="02040503050406030204" pitchFamily="18" charset="0"/>
                <a:ea typeface="Cambria" panose="02040503050406030204" pitchFamily="18" charset="0"/>
              </a:rPr>
              <a:t>тематичний</a:t>
            </a:r>
            <a:r>
              <a:rPr lang="ru-RU" sz="4000" dirty="0">
                <a:latin typeface="Cambria" panose="02040503050406030204" pitchFamily="18" charset="0"/>
                <a:ea typeface="Cambria" panose="02040503050406030204" pitchFamily="18" charset="0"/>
              </a:rPr>
              <a:t> </a:t>
            </a:r>
          </a:p>
          <a:p>
            <a:r>
              <a:rPr lang="ru-RU" sz="4000" dirty="0" err="1">
                <a:latin typeface="Cambria" panose="02040503050406030204" pitchFamily="18" charset="0"/>
                <a:ea typeface="Cambria" panose="02040503050406030204" pitchFamily="18" charset="0"/>
              </a:rPr>
              <a:t>підсумковий</a:t>
            </a:r>
            <a:r>
              <a:rPr lang="ru-RU" sz="4000" dirty="0">
                <a:latin typeface="Cambria" panose="02040503050406030204" pitchFamily="18" charset="0"/>
                <a:ea typeface="Cambria" panose="02040503050406030204" pitchFamily="18" charset="0"/>
              </a:rPr>
              <a:t> </a:t>
            </a:r>
          </a:p>
          <a:p>
            <a:r>
              <a:rPr lang="ru-RU" sz="4000" dirty="0">
                <a:latin typeface="Cambria" panose="02040503050406030204" pitchFamily="18" charset="0"/>
                <a:ea typeface="Cambria" panose="02040503050406030204" pitchFamily="18" charset="0"/>
              </a:rPr>
              <a:t>самоконтроль </a:t>
            </a:r>
          </a:p>
        </p:txBody>
      </p:sp>
      <p:pic>
        <p:nvPicPr>
          <p:cNvPr id="6" name="Рисунок 5" descr="Линейчатая диаграмма">
            <a:extLst>
              <a:ext uri="{FF2B5EF4-FFF2-40B4-BE49-F238E27FC236}">
                <a16:creationId xmlns:a16="http://schemas.microsoft.com/office/drawing/2014/main" id="{83E2A4BC-A71B-4AAC-B82D-3B5B73DF54E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19242" y="292770"/>
            <a:ext cx="914400" cy="914400"/>
          </a:xfrm>
          <a:prstGeom prst="rect">
            <a:avLst/>
          </a:prstGeom>
        </p:spPr>
      </p:pic>
      <p:pic>
        <p:nvPicPr>
          <p:cNvPr id="8" name="Рисунок 7" descr="Секундомер">
            <a:extLst>
              <a:ext uri="{FF2B5EF4-FFF2-40B4-BE49-F238E27FC236}">
                <a16:creationId xmlns:a16="http://schemas.microsoft.com/office/drawing/2014/main" id="{E43F2F1C-5043-42E0-91B3-8FAA4F6066B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86928" y="239115"/>
            <a:ext cx="914400" cy="914400"/>
          </a:xfrm>
          <a:prstGeom prst="rect">
            <a:avLst/>
          </a:prstGeom>
        </p:spPr>
      </p:pic>
      <p:pic>
        <p:nvPicPr>
          <p:cNvPr id="10" name="Рисунок 9" descr="Песочные часы">
            <a:extLst>
              <a:ext uri="{FF2B5EF4-FFF2-40B4-BE49-F238E27FC236}">
                <a16:creationId xmlns:a16="http://schemas.microsoft.com/office/drawing/2014/main" id="{F480B750-E6D5-466D-AF61-5F0C97D39BA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79204" y="292770"/>
            <a:ext cx="914400" cy="914400"/>
          </a:xfrm>
          <a:prstGeom prst="rect">
            <a:avLst/>
          </a:prstGeom>
        </p:spPr>
      </p:pic>
    </p:spTree>
    <p:extLst>
      <p:ext uri="{BB962C8B-B14F-4D97-AF65-F5344CB8AC3E}">
        <p14:creationId xmlns:p14="http://schemas.microsoft.com/office/powerpoint/2010/main" val="41218437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Эмблема">
  <a:themeElements>
    <a:clrScheme name="Фиолетовый">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Эмблема">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Эмблема">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Эмблема</Template>
  <TotalTime>34</TotalTime>
  <Words>1615</Words>
  <Application>Microsoft Office PowerPoint</Application>
  <PresentationFormat>Широкий екран</PresentationFormat>
  <Paragraphs>100</Paragraphs>
  <Slides>30</Slides>
  <Notes>0</Notes>
  <HiddenSlides>0</HiddenSlides>
  <MMClips>0</MMClips>
  <ScaleCrop>false</ScaleCrop>
  <HeadingPairs>
    <vt:vector size="6" baseType="variant">
      <vt:variant>
        <vt:lpstr>Використані шрифти</vt:lpstr>
      </vt:variant>
      <vt:variant>
        <vt:i4>8</vt:i4>
      </vt:variant>
      <vt:variant>
        <vt:lpstr>Тема</vt:lpstr>
      </vt:variant>
      <vt:variant>
        <vt:i4>1</vt:i4>
      </vt:variant>
      <vt:variant>
        <vt:lpstr>Заголовки слайдів</vt:lpstr>
      </vt:variant>
      <vt:variant>
        <vt:i4>30</vt:i4>
      </vt:variant>
    </vt:vector>
  </HeadingPairs>
  <TitlesOfParts>
    <vt:vector size="39" baseType="lpstr">
      <vt:lpstr>Arial</vt:lpstr>
      <vt:lpstr>Calibri</vt:lpstr>
      <vt:lpstr>Cambria</vt:lpstr>
      <vt:lpstr>Corbel</vt:lpstr>
      <vt:lpstr>Gill Sans MT</vt:lpstr>
      <vt:lpstr>Impact</vt:lpstr>
      <vt:lpstr>Times New Roman</vt:lpstr>
      <vt:lpstr>Wingdings</vt:lpstr>
      <vt:lpstr>Эмблема</vt:lpstr>
      <vt:lpstr>Лекція 13.  Контроль за навчально-пізнавальною діяльністю</vt:lpstr>
      <vt:lpstr>Презентація PowerPoint</vt:lpstr>
      <vt:lpstr>Презентація PowerPoint</vt:lpstr>
      <vt:lpstr>Презентація PowerPoint</vt:lpstr>
      <vt:lpstr>Презентація PowerPoint</vt:lpstr>
      <vt:lpstr>Функції контролю знань</vt:lpstr>
      <vt:lpstr>Презентація PowerPoint</vt:lpstr>
      <vt:lpstr>До основних принципів контролю знань належать: </vt:lpstr>
      <vt:lpstr>види контролю</vt:lpstr>
      <vt:lpstr>Презентація PowerPoint</vt:lpstr>
      <vt:lpstr>Вправа «Постав на голову»</vt:lpstr>
      <vt:lpstr>Бліц-турнір</vt:lpstr>
      <vt:lpstr>Вимоги до оцінювання навчальних досягнень учнів:  1. Індивідуальний характер 2. Систематичність контролю 3. Достатня кількість даних для оцінок 4. Дотримання об’єктивності під час оцінювання знань 5. Єдність вимог до оцінювання знань 6. Оптимізація контролю знань учнів 7. Гласність контролю 8. Всебічність контролю 9. Тематична спрямованість контролю 10. Дотримання етичних норм    </vt:lpstr>
      <vt:lpstr>Вправа «Крісло автора»</vt:lpstr>
      <vt:lpstr>Робота з підручником</vt:lpstr>
      <vt:lpstr>Хвилинка відпочинку</vt:lpstr>
      <vt:lpstr>Робота в групах з елементами рольової гри. Розв’язування проблемних завдань.  Аналіз ситуацій</vt:lpstr>
      <vt:lpstr>Ситуація 2 Учень 5-го класу не виконав домашнє завдання. Вчителька поставила «2». Стала вимагати щоденник, але учень відмовився його давати. В кінці уроку учні класу підійшли до вчителя з проханням не ставити оцінку в щоденник, бо батько хлопчика п’є і б’є його. А урок він не вивчив тому, що не ночував дома.  Як поступити вчителю в даному випадку? </vt:lpstr>
      <vt:lpstr>Ситуація 3. Аналізуючи контрольну роботу, вчитель так коментує оцінки: - Петренко – «8» - гарна в тебе робота, як завжди. Але, на жаль, знайшлась одна граматична помилка. - Січкар, також «8». Вітаю, молодець, так тримати. - Жовтоног, у тебе цього разу тільки «8» помилок. Це у два рази менше, ніж у попередній роботі. Зрушення значні. Залишилось ще попрацювати і покінчиш з «двійками». - Філоненко, вітаю. Я із задоволенням поставила за твою роботу «6», надіюся, що невдовзі зможеш виконувати роботи на «8». З’ясуйте, яка функція контролю реалізована вчителем? Чому одна і та ж оцінка коментується вчителем по-різному?</vt:lpstr>
      <vt:lpstr>Ситуація 4 Закінчилася контрольна робота з математики. Учні здають зошити. І тут учитель раптом звертає увагу на те, що на дошці були старанно кимось виведені всі потрібні для розв’язання формули, та ще й відповіді. Отже, на дошці виявлено «шпаргалку». Як поступити вчителю в даній ситуації? 1)Усі оцінки за контрольну роботу буде знижено на один бал; 2)Або ви називаєте мені ім’я того, хто це зробив, або всі одержують «двійки»; 3)Сьогодні після уроків ми з вами повторимо контрольну роботу з новими задачами; 4) Ваш варіант. </vt:lpstr>
      <vt:lpstr>Особливості оцінювання навчальних досягнень учнів 6-7-річного віку  Форми і прийоми: 1. Різні форми схвалення, підбадьорювання, виражені словесно та за допомогою міміки, жесту, модуляції голосу. 2. Розгорнуте словесне оцінювання. 3. Перспективна й відстрочена оцінка. 4. Динамічна виставка окремих дитячих робіт з будь-якого виду діяльності. 5. Ігрова оцінка.   </vt:lpstr>
      <vt:lpstr>Робота в парах (трійках)</vt:lpstr>
      <vt:lpstr>Вправа «Мікрофон» Напишіть педагогічний твір-мініатюру на тему «Що б я змінив у школі при оцінюванні навчальних досягнень учнів?» </vt:lpstr>
      <vt:lpstr>Домашнє завдання</vt:lpstr>
      <vt:lpstr>Вправа «Завершення речення» - Я дізналася, що… - Мене здивувало, що… - Мені сподобалося, що… - Можливо, було б краще, якби… - Було цікаво… - Було важко… - Я виконувала завдання… - Тепер я можу… - Я відчула, що… - Я навчилась… - Я змогла… - Я спробую… - Мені захотілось… </vt:lpstr>
      <vt:lpstr>Презентація PowerPoint</vt:lpstr>
      <vt:lpstr>Презентація PowerPoint</vt:lpstr>
      <vt:lpstr>Домашнє завдання  1. Опрацюйте теоретичний матеріал заняття і повторіть тему «Контроль та оцінювання навчальних досягнень учів», підготуйтесь до контрольної роботи. 2. Опрацюйте твори В.О.Сухомлинського й випишіть його мірування про місе і роль оцінок у навчально-виховному процесі. 3. Опрацюйте загальні критерії оцінювання навчальних досягнень у системі загальної середньої освіти. 4. Випишіть критерії і норми оцінювання навчальних досягнень зі «свого» предмета. 5. Сформулюйте перелік правил техніки контролю успішності навчальної діяльності учнів (Кузьмінський А.І., Вовк Л.П.,Омеляненко В.Л. Педагогіка:завдання і ситуації: Практикум. – К.: Знання-прес, 2003. – 429с.) </vt:lpstr>
      <vt:lpstr>Сьогодні хороший день?</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Контроль як компонент навчального процесу. Функції та види контролю.</dc:title>
  <dc:creator>Вероника Коссе</dc:creator>
  <cp:lastModifiedBy>Admin</cp:lastModifiedBy>
  <cp:revision>8</cp:revision>
  <dcterms:created xsi:type="dcterms:W3CDTF">2021-04-10T17:44:33Z</dcterms:created>
  <dcterms:modified xsi:type="dcterms:W3CDTF">2025-02-02T21:59:42Z</dcterms:modified>
</cp:coreProperties>
</file>