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88" r:id="rId4"/>
    <p:sldId id="289" r:id="rId5"/>
    <p:sldId id="290" r:id="rId6"/>
    <p:sldId id="291" r:id="rId7"/>
    <p:sldId id="292" r:id="rId8"/>
    <p:sldId id="293" r:id="rId9"/>
    <p:sldId id="294" r:id="rId10"/>
    <p:sldId id="295" r:id="rId11"/>
    <p:sldId id="296"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298" r:id="rId28"/>
    <p:sldId id="299" r:id="rId29"/>
    <p:sldId id="300" r:id="rId30"/>
    <p:sldId id="301" r:id="rId31"/>
    <p:sldId id="30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63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a:t>Стадії </a:t>
            </a:r>
            <a:r>
              <a:rPr lang="uk-UA" dirty="0" err="1"/>
              <a:t>коучингу</a:t>
            </a:r>
            <a:r>
              <a:rPr lang="uk-UA" dirty="0"/>
              <a:t>. Принципи </a:t>
            </a:r>
            <a:r>
              <a:rPr lang="uk-UA" dirty="0" err="1"/>
              <a:t>коучингу</a:t>
            </a:r>
            <a:endParaRPr lang="uk-UA" dirty="0"/>
          </a:p>
        </p:txBody>
      </p:sp>
      <p:sp>
        <p:nvSpPr>
          <p:cNvPr id="3" name="Подзаголовок 2"/>
          <p:cNvSpPr>
            <a:spLocks noGrp="1"/>
          </p:cNvSpPr>
          <p:nvPr>
            <p:ph type="subTitle" idx="1"/>
          </p:nvPr>
        </p:nvSpPr>
        <p:spPr/>
        <p:txBody>
          <a:bodyPr>
            <a:normAutofit lnSpcReduction="10000"/>
          </a:bodyPr>
          <a:lstStyle/>
          <a:p>
            <a:pPr marL="342900" indent="-342900">
              <a:buFont typeface="+mj-lt"/>
              <a:buAutoNum type="arabicPeriod"/>
            </a:pPr>
            <a:r>
              <a:rPr lang="uk-UA" dirty="0"/>
              <a:t>Стадії </a:t>
            </a:r>
            <a:r>
              <a:rPr lang="uk-UA" dirty="0" err="1"/>
              <a:t>коучингу</a:t>
            </a:r>
            <a:r>
              <a:rPr lang="uk-UA" dirty="0"/>
              <a:t>: зміст та особливості.</a:t>
            </a:r>
          </a:p>
          <a:p>
            <a:pPr marL="342900" indent="-342900">
              <a:buFont typeface="+mj-lt"/>
              <a:buAutoNum type="arabicPeriod"/>
            </a:pPr>
            <a:r>
              <a:rPr lang="uk-UA" dirty="0"/>
              <a:t>Принципи </a:t>
            </a:r>
            <a:r>
              <a:rPr lang="uk-UA" dirty="0" err="1"/>
              <a:t>коучингу</a:t>
            </a:r>
            <a:r>
              <a:rPr lang="uk-UA" dirty="0"/>
              <a:t>.</a:t>
            </a:r>
          </a:p>
          <a:p>
            <a:pPr marL="342900" indent="-342900">
              <a:buFont typeface="+mj-lt"/>
              <a:buAutoNum type="arabicPeriod"/>
            </a:pPr>
            <a:r>
              <a:rPr lang="uk-UA" dirty="0" err="1"/>
              <a:t>Коуч</a:t>
            </a:r>
            <a:r>
              <a:rPr lang="uk-UA" dirty="0"/>
              <a:t>-сесія.</a:t>
            </a:r>
          </a:p>
        </p:txBody>
      </p:sp>
    </p:spTree>
    <p:extLst>
      <p:ext uri="{BB962C8B-B14F-4D97-AF65-F5344CB8AC3E}">
        <p14:creationId xmlns:p14="http://schemas.microsoft.com/office/powerpoint/2010/main" val="697761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Стадія 5: критичне осмислення дій та планування більш ефективної діяльності</a:t>
            </a:r>
            <a:br>
              <a:rPr lang="uk-UA" dirty="0"/>
            </a:br>
            <a:endParaRPr lang="uk-UA" dirty="0"/>
          </a:p>
        </p:txBody>
      </p:sp>
      <p:sp>
        <p:nvSpPr>
          <p:cNvPr id="3" name="Объект 2"/>
          <p:cNvSpPr>
            <a:spLocks noGrp="1"/>
          </p:cNvSpPr>
          <p:nvPr>
            <p:ph idx="1"/>
          </p:nvPr>
        </p:nvSpPr>
        <p:spPr/>
        <p:txBody>
          <a:bodyPr>
            <a:normAutofit fontScale="92500" lnSpcReduction="10000"/>
          </a:bodyPr>
          <a:lstStyle/>
          <a:p>
            <a:pPr marL="0" indent="0" algn="just">
              <a:buNone/>
            </a:pPr>
            <a:r>
              <a:rPr lang="uk-UA" dirty="0"/>
              <a:t>До завершення цієї стадії </a:t>
            </a:r>
            <a:r>
              <a:rPr lang="uk-UA" dirty="0" err="1"/>
              <a:t>коучингу</a:t>
            </a:r>
            <a:r>
              <a:rPr lang="uk-UA" dirty="0"/>
              <a:t> ви повинні досягти наступних результатів:</a:t>
            </a:r>
          </a:p>
          <a:p>
            <a:pPr algn="just"/>
            <a:r>
              <a:rPr lang="uk-UA" dirty="0"/>
              <a:t>Скласти список сильних сторін учня та сфер його розвитку.</a:t>
            </a:r>
          </a:p>
          <a:p>
            <a:pPr algn="just"/>
            <a:r>
              <a:rPr lang="uk-UA" dirty="0"/>
              <a:t>Скласти план того, що учень буде робити по-новому при виконанні завдання або здійсненні діяльності.</a:t>
            </a:r>
          </a:p>
          <a:p>
            <a:pPr marL="0" indent="0" algn="just">
              <a:buNone/>
            </a:pPr>
            <a:r>
              <a:rPr lang="uk-UA" dirty="0"/>
              <a:t>Ця стадія включає відображення попередніх дій учня та обговорення (</a:t>
            </a:r>
            <a:r>
              <a:rPr lang="uk-UA" dirty="0" err="1"/>
              <a:t>коучем</a:t>
            </a:r>
            <a:r>
              <a:rPr lang="uk-UA" dirty="0"/>
              <a:t> та учнем) способів оптимізації вирішення актуального на даний момент завдання. </a:t>
            </a:r>
            <a:r>
              <a:rPr lang="uk-UA" dirty="0" err="1"/>
              <a:t>Коуч</a:t>
            </a:r>
            <a:r>
              <a:rPr lang="uk-UA" dirty="0"/>
              <a:t> і учень зустрічаються для того, щоб розглянути отриманий учнем досвід і зрозуміти, яким чином учень може використовувати цей досвід з метою підвищення ефективності своїх дій.</a:t>
            </a:r>
          </a:p>
          <a:p>
            <a:pPr algn="just"/>
            <a:r>
              <a:rPr lang="uk-UA" dirty="0"/>
              <a:t>На цьому етапі може з'явитися такий фактор, як почуття уразливості, яке відчуває учень. Іноді учні відчувають, що ви їх судитимете або змусите їх зізнатися у власній слабкості. Таким чином, вам слід подолати деякі з цих страхів, нагадавши учневі про мету вашої дискусії.</a:t>
            </a:r>
          </a:p>
        </p:txBody>
      </p:sp>
    </p:spTree>
    <p:extLst>
      <p:ext uri="{BB962C8B-B14F-4D97-AF65-F5344CB8AC3E}">
        <p14:creationId xmlns:p14="http://schemas.microsoft.com/office/powerpoint/2010/main" val="2640748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Стадія 6: завершення взаємини </a:t>
            </a:r>
            <a:r>
              <a:rPr lang="uk-UA" dirty="0" err="1"/>
              <a:t>коучингу</a:t>
            </a:r>
            <a:br>
              <a:rPr lang="uk-UA" dirty="0"/>
            </a:br>
            <a:endParaRPr lang="uk-UA" dirty="0"/>
          </a:p>
        </p:txBody>
      </p:sp>
      <p:sp>
        <p:nvSpPr>
          <p:cNvPr id="3" name="Объект 2"/>
          <p:cNvSpPr>
            <a:spLocks noGrp="1"/>
          </p:cNvSpPr>
          <p:nvPr>
            <p:ph idx="1"/>
          </p:nvPr>
        </p:nvSpPr>
        <p:spPr/>
        <p:txBody>
          <a:bodyPr/>
          <a:lstStyle/>
          <a:p>
            <a:pPr algn="just"/>
            <a:r>
              <a:rPr lang="uk-UA" dirty="0"/>
              <a:t>Взаємини </a:t>
            </a:r>
            <a:r>
              <a:rPr lang="uk-UA" dirty="0" err="1"/>
              <a:t>коучинга</a:t>
            </a:r>
            <a:r>
              <a:rPr lang="uk-UA" dirty="0"/>
              <a:t> є процес, у якого є початок і кінець. Завершення взаємини означає, що учень готовий діяти без вашої підтримки (а аж ніяк не припинення розвитку вашого колишнього підопічного). Можливо, ви спілкуватиметеся і надалі, особливо якщо між вами існують відносини «підлеглий-начальник». Однак важливим є підкреслити завершення саме процесу </a:t>
            </a:r>
            <a:r>
              <a:rPr lang="uk-UA" dirty="0" err="1"/>
              <a:t>коучингу</a:t>
            </a:r>
            <a:r>
              <a:rPr lang="uk-UA" dirty="0"/>
              <a:t> і таким чином чітко визначити призначення майбутніх </a:t>
            </a:r>
            <a:r>
              <a:rPr lang="uk-UA" dirty="0" err="1"/>
              <a:t>інтеракцій</a:t>
            </a:r>
            <a:r>
              <a:rPr lang="uk-UA" dirty="0"/>
              <a:t>.</a:t>
            </a:r>
          </a:p>
          <a:p>
            <a:pPr marL="0" indent="0" algn="just">
              <a:buNone/>
            </a:pPr>
            <a:r>
              <a:rPr lang="uk-UA" dirty="0"/>
              <a:t>До кінця цієї стадії </a:t>
            </a:r>
            <a:r>
              <a:rPr lang="uk-UA" dirty="0" err="1"/>
              <a:t>коучингу</a:t>
            </a:r>
            <a:r>
              <a:rPr lang="uk-UA" dirty="0"/>
              <a:t> ви повинні дійти наступних результатів:</a:t>
            </a:r>
          </a:p>
          <a:p>
            <a:pPr algn="just"/>
            <a:r>
              <a:rPr lang="uk-UA" dirty="0"/>
              <a:t>Ви (і ваш учень) повинні оцінити програму </a:t>
            </a:r>
            <a:r>
              <a:rPr lang="uk-UA" dirty="0" err="1"/>
              <a:t>коучингу</a:t>
            </a:r>
            <a:r>
              <a:rPr lang="uk-UA" dirty="0"/>
              <a:t>.</a:t>
            </a:r>
          </a:p>
          <a:p>
            <a:pPr algn="just"/>
            <a:r>
              <a:rPr lang="uk-UA" dirty="0"/>
              <a:t>Ви маєте скласти план розвитку себе як </a:t>
            </a:r>
            <a:r>
              <a:rPr lang="uk-UA" dirty="0" err="1"/>
              <a:t>коуча</a:t>
            </a:r>
            <a:r>
              <a:rPr lang="uk-UA" dirty="0"/>
              <a:t>.</a:t>
            </a:r>
          </a:p>
        </p:txBody>
      </p:sp>
    </p:spTree>
    <p:extLst>
      <p:ext uri="{BB962C8B-B14F-4D97-AF65-F5344CB8AC3E}">
        <p14:creationId xmlns:p14="http://schemas.microsoft.com/office/powerpoint/2010/main" val="394035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7B0BFE-FA69-408E-8BCF-97FC725D0EA6}"/>
              </a:ext>
            </a:extLst>
          </p:cNvPr>
          <p:cNvSpPr>
            <a:spLocks noGrp="1"/>
          </p:cNvSpPr>
          <p:nvPr>
            <p:ph type="title"/>
          </p:nvPr>
        </p:nvSpPr>
        <p:spPr>
          <a:xfrm>
            <a:off x="2589213" y="624110"/>
            <a:ext cx="8915400" cy="1509490"/>
          </a:xfrm>
        </p:spPr>
        <p:txBody>
          <a:bodyPr>
            <a:normAutofit fontScale="90000"/>
          </a:bodyPr>
          <a:lstStyle/>
          <a:p>
            <a:pPr algn="ctr"/>
            <a:r>
              <a:rPr lang="uk-UA" dirty="0"/>
              <a:t>2. ОСНОВНІ ПРИНЦИПИ КОУЧИНГУ</a:t>
            </a:r>
            <a:br>
              <a:rPr lang="uk-UA" dirty="0"/>
            </a:br>
            <a:r>
              <a:rPr lang="uk-UA" dirty="0"/>
              <a:t>Принцип усвідомленості та відповідальності</a:t>
            </a:r>
          </a:p>
        </p:txBody>
      </p:sp>
      <p:sp>
        <p:nvSpPr>
          <p:cNvPr id="3" name="Місце для вмісту 2">
            <a:extLst>
              <a:ext uri="{FF2B5EF4-FFF2-40B4-BE49-F238E27FC236}">
                <a16:creationId xmlns:a16="http://schemas.microsoft.com/office/drawing/2014/main" id="{5681D302-E75F-435C-9A64-F8E48D5407CE}"/>
              </a:ext>
            </a:extLst>
          </p:cNvPr>
          <p:cNvSpPr>
            <a:spLocks noGrp="1"/>
          </p:cNvSpPr>
          <p:nvPr>
            <p:ph idx="1"/>
          </p:nvPr>
        </p:nvSpPr>
        <p:spPr>
          <a:xfrm>
            <a:off x="2024109" y="2133600"/>
            <a:ext cx="9480503" cy="4100290"/>
          </a:xfrm>
        </p:spPr>
        <p:txBody>
          <a:bodyPr>
            <a:normAutofit/>
          </a:bodyPr>
          <a:lstStyle/>
          <a:p>
            <a:pPr algn="just"/>
            <a:r>
              <a:rPr lang="uk-UA" dirty="0" err="1"/>
              <a:t>Коучинг</a:t>
            </a:r>
            <a:r>
              <a:rPr lang="uk-UA" dirty="0"/>
              <a:t> працює лише на рівні свідомості і служить розширення меж усвідомлення дійсності під час аналізу поставленої </a:t>
            </a:r>
            <a:r>
              <a:rPr lang="uk-UA" dirty="0" err="1"/>
              <a:t>задачи</a:t>
            </a:r>
            <a:r>
              <a:rPr lang="uk-UA" dirty="0"/>
              <a:t>. Збір усієї необхідної інформації для вирішення задачі та її аналіз проводяться клієнтом самостійно за сприяння </a:t>
            </a:r>
            <a:r>
              <a:rPr lang="uk-UA" dirty="0" err="1"/>
              <a:t>коуча</a:t>
            </a:r>
            <a:r>
              <a:rPr lang="uk-UA" dirty="0"/>
              <a:t>. Для цього використовуються спеціальні техніки, головна з яких — питання </a:t>
            </a:r>
            <a:r>
              <a:rPr lang="uk-UA" dirty="0" err="1"/>
              <a:t>коучингу</a:t>
            </a:r>
            <a:r>
              <a:rPr lang="uk-UA" dirty="0"/>
              <a:t>.</a:t>
            </a:r>
          </a:p>
          <a:p>
            <a:pPr algn="just"/>
            <a:r>
              <a:rPr lang="uk-UA" dirty="0"/>
              <a:t>Усвідомленість передбачає відповідальність за дії. Використовуючи терміни </a:t>
            </a:r>
            <a:r>
              <a:rPr lang="de-DE" dirty="0"/>
              <a:t>NLP, </a:t>
            </a:r>
            <a:r>
              <a:rPr lang="uk-UA" dirty="0"/>
              <a:t>необхідно перейти від мотивації «уникнення невдач» до мотивації «</a:t>
            </a:r>
            <a:r>
              <a:rPr lang="uk-UA" dirty="0" err="1"/>
              <a:t>досягтнення</a:t>
            </a:r>
            <a:r>
              <a:rPr lang="uk-UA" dirty="0"/>
              <a:t> цілей». Людина повинна взяти відповідальність на себе за все, що відбувається в житті, і перестати бути жертвою обставин у уявленнях і відчуттях дійсності. А у професійній діяльності взяти відповідальність за результат своєї діяльності на себе, не перекладати відповідальність на іншого і не звинувачувати у своїх помилках начальство, підлеглих чи зовнішні обставини.</a:t>
            </a:r>
          </a:p>
        </p:txBody>
      </p:sp>
    </p:spTree>
    <p:extLst>
      <p:ext uri="{BB962C8B-B14F-4D97-AF65-F5344CB8AC3E}">
        <p14:creationId xmlns:p14="http://schemas.microsoft.com/office/powerpoint/2010/main" val="1923694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F24A6F-94E7-4886-AFAD-F3B9D563F1F2}"/>
              </a:ext>
            </a:extLst>
          </p:cNvPr>
          <p:cNvSpPr>
            <a:spLocks noGrp="1"/>
          </p:cNvSpPr>
          <p:nvPr>
            <p:ph type="title"/>
          </p:nvPr>
        </p:nvSpPr>
        <p:spPr/>
        <p:txBody>
          <a:bodyPr>
            <a:normAutofit fontScale="90000"/>
          </a:bodyPr>
          <a:lstStyle/>
          <a:p>
            <a:pPr algn="ctr"/>
            <a:r>
              <a:rPr lang="uk-UA" dirty="0"/>
              <a:t>Принцип відсутності експертної позиції</a:t>
            </a:r>
            <a:br>
              <a:rPr lang="uk-UA" dirty="0"/>
            </a:br>
            <a:endParaRPr lang="uk-UA" dirty="0"/>
          </a:p>
        </p:txBody>
      </p:sp>
      <p:sp>
        <p:nvSpPr>
          <p:cNvPr id="3" name="Місце для вмісту 2">
            <a:extLst>
              <a:ext uri="{FF2B5EF4-FFF2-40B4-BE49-F238E27FC236}">
                <a16:creationId xmlns:a16="http://schemas.microsoft.com/office/drawing/2014/main" id="{F7337C92-F532-45CF-A530-D26BF66D613A}"/>
              </a:ext>
            </a:extLst>
          </p:cNvPr>
          <p:cNvSpPr>
            <a:spLocks noGrp="1"/>
          </p:cNvSpPr>
          <p:nvPr>
            <p:ph idx="1"/>
          </p:nvPr>
        </p:nvSpPr>
        <p:spPr>
          <a:xfrm>
            <a:off x="2521258" y="1793289"/>
            <a:ext cx="8983354" cy="4117933"/>
          </a:xfrm>
        </p:spPr>
        <p:txBody>
          <a:bodyPr>
            <a:normAutofit/>
          </a:bodyPr>
          <a:lstStyle/>
          <a:p>
            <a:pPr algn="just"/>
            <a:r>
              <a:rPr lang="uk-UA" dirty="0"/>
              <a:t>Відповідно до принципу відповідальності, в ході </a:t>
            </a:r>
            <a:r>
              <a:rPr lang="uk-UA" dirty="0" err="1"/>
              <a:t>коуч</a:t>
            </a:r>
            <a:r>
              <a:rPr lang="uk-UA" dirty="0"/>
              <a:t>-консультування </a:t>
            </a:r>
            <a:r>
              <a:rPr lang="uk-UA" dirty="0" err="1"/>
              <a:t>коуч</a:t>
            </a:r>
            <a:r>
              <a:rPr lang="uk-UA" dirty="0"/>
              <a:t> ніколи не займає по відношенню до клієнта експертну позицію, не висловлює свою думку, не дає порад або готових рішень, не </a:t>
            </a:r>
            <a:r>
              <a:rPr lang="uk-UA" dirty="0" err="1"/>
              <a:t>переносить</a:t>
            </a:r>
            <a:r>
              <a:rPr lang="uk-UA" dirty="0"/>
              <a:t> свій досвід на об’єкт </a:t>
            </a:r>
            <a:r>
              <a:rPr lang="uk-UA" dirty="0" err="1"/>
              <a:t>коучинга</a:t>
            </a:r>
            <a:r>
              <a:rPr lang="uk-UA" dirty="0"/>
              <a:t>. Це найскладніший принцип у ході підготовки </a:t>
            </a:r>
            <a:r>
              <a:rPr lang="uk-UA" dirty="0" err="1"/>
              <a:t>коуч</a:t>
            </a:r>
            <a:r>
              <a:rPr lang="uk-UA" dirty="0"/>
              <a:t>-консультантів і одночасно один з головних принципів, що відрізняють </a:t>
            </a:r>
            <a:r>
              <a:rPr lang="uk-UA" dirty="0" err="1"/>
              <a:t>коучинг</a:t>
            </a:r>
            <a:r>
              <a:rPr lang="uk-UA" dirty="0"/>
              <a:t> від інших видів консалтингу або психотерапії. Клієнт завжди сам ухвалює рішення про наступний крок, який він зробить на шляху до своєї мети. І сам відповідає за його успіх. Той, хто дає пораду, відбирає у того, хто приймає її свободу і перекладає на себе відповідальність. А це вже має мало спільного не лише з </a:t>
            </a:r>
            <a:r>
              <a:rPr lang="uk-UA" dirty="0" err="1"/>
              <a:t>коучингом</a:t>
            </a:r>
            <a:r>
              <a:rPr lang="uk-UA" dirty="0"/>
              <a:t>, а й з ефективністю взаємодії взагалі. </a:t>
            </a:r>
            <a:r>
              <a:rPr lang="uk-UA" dirty="0" err="1"/>
              <a:t>Коуч</a:t>
            </a:r>
            <a:r>
              <a:rPr lang="uk-UA" dirty="0"/>
              <a:t> може розповісти в ході консультування історію зі свого або чужого досвіду, корисну для аналізу даної ситуації клієнта, але таким чином, щоб вона не сприймалася клієнтом, як пряма підказка або керівництво до дії.</a:t>
            </a:r>
          </a:p>
        </p:txBody>
      </p:sp>
    </p:spTree>
    <p:extLst>
      <p:ext uri="{BB962C8B-B14F-4D97-AF65-F5344CB8AC3E}">
        <p14:creationId xmlns:p14="http://schemas.microsoft.com/office/powerpoint/2010/main" val="1714813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776D42-ECCD-4DF8-88F9-7FB3C687B7A1}"/>
              </a:ext>
            </a:extLst>
          </p:cNvPr>
          <p:cNvSpPr>
            <a:spLocks noGrp="1"/>
          </p:cNvSpPr>
          <p:nvPr>
            <p:ph type="title"/>
          </p:nvPr>
        </p:nvSpPr>
        <p:spPr/>
        <p:txBody>
          <a:bodyPr/>
          <a:lstStyle/>
          <a:p>
            <a:pPr algn="ctr"/>
            <a:r>
              <a:rPr lang="uk-UA" dirty="0"/>
              <a:t>Принцип взаємозв'язку</a:t>
            </a:r>
            <a:br>
              <a:rPr lang="uk-UA" dirty="0"/>
            </a:br>
            <a:endParaRPr lang="uk-UA" dirty="0"/>
          </a:p>
        </p:txBody>
      </p:sp>
      <p:sp>
        <p:nvSpPr>
          <p:cNvPr id="3" name="Місце для вмісту 2">
            <a:extLst>
              <a:ext uri="{FF2B5EF4-FFF2-40B4-BE49-F238E27FC236}">
                <a16:creationId xmlns:a16="http://schemas.microsoft.com/office/drawing/2014/main" id="{23331FED-2147-4129-8FD1-6B9151644E0C}"/>
              </a:ext>
            </a:extLst>
          </p:cNvPr>
          <p:cNvSpPr>
            <a:spLocks noGrp="1"/>
          </p:cNvSpPr>
          <p:nvPr>
            <p:ph idx="1"/>
          </p:nvPr>
        </p:nvSpPr>
        <p:spPr/>
        <p:txBody>
          <a:bodyPr/>
          <a:lstStyle/>
          <a:p>
            <a:pPr algn="just"/>
            <a:r>
              <a:rPr lang="uk-UA" dirty="0"/>
              <a:t>Людина - складна істота, що функціонує на різних рівнях. Позитивні результати в одній сфері діяльності призводять до здобутків в інших. Ваше здоров'я впливає на ваш душевний стан. Ваш духовний розвиток пов'язаний з вашим фінансовим успіхом. Опрацювання особистісних проблем у взаєминах з персоналом в організації впливає інші види діяльності. Працюючи над конкретною метою в ході проведення </a:t>
            </a:r>
            <a:r>
              <a:rPr lang="uk-UA" dirty="0" err="1"/>
              <a:t>коучингу</a:t>
            </a:r>
            <a:r>
              <a:rPr lang="uk-UA" dirty="0"/>
              <a:t>, </a:t>
            </a:r>
            <a:r>
              <a:rPr lang="uk-UA" dirty="0" err="1"/>
              <a:t>коуч</a:t>
            </a:r>
            <a:r>
              <a:rPr lang="uk-UA" dirty="0"/>
              <a:t> завжди розглядає людину цілком і враховує вплив області мети на решту сфер життя клієнта.</a:t>
            </a:r>
          </a:p>
        </p:txBody>
      </p:sp>
    </p:spTree>
    <p:extLst>
      <p:ext uri="{BB962C8B-B14F-4D97-AF65-F5344CB8AC3E}">
        <p14:creationId xmlns:p14="http://schemas.microsoft.com/office/powerpoint/2010/main" val="350841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877943-E94A-4FFF-BDB6-529818E98768}"/>
              </a:ext>
            </a:extLst>
          </p:cNvPr>
          <p:cNvSpPr>
            <a:spLocks noGrp="1"/>
          </p:cNvSpPr>
          <p:nvPr>
            <p:ph type="title"/>
          </p:nvPr>
        </p:nvSpPr>
        <p:spPr/>
        <p:txBody>
          <a:bodyPr/>
          <a:lstStyle/>
          <a:p>
            <a:pPr algn="ctr"/>
            <a:r>
              <a:rPr lang="uk-UA" dirty="0"/>
              <a:t>Принцип опору</a:t>
            </a:r>
            <a:br>
              <a:rPr lang="uk-UA" dirty="0"/>
            </a:br>
            <a:endParaRPr lang="uk-UA" dirty="0"/>
          </a:p>
        </p:txBody>
      </p:sp>
      <p:sp>
        <p:nvSpPr>
          <p:cNvPr id="3" name="Місце для вмісту 2">
            <a:extLst>
              <a:ext uri="{FF2B5EF4-FFF2-40B4-BE49-F238E27FC236}">
                <a16:creationId xmlns:a16="http://schemas.microsoft.com/office/drawing/2014/main" id="{8F42DC60-454F-4E1D-B590-582CA72471F7}"/>
              </a:ext>
            </a:extLst>
          </p:cNvPr>
          <p:cNvSpPr>
            <a:spLocks noGrp="1"/>
          </p:cNvSpPr>
          <p:nvPr>
            <p:ph idx="1"/>
          </p:nvPr>
        </p:nvSpPr>
        <p:spPr/>
        <p:txBody>
          <a:bodyPr/>
          <a:lstStyle/>
          <a:p>
            <a:pPr algn="just"/>
            <a:r>
              <a:rPr lang="uk-UA" dirty="0"/>
              <a:t>Життя показує, що кожен з нас відчуває великі труднощі при спробі зробити щось нове в житті, змінити себе. Причому такий опір походить як з боку наших внутрішніх обмежень, так і з боку наших ближніх, колег, друзів. Близькі завжди опираються вашим змінам, навіть якщо об'єктивно ви стаєте «краще». Все нове означає невідомість і підсвідомо таїть у собі небезпеку оточуючих. Спільно з </a:t>
            </a:r>
            <a:r>
              <a:rPr lang="uk-UA" dirty="0" err="1"/>
              <a:t>коучем</a:t>
            </a:r>
            <a:r>
              <a:rPr lang="uk-UA" dirty="0"/>
              <a:t> клієнт розробляє план поетапного формування нової стратегії та тактики.</a:t>
            </a:r>
          </a:p>
        </p:txBody>
      </p:sp>
    </p:spTree>
    <p:extLst>
      <p:ext uri="{BB962C8B-B14F-4D97-AF65-F5344CB8AC3E}">
        <p14:creationId xmlns:p14="http://schemas.microsoft.com/office/powerpoint/2010/main" val="1437333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CB2D90-8FC7-4C3D-98BA-125D2377B9EA}"/>
              </a:ext>
            </a:extLst>
          </p:cNvPr>
          <p:cNvSpPr>
            <a:spLocks noGrp="1"/>
          </p:cNvSpPr>
          <p:nvPr>
            <p:ph type="title"/>
          </p:nvPr>
        </p:nvSpPr>
        <p:spPr/>
        <p:txBody>
          <a:bodyPr/>
          <a:lstStyle/>
          <a:p>
            <a:r>
              <a:rPr lang="uk-UA" dirty="0"/>
              <a:t>Принцип рівності</a:t>
            </a:r>
            <a:br>
              <a:rPr lang="uk-UA" dirty="0"/>
            </a:br>
            <a:endParaRPr lang="uk-UA" dirty="0"/>
          </a:p>
        </p:txBody>
      </p:sp>
      <p:sp>
        <p:nvSpPr>
          <p:cNvPr id="3" name="Місце для вмісту 2">
            <a:extLst>
              <a:ext uri="{FF2B5EF4-FFF2-40B4-BE49-F238E27FC236}">
                <a16:creationId xmlns:a16="http://schemas.microsoft.com/office/drawing/2014/main" id="{55F9711C-8BEF-4D09-B804-C74692F62485}"/>
              </a:ext>
            </a:extLst>
          </p:cNvPr>
          <p:cNvSpPr>
            <a:spLocks noGrp="1"/>
          </p:cNvSpPr>
          <p:nvPr>
            <p:ph idx="1"/>
          </p:nvPr>
        </p:nvSpPr>
        <p:spPr/>
        <p:txBody>
          <a:bodyPr/>
          <a:lstStyle/>
          <a:p>
            <a:pPr algn="just"/>
            <a:r>
              <a:rPr lang="uk-UA" dirty="0"/>
              <a:t>Метод </a:t>
            </a:r>
            <a:r>
              <a:rPr lang="uk-UA" dirty="0" err="1"/>
              <a:t>коучингу</a:t>
            </a:r>
            <a:r>
              <a:rPr lang="uk-UA" dirty="0"/>
              <a:t> заснований на комунікативному співробітництві та спрямований на формування партнерських відносин між </a:t>
            </a:r>
            <a:r>
              <a:rPr lang="uk-UA" dirty="0" err="1"/>
              <a:t>коучем</a:t>
            </a:r>
            <a:r>
              <a:rPr lang="uk-UA" dirty="0"/>
              <a:t> та клієнтом. Те саме стосується і взаємодій фірма-клієнт і начальник-підлеглий в </a:t>
            </a:r>
            <a:r>
              <a:rPr lang="uk-UA" dirty="0" err="1"/>
              <a:t>коуч</a:t>
            </a:r>
            <a:r>
              <a:rPr lang="uk-UA" dirty="0"/>
              <a:t>-менеджменті.</a:t>
            </a:r>
          </a:p>
        </p:txBody>
      </p:sp>
    </p:spTree>
    <p:extLst>
      <p:ext uri="{BB962C8B-B14F-4D97-AF65-F5344CB8AC3E}">
        <p14:creationId xmlns:p14="http://schemas.microsoft.com/office/powerpoint/2010/main" val="1411837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8B988C-8905-4D90-8078-B7F4911E8402}"/>
              </a:ext>
            </a:extLst>
          </p:cNvPr>
          <p:cNvSpPr>
            <a:spLocks noGrp="1"/>
          </p:cNvSpPr>
          <p:nvPr>
            <p:ph type="title"/>
          </p:nvPr>
        </p:nvSpPr>
        <p:spPr/>
        <p:txBody>
          <a:bodyPr/>
          <a:lstStyle/>
          <a:p>
            <a:pPr algn="ctr"/>
            <a:r>
              <a:rPr lang="ru-RU" dirty="0"/>
              <a:t>Принцип </a:t>
            </a:r>
            <a:r>
              <a:rPr lang="ru-RU" dirty="0" err="1"/>
              <a:t>поетапного</a:t>
            </a:r>
            <a:r>
              <a:rPr lang="ru-RU" dirty="0"/>
              <a:t> </a:t>
            </a:r>
            <a:r>
              <a:rPr lang="ru-RU" dirty="0" err="1"/>
              <a:t>розвитку</a:t>
            </a:r>
            <a:br>
              <a:rPr lang="ru-RU" dirty="0"/>
            </a:br>
            <a:endParaRPr lang="uk-UA" dirty="0"/>
          </a:p>
        </p:txBody>
      </p:sp>
      <p:sp>
        <p:nvSpPr>
          <p:cNvPr id="3" name="Місце для вмісту 2">
            <a:extLst>
              <a:ext uri="{FF2B5EF4-FFF2-40B4-BE49-F238E27FC236}">
                <a16:creationId xmlns:a16="http://schemas.microsoft.com/office/drawing/2014/main" id="{2C675BAF-9918-42CE-80AA-ADEE375A053D}"/>
              </a:ext>
            </a:extLst>
          </p:cNvPr>
          <p:cNvSpPr>
            <a:spLocks noGrp="1"/>
          </p:cNvSpPr>
          <p:nvPr>
            <p:ph idx="1"/>
          </p:nvPr>
        </p:nvSpPr>
        <p:spPr/>
        <p:txBody>
          <a:bodyPr/>
          <a:lstStyle/>
          <a:p>
            <a:pPr algn="just"/>
            <a:r>
              <a:rPr lang="ru-RU" dirty="0" err="1"/>
              <a:t>Кожен</a:t>
            </a:r>
            <a:r>
              <a:rPr lang="ru-RU" dirty="0"/>
              <a:t> крок </a:t>
            </a:r>
            <a:r>
              <a:rPr lang="ru-RU" dirty="0" err="1"/>
              <a:t>клієнта</a:t>
            </a:r>
            <a:r>
              <a:rPr lang="ru-RU" dirty="0"/>
              <a:t> по </a:t>
            </a:r>
            <a:r>
              <a:rPr lang="ru-RU" dirty="0" err="1"/>
              <a:t>дорозі</a:t>
            </a:r>
            <a:r>
              <a:rPr lang="ru-RU" dirty="0"/>
              <a:t> до </a:t>
            </a:r>
            <a:r>
              <a:rPr lang="ru-RU" dirty="0" err="1"/>
              <a:t>поставленої</a:t>
            </a:r>
            <a:r>
              <a:rPr lang="ru-RU" dirty="0"/>
              <a:t> мети </a:t>
            </a:r>
            <a:r>
              <a:rPr lang="ru-RU" dirty="0" err="1"/>
              <a:t>має</a:t>
            </a:r>
            <a:r>
              <a:rPr lang="ru-RU" dirty="0"/>
              <a:t> бути, за </a:t>
            </a:r>
            <a:r>
              <a:rPr lang="ru-RU" dirty="0" err="1"/>
              <a:t>визначенням</a:t>
            </a:r>
            <a:r>
              <a:rPr lang="ru-RU" dirty="0"/>
              <a:t> </a:t>
            </a:r>
            <a:r>
              <a:rPr lang="ru-RU" dirty="0" err="1"/>
              <a:t>Виготського</a:t>
            </a:r>
            <a:r>
              <a:rPr lang="ru-RU" dirty="0"/>
              <a:t>, у «</a:t>
            </a:r>
            <a:r>
              <a:rPr lang="ru-RU" dirty="0" err="1"/>
              <a:t>зоні</a:t>
            </a:r>
            <a:r>
              <a:rPr lang="ru-RU" dirty="0"/>
              <a:t> </a:t>
            </a:r>
            <a:r>
              <a:rPr lang="ru-RU" dirty="0" err="1"/>
              <a:t>ближнього</a:t>
            </a:r>
            <a:r>
              <a:rPr lang="ru-RU" dirty="0"/>
              <a:t> </a:t>
            </a:r>
            <a:r>
              <a:rPr lang="ru-RU" dirty="0" err="1"/>
              <a:t>розвитку</a:t>
            </a:r>
            <a:r>
              <a:rPr lang="ru-RU" dirty="0"/>
              <a:t>». Для </a:t>
            </a:r>
            <a:r>
              <a:rPr lang="ru-RU" dirty="0" err="1"/>
              <a:t>проходження</a:t>
            </a:r>
            <a:r>
              <a:rPr lang="ru-RU" dirty="0"/>
              <a:t> кожного кроку повинно бути </a:t>
            </a:r>
            <a:r>
              <a:rPr lang="ru-RU" dirty="0" err="1"/>
              <a:t>необхідно</a:t>
            </a:r>
            <a:r>
              <a:rPr lang="ru-RU" dirty="0"/>
              <a:t> </a:t>
            </a:r>
            <a:r>
              <a:rPr lang="ru-RU" dirty="0" err="1"/>
              <a:t>трохи</a:t>
            </a:r>
            <a:r>
              <a:rPr lang="ru-RU" dirty="0"/>
              <a:t> </a:t>
            </a:r>
            <a:r>
              <a:rPr lang="ru-RU" dirty="0" err="1"/>
              <a:t>піднятися</a:t>
            </a:r>
            <a:r>
              <a:rPr lang="ru-RU" dirty="0"/>
              <a:t> над собою </a:t>
            </a:r>
            <a:r>
              <a:rPr lang="ru-RU" dirty="0" err="1"/>
              <a:t>колишнім</a:t>
            </a:r>
            <a:r>
              <a:rPr lang="ru-RU" dirty="0"/>
              <a:t>, «</a:t>
            </a:r>
            <a:r>
              <a:rPr lang="ru-RU" dirty="0" err="1"/>
              <a:t>встати</a:t>
            </a:r>
            <a:r>
              <a:rPr lang="ru-RU" dirty="0"/>
              <a:t> </a:t>
            </a:r>
            <a:r>
              <a:rPr lang="ru-RU" dirty="0" err="1"/>
              <a:t>навшпиньки</a:t>
            </a:r>
            <a:r>
              <a:rPr lang="ru-RU" dirty="0"/>
              <a:t>» </a:t>
            </a:r>
            <a:r>
              <a:rPr lang="ru-RU" dirty="0" err="1"/>
              <a:t>або</a:t>
            </a:r>
            <a:r>
              <a:rPr lang="ru-RU" dirty="0"/>
              <a:t> </a:t>
            </a:r>
            <a:r>
              <a:rPr lang="ru-RU" dirty="0" err="1"/>
              <a:t>підстрибнути</a:t>
            </a:r>
            <a:r>
              <a:rPr lang="ru-RU" dirty="0"/>
              <a:t> і - </a:t>
            </a:r>
            <a:r>
              <a:rPr lang="ru-RU" dirty="0" err="1"/>
              <a:t>зірвати</a:t>
            </a:r>
            <a:r>
              <a:rPr lang="ru-RU" dirty="0"/>
              <a:t> </a:t>
            </a:r>
            <a:r>
              <a:rPr lang="ru-RU" dirty="0" err="1"/>
              <a:t>плід</a:t>
            </a:r>
            <a:r>
              <a:rPr lang="ru-RU" dirty="0"/>
              <a:t> з </a:t>
            </a:r>
            <a:r>
              <a:rPr lang="ru-RU" dirty="0" err="1"/>
              <a:t>гілки</a:t>
            </a:r>
            <a:r>
              <a:rPr lang="ru-RU" dirty="0"/>
              <a:t>. </a:t>
            </a:r>
            <a:r>
              <a:rPr lang="ru-RU" dirty="0" err="1"/>
              <a:t>Підстрибнути</a:t>
            </a:r>
            <a:r>
              <a:rPr lang="ru-RU" dirty="0"/>
              <a:t>, але не </a:t>
            </a:r>
            <a:r>
              <a:rPr lang="ru-RU" dirty="0" err="1"/>
              <a:t>стрибнути</a:t>
            </a:r>
            <a:r>
              <a:rPr lang="ru-RU" dirty="0"/>
              <a:t> </a:t>
            </a:r>
            <a:r>
              <a:rPr lang="ru-RU" dirty="0" err="1"/>
              <a:t>вище</a:t>
            </a:r>
            <a:r>
              <a:rPr lang="ru-RU" dirty="0"/>
              <a:t> за </a:t>
            </a:r>
            <a:r>
              <a:rPr lang="ru-RU" dirty="0" err="1"/>
              <a:t>власну</a:t>
            </a:r>
            <a:r>
              <a:rPr lang="ru-RU" dirty="0"/>
              <a:t> голову. Коуч повинен </a:t>
            </a:r>
            <a:r>
              <a:rPr lang="ru-RU" dirty="0" err="1"/>
              <a:t>мати</a:t>
            </a:r>
            <a:r>
              <a:rPr lang="ru-RU" dirty="0"/>
              <a:t> </a:t>
            </a:r>
            <a:r>
              <a:rPr lang="ru-RU" dirty="0" err="1"/>
              <a:t>достатню</a:t>
            </a:r>
            <a:r>
              <a:rPr lang="ru-RU" dirty="0"/>
              <a:t> </a:t>
            </a:r>
            <a:r>
              <a:rPr lang="ru-RU" dirty="0" err="1"/>
              <a:t>мудрість</a:t>
            </a:r>
            <a:r>
              <a:rPr lang="ru-RU" dirty="0"/>
              <a:t> для того, </a:t>
            </a:r>
            <a:r>
              <a:rPr lang="ru-RU" dirty="0" err="1"/>
              <a:t>щоб</a:t>
            </a:r>
            <a:r>
              <a:rPr lang="ru-RU" dirty="0"/>
              <a:t> не </a:t>
            </a:r>
            <a:r>
              <a:rPr lang="ru-RU" dirty="0" err="1"/>
              <a:t>дозволяти</a:t>
            </a:r>
            <a:r>
              <a:rPr lang="ru-RU" dirty="0"/>
              <a:t> </a:t>
            </a:r>
            <a:r>
              <a:rPr lang="ru-RU" dirty="0" err="1"/>
              <a:t>клієнту</a:t>
            </a:r>
            <a:r>
              <a:rPr lang="ru-RU" dirty="0"/>
              <a:t> </a:t>
            </a:r>
            <a:r>
              <a:rPr lang="ru-RU" dirty="0" err="1"/>
              <a:t>ставити</a:t>
            </a:r>
            <a:r>
              <a:rPr lang="ru-RU" dirty="0"/>
              <a:t> </a:t>
            </a:r>
            <a:r>
              <a:rPr lang="ru-RU" dirty="0" err="1"/>
              <a:t>технічно</a:t>
            </a:r>
            <a:r>
              <a:rPr lang="ru-RU" dirty="0"/>
              <a:t> </a:t>
            </a:r>
            <a:r>
              <a:rPr lang="ru-RU" dirty="0" err="1"/>
              <a:t>нездійсненні</a:t>
            </a:r>
            <a:r>
              <a:rPr lang="ru-RU" dirty="0"/>
              <a:t> на </a:t>
            </a:r>
            <a:r>
              <a:rPr lang="ru-RU" dirty="0" err="1"/>
              <a:t>даному</a:t>
            </a:r>
            <a:r>
              <a:rPr lang="ru-RU" dirty="0"/>
              <a:t> </a:t>
            </a:r>
            <a:r>
              <a:rPr lang="ru-RU" dirty="0" err="1"/>
              <a:t>етапі</a:t>
            </a:r>
            <a:r>
              <a:rPr lang="ru-RU" dirty="0"/>
              <a:t> </a:t>
            </a:r>
            <a:r>
              <a:rPr lang="ru-RU" dirty="0" err="1"/>
              <a:t>розвитку</a:t>
            </a:r>
            <a:r>
              <a:rPr lang="ru-RU" dirty="0"/>
              <a:t> </a:t>
            </a:r>
            <a:r>
              <a:rPr lang="ru-RU" dirty="0" err="1"/>
              <a:t>підзавдання</a:t>
            </a:r>
            <a:r>
              <a:rPr lang="ru-RU" dirty="0"/>
              <a:t>.</a:t>
            </a:r>
          </a:p>
          <a:p>
            <a:pPr algn="just"/>
            <a:r>
              <a:rPr lang="ru-RU" dirty="0" err="1"/>
              <a:t>Цілі</a:t>
            </a:r>
            <a:r>
              <a:rPr lang="ru-RU" dirty="0"/>
              <a:t> </a:t>
            </a:r>
            <a:r>
              <a:rPr lang="ru-RU" dirty="0" err="1"/>
              <a:t>мають</a:t>
            </a:r>
            <a:r>
              <a:rPr lang="ru-RU" dirty="0"/>
              <a:t> бути великими, </a:t>
            </a:r>
            <a:r>
              <a:rPr lang="ru-RU" dirty="0" err="1"/>
              <a:t>сміливими</a:t>
            </a:r>
            <a:r>
              <a:rPr lang="ru-RU" dirty="0"/>
              <a:t> і </a:t>
            </a:r>
            <a:r>
              <a:rPr lang="ru-RU" dirty="0" err="1"/>
              <a:t>надихаючими</a:t>
            </a:r>
            <a:r>
              <a:rPr lang="ru-RU" dirty="0"/>
              <a:t>, кроки на шляху </a:t>
            </a:r>
            <a:r>
              <a:rPr lang="ru-RU" dirty="0" err="1"/>
              <a:t>їхнього</a:t>
            </a:r>
            <a:r>
              <a:rPr lang="ru-RU" dirty="0"/>
              <a:t> </a:t>
            </a:r>
            <a:r>
              <a:rPr lang="ru-RU" dirty="0" err="1"/>
              <a:t>досягнення</a:t>
            </a:r>
            <a:r>
              <a:rPr lang="ru-RU" dirty="0"/>
              <a:t> — </a:t>
            </a:r>
            <a:r>
              <a:rPr lang="ru-RU" dirty="0" err="1"/>
              <a:t>значними</a:t>
            </a:r>
            <a:r>
              <a:rPr lang="ru-RU" dirty="0"/>
              <a:t>, але </a:t>
            </a:r>
            <a:r>
              <a:rPr lang="ru-RU" dirty="0" err="1"/>
              <a:t>здійсненними</a:t>
            </a:r>
            <a:r>
              <a:rPr lang="ru-RU" dirty="0"/>
              <a:t>. «</a:t>
            </a:r>
            <a:r>
              <a:rPr lang="ru-RU" dirty="0" err="1"/>
              <a:t>Двигун</a:t>
            </a:r>
            <a:r>
              <a:rPr lang="ru-RU" dirty="0"/>
              <a:t> горами </a:t>
            </a:r>
            <a:r>
              <a:rPr lang="ru-RU" dirty="0" err="1"/>
              <a:t>починає</a:t>
            </a:r>
            <a:r>
              <a:rPr lang="ru-RU" dirty="0"/>
              <a:t> з </a:t>
            </a:r>
            <a:r>
              <a:rPr lang="ru-RU" dirty="0" err="1"/>
              <a:t>каменів</a:t>
            </a:r>
            <a:r>
              <a:rPr lang="ru-RU" dirty="0"/>
              <a:t>», - говорить </a:t>
            </a:r>
            <a:r>
              <a:rPr lang="ru-RU" dirty="0" err="1"/>
              <a:t>приказка</a:t>
            </a:r>
            <a:r>
              <a:rPr lang="ru-RU" dirty="0"/>
              <a:t> одного з </a:t>
            </a:r>
            <a:r>
              <a:rPr lang="ru-RU" dirty="0" err="1"/>
              <a:t>філософів</a:t>
            </a:r>
            <a:r>
              <a:rPr lang="ru-RU" dirty="0"/>
              <a:t> дзен.</a:t>
            </a:r>
            <a:endParaRPr lang="uk-UA" dirty="0"/>
          </a:p>
        </p:txBody>
      </p:sp>
    </p:spTree>
    <p:extLst>
      <p:ext uri="{BB962C8B-B14F-4D97-AF65-F5344CB8AC3E}">
        <p14:creationId xmlns:p14="http://schemas.microsoft.com/office/powerpoint/2010/main" val="605087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05C938-C25C-4521-A9F7-312F1F0A0B7A}"/>
              </a:ext>
            </a:extLst>
          </p:cNvPr>
          <p:cNvSpPr>
            <a:spLocks noGrp="1"/>
          </p:cNvSpPr>
          <p:nvPr>
            <p:ph type="title"/>
          </p:nvPr>
        </p:nvSpPr>
        <p:spPr/>
        <p:txBody>
          <a:bodyPr/>
          <a:lstStyle/>
          <a:p>
            <a:pPr algn="ctr"/>
            <a:r>
              <a:rPr lang="uk-UA" dirty="0"/>
              <a:t>Принцип ієрархічності розвитку</a:t>
            </a:r>
            <a:br>
              <a:rPr lang="uk-UA" dirty="0"/>
            </a:br>
            <a:endParaRPr lang="uk-UA" dirty="0"/>
          </a:p>
        </p:txBody>
      </p:sp>
      <p:sp>
        <p:nvSpPr>
          <p:cNvPr id="3" name="Місце для вмісту 2">
            <a:extLst>
              <a:ext uri="{FF2B5EF4-FFF2-40B4-BE49-F238E27FC236}">
                <a16:creationId xmlns:a16="http://schemas.microsoft.com/office/drawing/2014/main" id="{902C4D3A-CE2F-46F3-BB49-5EC58D5AC15E}"/>
              </a:ext>
            </a:extLst>
          </p:cNvPr>
          <p:cNvSpPr>
            <a:spLocks noGrp="1"/>
          </p:cNvSpPr>
          <p:nvPr>
            <p:ph idx="1"/>
          </p:nvPr>
        </p:nvSpPr>
        <p:spPr/>
        <p:txBody>
          <a:bodyPr>
            <a:normAutofit fontScale="85000" lnSpcReduction="20000"/>
          </a:bodyPr>
          <a:lstStyle/>
          <a:p>
            <a:r>
              <a:rPr lang="uk-UA" dirty="0"/>
              <a:t>Розвиток кожної особи відбувається поетапно. </a:t>
            </a:r>
          </a:p>
          <a:p>
            <a:r>
              <a:rPr lang="uk-UA" dirty="0"/>
              <a:t>І егоцентричний. Тут основний сенс дій людини – це особиста вигода. Навколишні сприймаються як «помічники» чи «вороги». Інша людина сприймається не як самоцінність, бо як об'єкт для досягнення цілей. Стиль поведінки на цьому рівні – маніпуляція. Багато хто все життя залишається на цьому рівні, маскуючи своє ставлення виконанням соціальних норм і загальноприйнятими ритуалами спілкування.</a:t>
            </a:r>
          </a:p>
          <a:p>
            <a:r>
              <a:rPr lang="uk-UA" dirty="0"/>
              <a:t>ІІ. Ідентифікаційний </a:t>
            </a:r>
            <a:r>
              <a:rPr lang="uk-UA" dirty="0" err="1"/>
              <a:t>групоцентричний</a:t>
            </a:r>
            <a:r>
              <a:rPr lang="uk-UA" dirty="0"/>
              <a:t>. Людина ототожнює себе з групою, і в її діях виявляються інтереси групи. Оточуючі діляться на «своїх» та «чужих». Поведінка обумовлюється конкуренцією з «чужими» та співробітництвом зі «своїми». Прояви іншої людини, які не вписуються в інтереси групи, автоматично відсилають їх у розряд «чужих». Це рівень.</a:t>
            </a:r>
          </a:p>
          <a:p>
            <a:r>
              <a:rPr lang="uk-UA" dirty="0"/>
              <a:t>ІІІ. загальнолюдський. Тут діяльність особистості усвідомлено спрямовано на благо інших людей, навіть особисто не знайомих. Стиль взаємин — співпраця, а у найвищому прояві — співтворчість. Сенс тут може вкладатися різний: від співтворчості з іншими співвласниками до спільної роботи з Творцем.</a:t>
            </a:r>
          </a:p>
          <a:p>
            <a:r>
              <a:rPr lang="uk-UA" dirty="0"/>
              <a:t>ефективну роботу, якщо рівень розвитку </a:t>
            </a:r>
            <a:r>
              <a:rPr lang="uk-UA" dirty="0" err="1"/>
              <a:t>коуча</a:t>
            </a:r>
            <a:r>
              <a:rPr lang="uk-UA" dirty="0"/>
              <a:t> нижче, ніж рівень розвитку клієнта.</a:t>
            </a:r>
          </a:p>
        </p:txBody>
      </p:sp>
    </p:spTree>
    <p:extLst>
      <p:ext uri="{BB962C8B-B14F-4D97-AF65-F5344CB8AC3E}">
        <p14:creationId xmlns:p14="http://schemas.microsoft.com/office/powerpoint/2010/main" val="219505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2E479-71C4-44CB-9ACA-401222756DF4}"/>
              </a:ext>
            </a:extLst>
          </p:cNvPr>
          <p:cNvSpPr>
            <a:spLocks noGrp="1"/>
          </p:cNvSpPr>
          <p:nvPr>
            <p:ph type="title"/>
          </p:nvPr>
        </p:nvSpPr>
        <p:spPr/>
        <p:txBody>
          <a:bodyPr/>
          <a:lstStyle/>
          <a:p>
            <a:pPr algn="ctr"/>
            <a:r>
              <a:rPr lang="uk-UA" dirty="0"/>
              <a:t>Принцип моніторингу</a:t>
            </a:r>
            <a:br>
              <a:rPr lang="uk-UA" dirty="0"/>
            </a:br>
            <a:endParaRPr lang="uk-UA" dirty="0"/>
          </a:p>
        </p:txBody>
      </p:sp>
      <p:sp>
        <p:nvSpPr>
          <p:cNvPr id="3" name="Місце для вмісту 2">
            <a:extLst>
              <a:ext uri="{FF2B5EF4-FFF2-40B4-BE49-F238E27FC236}">
                <a16:creationId xmlns:a16="http://schemas.microsoft.com/office/drawing/2014/main" id="{9A2AAA69-4621-45F0-87FE-9DE82D708D51}"/>
              </a:ext>
            </a:extLst>
          </p:cNvPr>
          <p:cNvSpPr>
            <a:spLocks noGrp="1"/>
          </p:cNvSpPr>
          <p:nvPr>
            <p:ph idx="1"/>
          </p:nvPr>
        </p:nvSpPr>
        <p:spPr/>
        <p:txBody>
          <a:bodyPr>
            <a:normAutofit/>
          </a:bodyPr>
          <a:lstStyle/>
          <a:p>
            <a:pPr algn="just"/>
            <a:r>
              <a:rPr lang="uk-UA" dirty="0" err="1"/>
              <a:t>Коучинг</a:t>
            </a:r>
            <a:r>
              <a:rPr lang="uk-UA" dirty="0"/>
              <a:t> не займається «розвитком особистості» взагалі або «покращенням ефективності» в цілому. </a:t>
            </a:r>
            <a:r>
              <a:rPr lang="uk-UA" dirty="0" err="1"/>
              <a:t>Коучинг</a:t>
            </a:r>
            <a:r>
              <a:rPr lang="uk-UA" dirty="0"/>
              <a:t> не працює з проблемами клієнта чи його минулим. Сфера інтересу </a:t>
            </a:r>
            <a:r>
              <a:rPr lang="uk-UA" dirty="0" err="1"/>
              <a:t>коуча</a:t>
            </a:r>
            <a:r>
              <a:rPr lang="uk-UA" dirty="0"/>
              <a:t> — конкретна мета у вашому майбутньому, кроки щодо її досягнення в сьогоденні та </a:t>
            </a:r>
            <a:r>
              <a:rPr lang="uk-UA" dirty="0" err="1"/>
              <a:t>уроки</a:t>
            </a:r>
            <a:r>
              <a:rPr lang="uk-UA" dirty="0"/>
              <a:t> з минулого, які допоможуть ефективно рухатися до неї зараз.</a:t>
            </a:r>
          </a:p>
          <a:p>
            <a:pPr algn="just"/>
            <a:r>
              <a:rPr lang="uk-UA" dirty="0"/>
              <a:t>Сесіям </a:t>
            </a:r>
            <a:r>
              <a:rPr lang="uk-UA" dirty="0" err="1"/>
              <a:t>коучінга</a:t>
            </a:r>
            <a:r>
              <a:rPr lang="uk-UA" dirty="0"/>
              <a:t> з клієнтом, чи це окрема людина чи ціла організація, передує чітка постановка мети </a:t>
            </a:r>
            <a:r>
              <a:rPr lang="uk-UA" dirty="0" err="1"/>
              <a:t>коуч</a:t>
            </a:r>
            <a:r>
              <a:rPr lang="uk-UA" dirty="0"/>
              <a:t>-консультування, що прописується в контракті між </a:t>
            </a:r>
            <a:r>
              <a:rPr lang="uk-UA" dirty="0" err="1"/>
              <a:t>коучем</a:t>
            </a:r>
            <a:r>
              <a:rPr lang="uk-UA" dirty="0"/>
              <a:t> і клієнтом. У ході консультування </a:t>
            </a:r>
            <a:r>
              <a:rPr lang="uk-UA" dirty="0" err="1"/>
              <a:t>коуч</a:t>
            </a:r>
            <a:r>
              <a:rPr lang="uk-UA" dirty="0"/>
              <a:t> постійно тримає увагу клієнта в рамках цієї мети, перевіряє її важливість та актуальність і не дозволяє перемикатися чи розпорошуватися на щось інше.</a:t>
            </a:r>
          </a:p>
        </p:txBody>
      </p:sp>
    </p:spTree>
    <p:extLst>
      <p:ext uri="{BB962C8B-B14F-4D97-AF65-F5344CB8AC3E}">
        <p14:creationId xmlns:p14="http://schemas.microsoft.com/office/powerpoint/2010/main" val="413484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Стадії </a:t>
            </a:r>
            <a:r>
              <a:rPr lang="uk-UA" dirty="0" err="1"/>
              <a:t>коучингу</a:t>
            </a:r>
            <a:br>
              <a:rPr lang="uk-UA" dirty="0"/>
            </a:br>
            <a:r>
              <a:rPr lang="uk-UA" dirty="0"/>
              <a:t>Стадія 1: прояснення сенсу та цілей </a:t>
            </a:r>
            <a:r>
              <a:rPr lang="uk-UA" dirty="0" err="1"/>
              <a:t>коучингу</a:t>
            </a:r>
            <a:br>
              <a:rPr lang="uk-UA" dirty="0"/>
            </a:br>
            <a:endParaRPr lang="uk-UA" dirty="0"/>
          </a:p>
        </p:txBody>
      </p:sp>
      <p:sp>
        <p:nvSpPr>
          <p:cNvPr id="3" name="Объект 2"/>
          <p:cNvSpPr>
            <a:spLocks noGrp="1"/>
          </p:cNvSpPr>
          <p:nvPr>
            <p:ph idx="1"/>
          </p:nvPr>
        </p:nvSpPr>
        <p:spPr/>
        <p:txBody>
          <a:bodyPr>
            <a:normAutofit lnSpcReduction="10000"/>
          </a:bodyPr>
          <a:lstStyle/>
          <a:p>
            <a:pPr algn="just"/>
            <a:r>
              <a:rPr lang="uk-UA" dirty="0"/>
              <a:t>До завершення цієї стадії процесу </a:t>
            </a:r>
            <a:r>
              <a:rPr lang="uk-UA" dirty="0" err="1"/>
              <a:t>коучингу</a:t>
            </a:r>
            <a:r>
              <a:rPr lang="uk-UA" dirty="0"/>
              <a:t> вам слід досягти наступних результатів:</a:t>
            </a:r>
          </a:p>
          <a:p>
            <a:pPr algn="just"/>
            <a:r>
              <a:rPr lang="uk-UA" dirty="0"/>
              <a:t>Ви та учень повинні дійти згоди щодо існуючої потреби розвитку вашого підопічного та до спільного розуміння її сутності.</a:t>
            </a:r>
          </a:p>
          <a:p>
            <a:pPr algn="just"/>
            <a:r>
              <a:rPr lang="uk-UA" dirty="0"/>
              <a:t>Учень і посередники (якщо вони є) повинні усвідомлювати, що таке </a:t>
            </a:r>
            <a:r>
              <a:rPr lang="uk-UA" dirty="0" err="1"/>
              <a:t>коучинг</a:t>
            </a:r>
            <a:r>
              <a:rPr lang="uk-UA" dirty="0"/>
              <a:t> і з чим пов'язане його проходження.</a:t>
            </a:r>
          </a:p>
          <a:p>
            <a:pPr algn="just"/>
            <a:r>
              <a:rPr lang="uk-UA" dirty="0"/>
              <a:t>У вас має бути чітко визначена мета програми </a:t>
            </a:r>
            <a:r>
              <a:rPr lang="uk-UA" dirty="0" err="1"/>
              <a:t>коучингу</a:t>
            </a:r>
            <a:r>
              <a:rPr lang="uk-UA" dirty="0"/>
              <a:t>.</a:t>
            </a:r>
          </a:p>
          <a:p>
            <a:pPr marL="0" indent="0" algn="just">
              <a:buNone/>
            </a:pPr>
            <a:r>
              <a:rPr lang="uk-UA" i="1" dirty="0"/>
              <a:t>Це перша стадія процесу </a:t>
            </a:r>
            <a:r>
              <a:rPr lang="uk-UA" i="1" dirty="0" err="1"/>
              <a:t>коучингу</a:t>
            </a:r>
            <a:r>
              <a:rPr lang="uk-UA" i="1" dirty="0"/>
              <a:t>. Протягом цієї стадії </a:t>
            </a:r>
            <a:r>
              <a:rPr lang="uk-UA" i="1" dirty="0" err="1"/>
              <a:t>коуч</a:t>
            </a:r>
            <a:r>
              <a:rPr lang="uk-UA" i="1" dirty="0"/>
              <a:t> та учень разом усвідомлюють існування реальної потреби в </a:t>
            </a:r>
            <a:r>
              <a:rPr lang="uk-UA" i="1" dirty="0" err="1"/>
              <a:t>коучингу</a:t>
            </a:r>
            <a:r>
              <a:rPr lang="uk-UA" i="1" dirty="0"/>
              <a:t> та обговорюють загальні цілі цього процесу. Специфічні цілі з'являться трохи пізніше, можливо, під час тієї самої зустрічі або, що ймовірно, в результаті наступної сесії.</a:t>
            </a:r>
          </a:p>
        </p:txBody>
      </p:sp>
    </p:spTree>
    <p:extLst>
      <p:ext uri="{BB962C8B-B14F-4D97-AF65-F5344CB8AC3E}">
        <p14:creationId xmlns:p14="http://schemas.microsoft.com/office/powerpoint/2010/main" val="1751292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269A49-EBC6-4D48-AF92-09CD5553B716}"/>
              </a:ext>
            </a:extLst>
          </p:cNvPr>
          <p:cNvSpPr>
            <a:spLocks noGrp="1"/>
          </p:cNvSpPr>
          <p:nvPr>
            <p:ph type="title"/>
          </p:nvPr>
        </p:nvSpPr>
        <p:spPr/>
        <p:txBody>
          <a:bodyPr/>
          <a:lstStyle/>
          <a:p>
            <a:pPr algn="ctr"/>
            <a:r>
              <a:rPr lang="uk-UA" dirty="0"/>
              <a:t>Принципи Мілтона </a:t>
            </a:r>
            <a:r>
              <a:rPr lang="uk-UA" dirty="0" err="1"/>
              <a:t>Еріксона</a:t>
            </a:r>
            <a:endParaRPr lang="uk-UA" dirty="0"/>
          </a:p>
        </p:txBody>
      </p:sp>
      <p:sp>
        <p:nvSpPr>
          <p:cNvPr id="3" name="Місце для вмісту 2">
            <a:extLst>
              <a:ext uri="{FF2B5EF4-FFF2-40B4-BE49-F238E27FC236}">
                <a16:creationId xmlns:a16="http://schemas.microsoft.com/office/drawing/2014/main" id="{0174ACCF-7390-49B3-BEC3-C5FC101301F0}"/>
              </a:ext>
            </a:extLst>
          </p:cNvPr>
          <p:cNvSpPr>
            <a:spLocks noGrp="1"/>
          </p:cNvSpPr>
          <p:nvPr>
            <p:ph idx="1"/>
          </p:nvPr>
        </p:nvSpPr>
        <p:spPr/>
        <p:txBody>
          <a:bodyPr/>
          <a:lstStyle/>
          <a:p>
            <a:r>
              <a:rPr lang="ru-RU" dirty="0"/>
              <a:t>1. Принцип все «</a:t>
            </a:r>
            <a:r>
              <a:rPr lang="ru-RU" dirty="0" err="1"/>
              <a:t>Ok</a:t>
            </a:r>
            <a:r>
              <a:rPr lang="ru-RU" dirty="0"/>
              <a:t>»: з людьми все </a:t>
            </a:r>
            <a:r>
              <a:rPr lang="ru-RU" dirty="0" err="1"/>
              <a:t>гаразд</a:t>
            </a:r>
            <a:r>
              <a:rPr lang="ru-RU" dirty="0"/>
              <a:t>!</a:t>
            </a:r>
          </a:p>
          <a:p>
            <a:r>
              <a:rPr lang="ru-RU" dirty="0"/>
              <a:t>2. Люди </a:t>
            </a:r>
            <a:r>
              <a:rPr lang="ru-RU" dirty="0" err="1"/>
              <a:t>вже</a:t>
            </a:r>
            <a:r>
              <a:rPr lang="ru-RU" dirty="0"/>
              <a:t> </a:t>
            </a:r>
            <a:r>
              <a:rPr lang="ru-RU" dirty="0" err="1"/>
              <a:t>мають</a:t>
            </a:r>
            <a:r>
              <a:rPr lang="ru-RU" dirty="0"/>
              <a:t> </a:t>
            </a:r>
            <a:r>
              <a:rPr lang="ru-RU" dirty="0" err="1"/>
              <a:t>усі</a:t>
            </a:r>
            <a:r>
              <a:rPr lang="ru-RU" dirty="0"/>
              <a:t> </a:t>
            </a:r>
            <a:r>
              <a:rPr lang="ru-RU" dirty="0" err="1"/>
              <a:t>внутрішні</a:t>
            </a:r>
            <a:r>
              <a:rPr lang="ru-RU" dirty="0"/>
              <a:t> </a:t>
            </a:r>
            <a:r>
              <a:rPr lang="ru-RU" dirty="0" err="1"/>
              <a:t>ресурси</a:t>
            </a:r>
            <a:r>
              <a:rPr lang="ru-RU" dirty="0"/>
              <a:t>, </a:t>
            </a:r>
            <a:r>
              <a:rPr lang="ru-RU" dirty="0" err="1"/>
              <a:t>які</a:t>
            </a:r>
            <a:r>
              <a:rPr lang="ru-RU" dirty="0"/>
              <a:t> </a:t>
            </a:r>
            <a:r>
              <a:rPr lang="ru-RU" dirty="0" err="1"/>
              <a:t>їм</a:t>
            </a:r>
            <a:r>
              <a:rPr lang="ru-RU" dirty="0"/>
              <a:t> </a:t>
            </a:r>
            <a:r>
              <a:rPr lang="ru-RU" dirty="0" err="1"/>
              <a:t>потрібні</a:t>
            </a:r>
            <a:r>
              <a:rPr lang="ru-RU" dirty="0"/>
              <a:t>.</a:t>
            </a:r>
          </a:p>
          <a:p>
            <a:r>
              <a:rPr lang="ru-RU" dirty="0"/>
              <a:t>3. Люди </a:t>
            </a:r>
            <a:r>
              <a:rPr lang="ru-RU" dirty="0" err="1"/>
              <a:t>завжди</a:t>
            </a:r>
            <a:r>
              <a:rPr lang="ru-RU" dirty="0"/>
              <a:t> </a:t>
            </a:r>
            <a:r>
              <a:rPr lang="ru-RU" dirty="0" err="1"/>
              <a:t>роблять</a:t>
            </a:r>
            <a:r>
              <a:rPr lang="ru-RU" dirty="0"/>
              <a:t> </a:t>
            </a:r>
            <a:r>
              <a:rPr lang="ru-RU" dirty="0" err="1"/>
              <a:t>найкращий</a:t>
            </a:r>
            <a:r>
              <a:rPr lang="ru-RU" dirty="0"/>
              <a:t> </a:t>
            </a:r>
            <a:r>
              <a:rPr lang="ru-RU" dirty="0" err="1"/>
              <a:t>вибір</a:t>
            </a:r>
            <a:r>
              <a:rPr lang="ru-RU" dirty="0"/>
              <a:t>, </a:t>
            </a:r>
            <a:r>
              <a:rPr lang="ru-RU" dirty="0" err="1"/>
              <a:t>який</a:t>
            </a:r>
            <a:r>
              <a:rPr lang="ru-RU" dirty="0"/>
              <a:t> </a:t>
            </a:r>
            <a:r>
              <a:rPr lang="ru-RU" dirty="0" err="1"/>
              <a:t>можуть</a:t>
            </a:r>
            <a:r>
              <a:rPr lang="ru-RU" dirty="0"/>
              <a:t> на даний момент.</a:t>
            </a:r>
          </a:p>
          <a:p>
            <a:r>
              <a:rPr lang="ru-RU" dirty="0"/>
              <a:t>4. </a:t>
            </a:r>
            <a:r>
              <a:rPr lang="ru-RU" dirty="0" err="1"/>
              <a:t>Кожна</a:t>
            </a:r>
            <a:r>
              <a:rPr lang="ru-RU" dirty="0"/>
              <a:t> </a:t>
            </a:r>
            <a:r>
              <a:rPr lang="ru-RU" dirty="0" err="1"/>
              <a:t>поведінка</a:t>
            </a:r>
            <a:r>
              <a:rPr lang="ru-RU" dirty="0"/>
              <a:t> </a:t>
            </a:r>
            <a:r>
              <a:rPr lang="ru-RU" dirty="0" err="1"/>
              <a:t>має</a:t>
            </a:r>
            <a:r>
              <a:rPr lang="ru-RU" dirty="0"/>
              <a:t> </a:t>
            </a:r>
            <a:r>
              <a:rPr lang="ru-RU" dirty="0" err="1"/>
              <a:t>позитивний</a:t>
            </a:r>
            <a:r>
              <a:rPr lang="ru-RU" dirty="0"/>
              <a:t> </a:t>
            </a:r>
            <a:r>
              <a:rPr lang="ru-RU" dirty="0" err="1"/>
              <a:t>намір</a:t>
            </a:r>
            <a:endParaRPr lang="ru-RU" dirty="0"/>
          </a:p>
          <a:p>
            <a:r>
              <a:rPr lang="ru-RU" dirty="0"/>
              <a:t>5. </a:t>
            </a:r>
            <a:r>
              <a:rPr lang="ru-RU" dirty="0" err="1"/>
              <a:t>Зміна</a:t>
            </a:r>
            <a:r>
              <a:rPr lang="ru-RU" dirty="0"/>
              <a:t> </a:t>
            </a:r>
            <a:r>
              <a:rPr lang="ru-RU" dirty="0" err="1"/>
              <a:t>неминуча</a:t>
            </a:r>
            <a:r>
              <a:rPr lang="ru-RU" dirty="0"/>
              <a:t>.</a:t>
            </a:r>
            <a:endParaRPr lang="uk-UA" dirty="0"/>
          </a:p>
        </p:txBody>
      </p:sp>
    </p:spTree>
    <p:extLst>
      <p:ext uri="{BB962C8B-B14F-4D97-AF65-F5344CB8AC3E}">
        <p14:creationId xmlns:p14="http://schemas.microsoft.com/office/powerpoint/2010/main" val="1206155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DF6AB1-6593-46FF-872A-7342FEB72070}"/>
              </a:ext>
            </a:extLst>
          </p:cNvPr>
          <p:cNvSpPr>
            <a:spLocks noGrp="1"/>
          </p:cNvSpPr>
          <p:nvPr>
            <p:ph type="title"/>
          </p:nvPr>
        </p:nvSpPr>
        <p:spPr/>
        <p:txBody>
          <a:bodyPr/>
          <a:lstStyle/>
          <a:p>
            <a:pPr algn="ctr"/>
            <a:r>
              <a:rPr lang="uk-UA" sz="3200" dirty="0"/>
              <a:t>1. Принцип все «</a:t>
            </a:r>
            <a:r>
              <a:rPr lang="de-DE" sz="3200" dirty="0"/>
              <a:t>Ok»: </a:t>
            </a:r>
            <a:r>
              <a:rPr lang="uk-UA" sz="3200" dirty="0"/>
              <a:t>з людьми все добре!</a:t>
            </a:r>
            <a:endParaRPr lang="uk-UA" dirty="0"/>
          </a:p>
        </p:txBody>
      </p:sp>
      <p:sp>
        <p:nvSpPr>
          <p:cNvPr id="3" name="Місце для вмісту 2">
            <a:extLst>
              <a:ext uri="{FF2B5EF4-FFF2-40B4-BE49-F238E27FC236}">
                <a16:creationId xmlns:a16="http://schemas.microsoft.com/office/drawing/2014/main" id="{91D8DD85-C309-4748-8B68-C1905541CA54}"/>
              </a:ext>
            </a:extLst>
          </p:cNvPr>
          <p:cNvSpPr>
            <a:spLocks noGrp="1"/>
          </p:cNvSpPr>
          <p:nvPr>
            <p:ph idx="1"/>
          </p:nvPr>
        </p:nvSpPr>
        <p:spPr>
          <a:xfrm>
            <a:off x="2459115" y="1544715"/>
            <a:ext cx="9045497" cy="4366507"/>
          </a:xfrm>
        </p:spPr>
        <p:txBody>
          <a:bodyPr/>
          <a:lstStyle/>
          <a:p>
            <a:endParaRPr lang="uk-UA" dirty="0"/>
          </a:p>
          <a:p>
            <a:pPr algn="just"/>
            <a:r>
              <a:rPr lang="uk-UA" dirty="0"/>
              <a:t>Цей принцип має відношення до того факту, що в людську природу від народження закладено потенціал до саморозвитку. Опираючись на вчення Мілтона </a:t>
            </a:r>
            <a:r>
              <a:rPr lang="uk-UA" dirty="0" err="1"/>
              <a:t>Еріксона</a:t>
            </a:r>
            <a:r>
              <a:rPr lang="uk-UA" dirty="0"/>
              <a:t>, відзначимо, що всі наші попередні думки та дії у кожний момент життя стають відправним пунктом для наступного рівня розвитку. Кожен рівень є усвідомленою точкою зору, новою цінністю, рівнем бачення, що допомагає нам застосовувати інші життєві </a:t>
            </a:r>
            <a:r>
              <a:rPr lang="uk-UA" dirty="0" err="1"/>
              <a:t>уроки</a:t>
            </a:r>
            <a:r>
              <a:rPr lang="uk-UA" dirty="0"/>
              <a:t>, щоб просуватися далі до самодостатності, майстерності, інтеграції. та цілісності. Варто визнати, що принцип «О</a:t>
            </a:r>
            <a:r>
              <a:rPr lang="de-DE" dirty="0"/>
              <a:t>k» </a:t>
            </a:r>
            <a:r>
              <a:rPr lang="uk-UA" dirty="0"/>
              <a:t>відкриває величезні перспективи у сфері, де людина за межі колишніх цінностей і суджень стає здатною побачити нові альтернативи.</a:t>
            </a:r>
          </a:p>
        </p:txBody>
      </p:sp>
    </p:spTree>
    <p:extLst>
      <p:ext uri="{BB962C8B-B14F-4D97-AF65-F5344CB8AC3E}">
        <p14:creationId xmlns:p14="http://schemas.microsoft.com/office/powerpoint/2010/main" val="2056737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6DE25F-0D6B-4A01-BE4B-C0A6B902750C}"/>
              </a:ext>
            </a:extLst>
          </p:cNvPr>
          <p:cNvSpPr>
            <a:spLocks noGrp="1"/>
          </p:cNvSpPr>
          <p:nvPr>
            <p:ph type="title"/>
          </p:nvPr>
        </p:nvSpPr>
        <p:spPr/>
        <p:txBody>
          <a:bodyPr/>
          <a:lstStyle/>
          <a:p>
            <a:pPr algn="ctr"/>
            <a:r>
              <a:rPr lang="uk-UA" dirty="0"/>
              <a:t>2. Люди вже мають всі внутрішні ресурси, які їм потрібні </a:t>
            </a:r>
          </a:p>
        </p:txBody>
      </p:sp>
      <p:sp>
        <p:nvSpPr>
          <p:cNvPr id="3" name="Місце для вмісту 2">
            <a:extLst>
              <a:ext uri="{FF2B5EF4-FFF2-40B4-BE49-F238E27FC236}">
                <a16:creationId xmlns:a16="http://schemas.microsoft.com/office/drawing/2014/main" id="{54013D07-87EB-450E-93C5-4333FD724821}"/>
              </a:ext>
            </a:extLst>
          </p:cNvPr>
          <p:cNvSpPr>
            <a:spLocks noGrp="1"/>
          </p:cNvSpPr>
          <p:nvPr>
            <p:ph idx="1"/>
          </p:nvPr>
        </p:nvSpPr>
        <p:spPr/>
        <p:txBody>
          <a:bodyPr/>
          <a:lstStyle/>
          <a:p>
            <a:pPr algn="just"/>
            <a:r>
              <a:rPr lang="uk-UA" dirty="0"/>
              <a:t>Свідоме мислення є пристроєм ментально-емоційної концентрації. Ви можете отримувати лише невелику кількість інформації, яку пропонує світ через свідоме мислення. А ось несвідоме мислення здатне добре сприймати за межами обмеженого діапазону свідомого розуму. Можна припустити, що несвідомий розум значно </a:t>
            </a:r>
            <a:r>
              <a:rPr lang="uk-UA" dirty="0" err="1"/>
              <a:t>грандіозніший</a:t>
            </a:r>
            <a:r>
              <a:rPr lang="uk-UA" dirty="0"/>
              <a:t>, ніж свідомий розум. В цьому сила трансформаційної </a:t>
            </a:r>
            <a:r>
              <a:rPr lang="uk-UA" dirty="0" err="1"/>
              <a:t>коучингової</a:t>
            </a:r>
            <a:r>
              <a:rPr lang="uk-UA" dirty="0"/>
              <a:t> бесіди: вона дозволяє людям зазирнути в себе, знайти ретельно заховане, але дуже важливе для людини і в результаті зробити найкращий вибір. Таким чином, люди починають заспокоюватися, починають довіряти собі і вірити в те, що вони вже мають достатні внутрішні ресурси самі для свого успіху, вони стають АССЕРТИВНИМИ - </a:t>
            </a:r>
            <a:r>
              <a:rPr lang="ru-RU" b="0" i="1" dirty="0" err="1">
                <a:solidFill>
                  <a:srgbClr val="4D5156"/>
                </a:solidFill>
                <a:effectLst/>
                <a:latin typeface="arial" panose="020B0604020202020204" pitchFamily="34" charset="0"/>
              </a:rPr>
              <a:t>здатність</a:t>
            </a:r>
            <a:r>
              <a:rPr lang="ru-RU" b="0" i="1" dirty="0">
                <a:solidFill>
                  <a:srgbClr val="4D5156"/>
                </a:solidFill>
                <a:effectLst/>
                <a:latin typeface="arial" panose="020B0604020202020204" pitchFamily="34" charset="0"/>
              </a:rPr>
              <a:t> </a:t>
            </a:r>
            <a:r>
              <a:rPr lang="ru-RU" b="0" i="1" dirty="0" err="1">
                <a:solidFill>
                  <a:srgbClr val="4D5156"/>
                </a:solidFill>
                <a:effectLst/>
                <a:latin typeface="arial" panose="020B0604020202020204" pitchFamily="34" charset="0"/>
              </a:rPr>
              <a:t>людини</a:t>
            </a:r>
            <a:r>
              <a:rPr lang="ru-RU" b="0" i="1" dirty="0">
                <a:solidFill>
                  <a:srgbClr val="4D5156"/>
                </a:solidFill>
                <a:effectLst/>
                <a:latin typeface="arial" panose="020B0604020202020204" pitchFamily="34" charset="0"/>
              </a:rPr>
              <a:t> </a:t>
            </a:r>
            <a:r>
              <a:rPr lang="ru-RU" b="0" i="1" dirty="0" err="1">
                <a:solidFill>
                  <a:srgbClr val="4D5156"/>
                </a:solidFill>
                <a:effectLst/>
                <a:latin typeface="arial" panose="020B0604020202020204" pitchFamily="34" charset="0"/>
              </a:rPr>
              <a:t>відстоювати</a:t>
            </a:r>
            <a:r>
              <a:rPr lang="ru-RU" b="0" i="1" dirty="0">
                <a:solidFill>
                  <a:srgbClr val="4D5156"/>
                </a:solidFill>
                <a:effectLst/>
                <a:latin typeface="arial" panose="020B0604020202020204" pitchFamily="34" charset="0"/>
              </a:rPr>
              <a:t> свою точку </a:t>
            </a:r>
            <a:r>
              <a:rPr lang="ru-RU" b="0" i="1" dirty="0" err="1">
                <a:solidFill>
                  <a:srgbClr val="4D5156"/>
                </a:solidFill>
                <a:effectLst/>
                <a:latin typeface="arial" panose="020B0604020202020204" pitchFamily="34" charset="0"/>
              </a:rPr>
              <a:t>зору</a:t>
            </a:r>
            <a:r>
              <a:rPr lang="ru-RU" b="0" i="1" dirty="0">
                <a:solidFill>
                  <a:srgbClr val="4D5156"/>
                </a:solidFill>
                <a:effectLst/>
                <a:latin typeface="arial" panose="020B0604020202020204" pitchFamily="34" charset="0"/>
              </a:rPr>
              <a:t> </a:t>
            </a:r>
            <a:r>
              <a:rPr lang="ru-RU" b="0" i="0" dirty="0">
                <a:solidFill>
                  <a:srgbClr val="4D5156"/>
                </a:solidFill>
                <a:effectLst/>
                <a:latin typeface="arial" panose="020B0604020202020204" pitchFamily="34" charset="0"/>
              </a:rPr>
              <a:t>- </a:t>
            </a:r>
            <a:r>
              <a:rPr lang="uk-UA" dirty="0"/>
              <a:t>, тобто самодостатніми.</a:t>
            </a:r>
          </a:p>
        </p:txBody>
      </p:sp>
    </p:spTree>
    <p:extLst>
      <p:ext uri="{BB962C8B-B14F-4D97-AF65-F5344CB8AC3E}">
        <p14:creationId xmlns:p14="http://schemas.microsoft.com/office/powerpoint/2010/main" val="2752238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0A1417-DDC6-4AA8-8F35-A7A2CA790B61}"/>
              </a:ext>
            </a:extLst>
          </p:cNvPr>
          <p:cNvSpPr>
            <a:spLocks noGrp="1"/>
          </p:cNvSpPr>
          <p:nvPr>
            <p:ph type="title"/>
          </p:nvPr>
        </p:nvSpPr>
        <p:spPr/>
        <p:txBody>
          <a:bodyPr/>
          <a:lstStyle/>
          <a:p>
            <a:pPr algn="ctr"/>
            <a:r>
              <a:rPr lang="uk-UA" sz="3200" dirty="0"/>
              <a:t>3. Люди завжди роблять найкращий вибір, який можуть в даний момент </a:t>
            </a:r>
            <a:endParaRPr lang="uk-UA" dirty="0"/>
          </a:p>
        </p:txBody>
      </p:sp>
      <p:sp>
        <p:nvSpPr>
          <p:cNvPr id="3" name="Місце для вмісту 2">
            <a:extLst>
              <a:ext uri="{FF2B5EF4-FFF2-40B4-BE49-F238E27FC236}">
                <a16:creationId xmlns:a16="http://schemas.microsoft.com/office/drawing/2014/main" id="{11998857-6C5F-45A6-BA0E-178E0E1E1A3E}"/>
              </a:ext>
            </a:extLst>
          </p:cNvPr>
          <p:cNvSpPr>
            <a:spLocks noGrp="1"/>
          </p:cNvSpPr>
          <p:nvPr>
            <p:ph idx="1"/>
          </p:nvPr>
        </p:nvSpPr>
        <p:spPr/>
        <p:txBody>
          <a:bodyPr/>
          <a:lstStyle/>
          <a:p>
            <a:pPr algn="just"/>
            <a:r>
              <a:rPr lang="uk-UA" dirty="0"/>
              <a:t>Цей принцип означає, що кожна людина завжди робить краще з того, що може собі дозволити в даний момент часу, ґрунтуючись на внутрішніх цінностях, які є основними для кожної реакції чи дії. Вочевидь, що, коли Ви засуджуєте поведінка інших людей, тим самим порівнюєте їхні реакції зі своїм внутрішнім зразком «правильності». До тих пір, поки у вас присутнє викривлене розуміння і бачення, як «має бути», ваше життя буде схильне до почуттів заперечення, неприйняття, неприйняття. Проживаючи у світі людей охоче приймати їх, єдине, що ви можете зробити, це ставитися до поведінки людей як до неминучого збігу обставин, з розумінням, що кожен має право бути таким, яким хоче бути</a:t>
            </a:r>
          </a:p>
        </p:txBody>
      </p:sp>
    </p:spTree>
    <p:extLst>
      <p:ext uri="{BB962C8B-B14F-4D97-AF65-F5344CB8AC3E}">
        <p14:creationId xmlns:p14="http://schemas.microsoft.com/office/powerpoint/2010/main" val="1850930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DCB7BA-32C1-4006-B1D6-6A3C7A5631AF}"/>
              </a:ext>
            </a:extLst>
          </p:cNvPr>
          <p:cNvSpPr>
            <a:spLocks noGrp="1"/>
          </p:cNvSpPr>
          <p:nvPr>
            <p:ph type="title"/>
          </p:nvPr>
        </p:nvSpPr>
        <p:spPr/>
        <p:txBody>
          <a:bodyPr/>
          <a:lstStyle/>
          <a:p>
            <a:pPr algn="ctr"/>
            <a:r>
              <a:rPr lang="uk-UA" sz="3200" dirty="0"/>
              <a:t>4. Кожна поведінка має позитивний намір </a:t>
            </a:r>
            <a:endParaRPr lang="uk-UA" dirty="0"/>
          </a:p>
        </p:txBody>
      </p:sp>
      <p:sp>
        <p:nvSpPr>
          <p:cNvPr id="3" name="Місце для вмісту 2">
            <a:extLst>
              <a:ext uri="{FF2B5EF4-FFF2-40B4-BE49-F238E27FC236}">
                <a16:creationId xmlns:a16="http://schemas.microsoft.com/office/drawing/2014/main" id="{D87EC09E-A8C8-4D25-9592-FB3BDC212859}"/>
              </a:ext>
            </a:extLst>
          </p:cNvPr>
          <p:cNvSpPr>
            <a:spLocks noGrp="1"/>
          </p:cNvSpPr>
          <p:nvPr>
            <p:ph idx="1"/>
          </p:nvPr>
        </p:nvSpPr>
        <p:spPr/>
        <p:txBody>
          <a:bodyPr/>
          <a:lstStyle/>
          <a:p>
            <a:pPr algn="just"/>
            <a:r>
              <a:rPr lang="uk-UA" dirty="0"/>
              <a:t>Дуже часто людям здається, що їхні дії не відповідають найкращим інтересам, вигодам, намірам. У своєму опорі тому, що відбувається, пам'ятайте, що всі ваші дії, поведінка і реакції несвідомо націлені на задоволення тільки оптимістичних позитивних намірів. Позитивний намір поведінки найчастіше перебуває поза вашого свідомого розуміння. Пам'ятайте, що ваші несвідомі реакції мають позитивні тенденції, щоб задовольняти найважливіші потреби на даний момент часу. Коли даний принцип буде прийнятий вами як основоположна норма, це дозволить вийти на новий рівень усвідомленого розуміння і, як наслідок, до конструктивної трансформації свідомості і виграшу від будь-якої ситуації.</a:t>
            </a:r>
          </a:p>
        </p:txBody>
      </p:sp>
    </p:spTree>
    <p:extLst>
      <p:ext uri="{BB962C8B-B14F-4D97-AF65-F5344CB8AC3E}">
        <p14:creationId xmlns:p14="http://schemas.microsoft.com/office/powerpoint/2010/main" val="326832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9AB99B-441A-4ABC-9099-893DDB255122}"/>
              </a:ext>
            </a:extLst>
          </p:cNvPr>
          <p:cNvSpPr>
            <a:spLocks noGrp="1"/>
          </p:cNvSpPr>
          <p:nvPr>
            <p:ph type="title"/>
          </p:nvPr>
        </p:nvSpPr>
        <p:spPr/>
        <p:txBody>
          <a:bodyPr/>
          <a:lstStyle/>
          <a:p>
            <a:pPr algn="ctr"/>
            <a:r>
              <a:rPr lang="uk-UA" dirty="0"/>
              <a:t>5. Зміна неминуча </a:t>
            </a:r>
          </a:p>
        </p:txBody>
      </p:sp>
      <p:sp>
        <p:nvSpPr>
          <p:cNvPr id="3" name="Місце для вмісту 2">
            <a:extLst>
              <a:ext uri="{FF2B5EF4-FFF2-40B4-BE49-F238E27FC236}">
                <a16:creationId xmlns:a16="http://schemas.microsoft.com/office/drawing/2014/main" id="{6BE8B226-81E2-4DDC-89CD-63947E2D0A2B}"/>
              </a:ext>
            </a:extLst>
          </p:cNvPr>
          <p:cNvSpPr>
            <a:spLocks noGrp="1"/>
          </p:cNvSpPr>
          <p:nvPr>
            <p:ph idx="1"/>
          </p:nvPr>
        </p:nvSpPr>
        <p:spPr/>
        <p:txBody>
          <a:bodyPr/>
          <a:lstStyle/>
          <a:p>
            <a:pPr algn="just"/>
            <a:r>
              <a:rPr lang="uk-UA" dirty="0"/>
              <a:t>«Я нинішній – не я минулий». Щодня те, що відбувається з людьми, неминуче приносить внутрішні та зовнішні зміни. Чоловік століття змінюється разом з обставинами переборної і непереборної сили. Свідомість людини отримує постійну підтримку, діючи разом із несвідомим розумом, постійно змінюючи його поведінку, емоції, почуття чи реакції. Сила та міць трансформаційного </a:t>
            </a:r>
            <a:r>
              <a:rPr lang="uk-UA" dirty="0" err="1"/>
              <a:t>коу</a:t>
            </a:r>
            <a:r>
              <a:rPr lang="uk-UA" dirty="0"/>
              <a:t> </a:t>
            </a:r>
            <a:r>
              <a:rPr lang="uk-UA" dirty="0" err="1"/>
              <a:t>чингу</a:t>
            </a:r>
            <a:r>
              <a:rPr lang="uk-UA" dirty="0"/>
              <a:t> </a:t>
            </a:r>
            <a:r>
              <a:rPr lang="uk-UA" dirty="0" err="1"/>
              <a:t>переносить</a:t>
            </a:r>
            <a:r>
              <a:rPr lang="uk-UA" dirty="0"/>
              <a:t> цей принцип на елементи планування, візуалізації результатів та взаємозв'язок намірів.</a:t>
            </a:r>
          </a:p>
        </p:txBody>
      </p:sp>
    </p:spTree>
    <p:extLst>
      <p:ext uri="{BB962C8B-B14F-4D97-AF65-F5344CB8AC3E}">
        <p14:creationId xmlns:p14="http://schemas.microsoft.com/office/powerpoint/2010/main" val="4146034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A3D140-05E5-408D-A3BE-F0C4DFD878F2}"/>
              </a:ext>
            </a:extLst>
          </p:cNvPr>
          <p:cNvSpPr>
            <a:spLocks noGrp="1"/>
          </p:cNvSpPr>
          <p:nvPr>
            <p:ph type="title"/>
          </p:nvPr>
        </p:nvSpPr>
        <p:spPr>
          <a:xfrm>
            <a:off x="2592925" y="624110"/>
            <a:ext cx="8911687" cy="1027137"/>
          </a:xfrm>
        </p:spPr>
        <p:txBody>
          <a:bodyPr/>
          <a:lstStyle/>
          <a:p>
            <a:pPr algn="ctr"/>
            <a:r>
              <a:rPr lang="uk-UA" dirty="0"/>
              <a:t>Принципи технології </a:t>
            </a:r>
            <a:r>
              <a:rPr lang="de-DE" dirty="0"/>
              <a:t>GROW </a:t>
            </a:r>
            <a:endParaRPr lang="uk-UA" dirty="0"/>
          </a:p>
        </p:txBody>
      </p:sp>
      <p:sp>
        <p:nvSpPr>
          <p:cNvPr id="3" name="Місце для вмісту 2">
            <a:extLst>
              <a:ext uri="{FF2B5EF4-FFF2-40B4-BE49-F238E27FC236}">
                <a16:creationId xmlns:a16="http://schemas.microsoft.com/office/drawing/2014/main" id="{6743BB5C-27D3-4383-982D-68F9D177B7C5}"/>
              </a:ext>
            </a:extLst>
          </p:cNvPr>
          <p:cNvSpPr>
            <a:spLocks noGrp="1"/>
          </p:cNvSpPr>
          <p:nvPr>
            <p:ph idx="1"/>
          </p:nvPr>
        </p:nvSpPr>
        <p:spPr/>
        <p:txBody>
          <a:bodyPr>
            <a:normAutofit fontScale="85000" lnSpcReduction="10000"/>
          </a:bodyPr>
          <a:lstStyle/>
          <a:p>
            <a:pPr marL="0" indent="0">
              <a:buNone/>
            </a:pPr>
            <a:r>
              <a:rPr lang="uk-UA" dirty="0"/>
              <a:t>1. </a:t>
            </a:r>
            <a:r>
              <a:rPr lang="de-DE" dirty="0"/>
              <a:t>Goal – </a:t>
            </a:r>
            <a:r>
              <a:rPr lang="uk-UA" dirty="0"/>
              <a:t>постановка цілі </a:t>
            </a:r>
          </a:p>
          <a:p>
            <a:r>
              <a:rPr lang="uk-UA" dirty="0"/>
              <a:t>У якому напрямі хочемо працювати? Чого хочемо? Яка наша довгострокова ціль? Чи вимірна наша мета? Чи ми цього хочемо?</a:t>
            </a:r>
          </a:p>
          <a:p>
            <a:pPr marL="0" indent="0">
              <a:buNone/>
            </a:pPr>
            <a:r>
              <a:rPr lang="uk-UA" dirty="0"/>
              <a:t>2. </a:t>
            </a:r>
            <a:r>
              <a:rPr lang="de-DE" dirty="0"/>
              <a:t>Reality - </a:t>
            </a:r>
            <a:r>
              <a:rPr lang="uk-UA" dirty="0"/>
              <a:t>аналіз реальності </a:t>
            </a:r>
          </a:p>
          <a:p>
            <a:r>
              <a:rPr lang="uk-UA" dirty="0"/>
              <a:t>У якій ситуації ми зараз? Якими ресурсами ми маємо? Чого ми боїмося? Що станеться, якщо ми досягнемо бажаного? Хто може вплинути на ситуацію?</a:t>
            </a:r>
          </a:p>
          <a:p>
            <a:pPr marL="0" indent="0">
              <a:buNone/>
            </a:pPr>
            <a:r>
              <a:rPr lang="de-DE" dirty="0"/>
              <a:t>3</a:t>
            </a:r>
            <a:r>
              <a:rPr lang="uk-UA" dirty="0"/>
              <a:t>.</a:t>
            </a:r>
            <a:r>
              <a:rPr lang="de-DE" dirty="0"/>
              <a:t> Options – </a:t>
            </a:r>
            <a:r>
              <a:rPr lang="uk-UA" dirty="0"/>
              <a:t>визначення можливостей дії</a:t>
            </a:r>
          </a:p>
          <a:p>
            <a:r>
              <a:rPr lang="uk-UA" dirty="0"/>
              <a:t>Що може допомогти нам у вирішенні питання? Яким методом ми діятимемо? Що ми ще можемо зробити? Які рішення та завдання нам найприємніші?</a:t>
            </a:r>
          </a:p>
          <a:p>
            <a:pPr marL="0" indent="0">
              <a:buNone/>
            </a:pPr>
            <a:r>
              <a:rPr lang="uk-UA" dirty="0"/>
              <a:t>4. </a:t>
            </a:r>
            <a:r>
              <a:rPr lang="de-DE" dirty="0"/>
              <a:t>Will – </a:t>
            </a:r>
            <a:r>
              <a:rPr lang="uk-UA" dirty="0"/>
              <a:t>виховання волі до дії</a:t>
            </a:r>
          </a:p>
          <a:p>
            <a:r>
              <a:rPr lang="uk-UA" dirty="0"/>
              <a:t>Що ми вибираємо задля досягнення мети? Як вибрані варіанти працюють? Що допоможе досягти мети? Чи сильний мотив? Яка самоорганізація і чи правильно ми керуємо часом для досягнення мети</a:t>
            </a:r>
          </a:p>
        </p:txBody>
      </p:sp>
    </p:spTree>
    <p:extLst>
      <p:ext uri="{BB962C8B-B14F-4D97-AF65-F5344CB8AC3E}">
        <p14:creationId xmlns:p14="http://schemas.microsoft.com/office/powerpoint/2010/main" val="4175922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err="1"/>
              <a:t>коучинг</a:t>
            </a:r>
            <a:r>
              <a:rPr lang="uk-UA" dirty="0"/>
              <a:t> зазвичай поділяють на індивідуальний (особистісний або, як його ще називають, життєвий), організаційний (тут робота ведеться з різними підрозділами - від командної групи, відділу до компанії в цілому) і </a:t>
            </a:r>
            <a:r>
              <a:rPr lang="uk-UA" dirty="0" err="1"/>
              <a:t>коуч</a:t>
            </a:r>
            <a:r>
              <a:rPr lang="uk-UA" dirty="0"/>
              <a:t>-менеджмент (коли в ролі </a:t>
            </a:r>
            <a:r>
              <a:rPr lang="uk-UA" dirty="0" err="1"/>
              <a:t>коуча</a:t>
            </a:r>
            <a:r>
              <a:rPr lang="uk-UA" dirty="0"/>
              <a:t> виступає внутрішній менеджер компанії, а </a:t>
            </a:r>
            <a:r>
              <a:rPr lang="uk-UA" dirty="0" err="1"/>
              <a:t>коучинг</a:t>
            </a:r>
            <a:r>
              <a:rPr lang="uk-UA" dirty="0"/>
              <a:t> використовується і визнається як форма </a:t>
            </a:r>
            <a:r>
              <a:rPr lang="uk-UA" dirty="0" err="1"/>
              <a:t>внутрішньофірмової</a:t>
            </a:r>
            <a:r>
              <a:rPr lang="uk-UA" dirty="0"/>
              <a:t> комунікації).</a:t>
            </a:r>
          </a:p>
          <a:p>
            <a:pPr algn="just"/>
            <a:r>
              <a:rPr lang="uk-UA" dirty="0"/>
              <a:t>Індивідуальне консультування може проводитись у різних формах:</a:t>
            </a:r>
          </a:p>
          <a:p>
            <a:pPr algn="just"/>
            <a:r>
              <a:rPr lang="uk-UA" dirty="0"/>
              <a:t>особисті зустрічі;</a:t>
            </a:r>
          </a:p>
          <a:p>
            <a:pPr algn="just"/>
            <a:r>
              <a:rPr lang="uk-UA" dirty="0"/>
              <a:t>консультації по телефону;</a:t>
            </a:r>
          </a:p>
          <a:p>
            <a:pPr algn="just"/>
            <a:r>
              <a:rPr lang="uk-UA" dirty="0"/>
              <a:t>листування електронною поштою;</a:t>
            </a:r>
          </a:p>
          <a:p>
            <a:pPr algn="just"/>
            <a:r>
              <a:rPr lang="uk-UA" dirty="0"/>
              <a:t>спілкування через </a:t>
            </a:r>
            <a:r>
              <a:rPr lang="uk-UA" dirty="0" err="1"/>
              <a:t>месенджери</a:t>
            </a:r>
            <a:r>
              <a:rPr lang="uk-UA" dirty="0"/>
              <a:t> та ін.</a:t>
            </a:r>
          </a:p>
        </p:txBody>
      </p:sp>
    </p:spTree>
    <p:extLst>
      <p:ext uri="{BB962C8B-B14F-4D97-AF65-F5344CB8AC3E}">
        <p14:creationId xmlns:p14="http://schemas.microsoft.com/office/powerpoint/2010/main" val="3839816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ru-RU" dirty="0" err="1"/>
              <a:t>Крилата</a:t>
            </a:r>
            <a:r>
              <a:rPr lang="ru-RU" dirty="0"/>
              <a:t> фраза «Кадри </a:t>
            </a:r>
            <a:r>
              <a:rPr lang="ru-RU" dirty="0" err="1"/>
              <a:t>вирішують</a:t>
            </a:r>
            <a:r>
              <a:rPr lang="ru-RU" dirty="0"/>
              <a:t> все» — не </a:t>
            </a:r>
            <a:r>
              <a:rPr lang="ru-RU" dirty="0" err="1"/>
              <a:t>більш</a:t>
            </a:r>
            <a:r>
              <a:rPr lang="ru-RU" dirty="0"/>
              <a:t> </a:t>
            </a:r>
            <a:r>
              <a:rPr lang="ru-RU" dirty="0" err="1"/>
              <a:t>ніж</a:t>
            </a:r>
            <a:r>
              <a:rPr lang="ru-RU" dirty="0"/>
              <a:t> </a:t>
            </a:r>
            <a:r>
              <a:rPr lang="ru-RU" dirty="0" err="1"/>
              <a:t>порожні</a:t>
            </a:r>
            <a:r>
              <a:rPr lang="ru-RU" dirty="0"/>
              <a:t> слова. «Кадри» </a:t>
            </a:r>
            <a:r>
              <a:rPr lang="ru-RU" dirty="0" err="1"/>
              <a:t>вирішуватимуть</a:t>
            </a:r>
            <a:r>
              <a:rPr lang="ru-RU" dirty="0"/>
              <a:t> усе, </a:t>
            </a:r>
            <a:r>
              <a:rPr lang="ru-RU" dirty="0" err="1"/>
              <a:t>якщо</a:t>
            </a:r>
            <a:r>
              <a:rPr lang="ru-RU" dirty="0"/>
              <a:t> </a:t>
            </a:r>
            <a:r>
              <a:rPr lang="ru-RU" dirty="0" err="1"/>
              <a:t>відносини</a:t>
            </a:r>
            <a:r>
              <a:rPr lang="ru-RU" dirty="0"/>
              <a:t> з </a:t>
            </a:r>
            <a:r>
              <a:rPr lang="ru-RU" dirty="0" err="1"/>
              <a:t>цими</a:t>
            </a:r>
            <a:r>
              <a:rPr lang="ru-RU" dirty="0"/>
              <a:t> «кадрами» </a:t>
            </a:r>
            <a:r>
              <a:rPr lang="ru-RU" dirty="0" err="1"/>
              <a:t>будуватимуть</a:t>
            </a:r>
            <a:r>
              <a:rPr lang="ru-RU" dirty="0"/>
              <a:t> по-новому. </a:t>
            </a:r>
            <a:r>
              <a:rPr lang="ru-RU" dirty="0" err="1"/>
              <a:t>Коучинг</a:t>
            </a:r>
            <a:r>
              <a:rPr lang="ru-RU" dirty="0"/>
              <a:t> </a:t>
            </a:r>
            <a:r>
              <a:rPr lang="ru-RU" dirty="0" err="1"/>
              <a:t>робить</a:t>
            </a:r>
            <a:r>
              <a:rPr lang="ru-RU" dirty="0"/>
              <a:t> </a:t>
            </a:r>
            <a:r>
              <a:rPr lang="ru-RU" dirty="0" err="1"/>
              <a:t>це</a:t>
            </a:r>
            <a:r>
              <a:rPr lang="ru-RU" dirty="0"/>
              <a:t> </a:t>
            </a:r>
            <a:r>
              <a:rPr lang="ru-RU" dirty="0" err="1"/>
              <a:t>кліше</a:t>
            </a:r>
            <a:r>
              <a:rPr lang="ru-RU" dirty="0"/>
              <a:t> </a:t>
            </a:r>
            <a:r>
              <a:rPr lang="ru-RU" dirty="0" err="1"/>
              <a:t>матеріальним</a:t>
            </a:r>
            <a:r>
              <a:rPr lang="ru-RU" dirty="0"/>
              <a:t>, коли «кадри» </a:t>
            </a:r>
            <a:r>
              <a:rPr lang="ru-RU" dirty="0" err="1"/>
              <a:t>стають</a:t>
            </a:r>
            <a:r>
              <a:rPr lang="ru-RU" dirty="0"/>
              <a:t> не просто </a:t>
            </a:r>
            <a:r>
              <a:rPr lang="ru-RU" dirty="0" err="1"/>
              <a:t>підлеглими</a:t>
            </a:r>
            <a:r>
              <a:rPr lang="ru-RU" dirty="0"/>
              <a:t> та </a:t>
            </a:r>
            <a:r>
              <a:rPr lang="ru-RU" dirty="0" err="1"/>
              <a:t>працівниками</a:t>
            </a:r>
            <a:r>
              <a:rPr lang="ru-RU" dirty="0"/>
              <a:t>, а </a:t>
            </a:r>
            <a:r>
              <a:rPr lang="ru-RU" dirty="0" err="1"/>
              <a:t>учасниками</a:t>
            </a:r>
            <a:r>
              <a:rPr lang="ru-RU" dirty="0"/>
              <a:t> </a:t>
            </a:r>
            <a:r>
              <a:rPr lang="ru-RU" dirty="0" err="1"/>
              <a:t>процесу</a:t>
            </a:r>
            <a:r>
              <a:rPr lang="ru-RU" dirty="0"/>
              <a:t> та </a:t>
            </a:r>
            <a:r>
              <a:rPr lang="ru-RU" dirty="0" err="1"/>
              <a:t>творцями</a:t>
            </a:r>
            <a:r>
              <a:rPr lang="ru-RU" dirty="0"/>
              <a:t> результату. </a:t>
            </a:r>
            <a:r>
              <a:rPr lang="ru-RU" dirty="0" err="1"/>
              <a:t>Коучинг</a:t>
            </a:r>
            <a:r>
              <a:rPr lang="ru-RU" dirty="0"/>
              <a:t> не </a:t>
            </a:r>
            <a:r>
              <a:rPr lang="ru-RU" dirty="0" err="1"/>
              <a:t>заміняє</a:t>
            </a:r>
            <a:r>
              <a:rPr lang="ru-RU" dirty="0"/>
              <a:t> і не </a:t>
            </a:r>
            <a:r>
              <a:rPr lang="ru-RU" dirty="0" err="1"/>
              <a:t>відкидає</a:t>
            </a:r>
            <a:r>
              <a:rPr lang="ru-RU" dirty="0"/>
              <a:t> </a:t>
            </a:r>
            <a:r>
              <a:rPr lang="ru-RU" dirty="0" err="1"/>
              <a:t>традиційний</a:t>
            </a:r>
            <a:r>
              <a:rPr lang="ru-RU" dirty="0"/>
              <a:t> менеджмент, не </a:t>
            </a:r>
            <a:r>
              <a:rPr lang="ru-RU" dirty="0" err="1"/>
              <a:t>протиставляється</a:t>
            </a:r>
            <a:r>
              <a:rPr lang="ru-RU" dirty="0"/>
              <a:t> </a:t>
            </a:r>
            <a:r>
              <a:rPr lang="ru-RU" dirty="0" err="1"/>
              <a:t>йому</a:t>
            </a:r>
            <a:r>
              <a:rPr lang="ru-RU" dirty="0"/>
              <a:t>. </a:t>
            </a:r>
            <a:r>
              <a:rPr lang="ru-RU" dirty="0" err="1"/>
              <a:t>Можна</a:t>
            </a:r>
            <a:r>
              <a:rPr lang="ru-RU" dirty="0"/>
              <a:t> </a:t>
            </a:r>
            <a:r>
              <a:rPr lang="ru-RU" dirty="0" err="1"/>
              <a:t>говорити</a:t>
            </a:r>
            <a:r>
              <a:rPr lang="ru-RU" dirty="0"/>
              <a:t> </a:t>
            </a:r>
            <a:r>
              <a:rPr lang="ru-RU" dirty="0" err="1"/>
              <a:t>лише</a:t>
            </a:r>
            <a:r>
              <a:rPr lang="ru-RU" dirty="0"/>
              <a:t> про </a:t>
            </a:r>
            <a:r>
              <a:rPr lang="ru-RU" dirty="0" err="1"/>
              <a:t>різні</a:t>
            </a:r>
            <a:r>
              <a:rPr lang="ru-RU" dirty="0"/>
              <a:t> </a:t>
            </a:r>
            <a:r>
              <a:rPr lang="ru-RU" dirty="0" err="1"/>
              <a:t>стилі</a:t>
            </a:r>
            <a:r>
              <a:rPr lang="ru-RU" dirty="0"/>
              <a:t> </a:t>
            </a:r>
            <a:r>
              <a:rPr lang="ru-RU" dirty="0" err="1"/>
              <a:t>управління</a:t>
            </a:r>
            <a:r>
              <a:rPr lang="ru-RU" dirty="0"/>
              <a:t>.</a:t>
            </a:r>
            <a:endParaRPr lang="uk-UA" dirty="0"/>
          </a:p>
        </p:txBody>
      </p:sp>
    </p:spTree>
    <p:extLst>
      <p:ext uri="{BB962C8B-B14F-4D97-AF65-F5344CB8AC3E}">
        <p14:creationId xmlns:p14="http://schemas.microsoft.com/office/powerpoint/2010/main" val="3316971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dirty="0"/>
              <a:t>Службовці під керівництвом </a:t>
            </a:r>
            <a:r>
              <a:rPr lang="uk-UA" dirty="0" err="1"/>
              <a:t>коуч</a:t>
            </a:r>
            <a:r>
              <a:rPr lang="uk-UA" dirty="0"/>
              <a:t>-менеджера впевнені у своїх силах і працюють із великим інтересом та високою </a:t>
            </a:r>
            <a:r>
              <a:rPr lang="uk-UA" dirty="0" err="1"/>
              <a:t>віддачею</a:t>
            </a:r>
            <a:r>
              <a:rPr lang="uk-UA" dirty="0"/>
              <a:t>. Секрет тут у тому, що менеджер за допомогою питань або іншим шляхом з'ясовує у підлеглих, які з їхніх особистих цілей збігаються з метою фірми, а отже, можуть бути корисними. Зростання продуктивності - головне, для чого існує </a:t>
            </a:r>
            <a:r>
              <a:rPr lang="uk-UA" dirty="0" err="1"/>
              <a:t>коучинг</a:t>
            </a:r>
            <a:r>
              <a:rPr lang="uk-UA" dirty="0"/>
              <a:t>. Він передбачає швидке навчання «без відриву від роботи», причому цей процес доставляє радість і задоволення. </a:t>
            </a:r>
          </a:p>
          <a:p>
            <a:pPr algn="just"/>
            <a:r>
              <a:rPr lang="uk-UA" dirty="0"/>
              <a:t>У </a:t>
            </a:r>
            <a:r>
              <a:rPr lang="uk-UA" dirty="0" err="1"/>
              <a:t>коуч</a:t>
            </a:r>
            <a:r>
              <a:rPr lang="uk-UA" dirty="0"/>
              <a:t>-менеджменті діють чотири пари процесів.</a:t>
            </a:r>
          </a:p>
        </p:txBody>
      </p:sp>
    </p:spTree>
    <p:extLst>
      <p:ext uri="{BB962C8B-B14F-4D97-AF65-F5344CB8AC3E}">
        <p14:creationId xmlns:p14="http://schemas.microsoft.com/office/powerpoint/2010/main" val="4105329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dirty="0"/>
              <a:t>Ініціальні бесіди</a:t>
            </a:r>
          </a:p>
          <a:p>
            <a:pPr algn="just"/>
            <a:r>
              <a:rPr lang="uk-UA" dirty="0"/>
              <a:t>Розглянувши фактори, що свідчать на користь проведення індивідуального </a:t>
            </a:r>
            <a:r>
              <a:rPr lang="uk-UA" dirty="0" err="1"/>
              <a:t>коучингу</a:t>
            </a:r>
            <a:r>
              <a:rPr lang="uk-UA" dirty="0"/>
              <a:t>, ви вступаєте в найважливішу частину 1-ї стадії: починається обговорення даних факторів з учнем. Хоча це може статися і телефоном, безпосередній контакт принесе велику користь. Вам і вашому учневі слід чесно обговорити питання: «Чому ми тут?» Крім того, бесіда «віч-на-віч» дає можливість зрозуміти, наскільки ви обидва усвідомлюєте мету </a:t>
            </a:r>
            <a:r>
              <a:rPr lang="uk-UA" dirty="0" err="1"/>
              <a:t>коучінгу</a:t>
            </a:r>
            <a:r>
              <a:rPr lang="uk-UA" dirty="0"/>
              <a:t> як такого (</a:t>
            </a:r>
            <a:r>
              <a:rPr lang="uk-UA" dirty="0" err="1"/>
              <a:t>коучинг</a:t>
            </a:r>
            <a:r>
              <a:rPr lang="uk-UA" dirty="0"/>
              <a:t> не обов'язково являє собою корекційний захід і насправді означає підвищення ефективності діяльності (порівняно з поточною ситуацією) незалежно від цього, достатній чи ні рівень діяльності зараз).</a:t>
            </a:r>
          </a:p>
        </p:txBody>
      </p:sp>
    </p:spTree>
    <p:extLst>
      <p:ext uri="{BB962C8B-B14F-4D97-AF65-F5344CB8AC3E}">
        <p14:creationId xmlns:p14="http://schemas.microsoft.com/office/powerpoint/2010/main" val="3623135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20000"/>
          </a:bodyPr>
          <a:lstStyle/>
          <a:p>
            <a:pPr algn="just"/>
            <a:r>
              <a:rPr lang="uk-UA" i="1" dirty="0"/>
              <a:t>Перша пара</a:t>
            </a:r>
            <a:r>
              <a:rPr lang="uk-UA" b="1" dirty="0"/>
              <a:t>: об'єднання цілей організації та менеджера</a:t>
            </a:r>
            <a:r>
              <a:rPr lang="uk-UA" dirty="0"/>
              <a:t>, а також менеджера та співробітника. </a:t>
            </a:r>
            <a:r>
              <a:rPr lang="uk-UA" dirty="0" err="1"/>
              <a:t>Коуч</a:t>
            </a:r>
            <a:r>
              <a:rPr lang="uk-UA" dirty="0"/>
              <a:t>-менеджер ставить своїм завданням зрозуміти, який результат повинен бути отриманий в результаті поставленого керівництвом завдання і навіщо це потрібно саме зараз не тільки для організації, але і для самого менеджера і тих його підлеглих, які вирішуватиму завдання. Кожен з них має свої особисті цілі. Особистий </a:t>
            </a:r>
            <a:r>
              <a:rPr lang="uk-UA" dirty="0" err="1"/>
              <a:t>коучинг</a:t>
            </a:r>
            <a:r>
              <a:rPr lang="uk-UA" dirty="0"/>
              <a:t> з ними повинен встановити: яким чином, виконуючи завдання компанії, вони вирішуватимуть і якесь із своїх завдань.</a:t>
            </a:r>
          </a:p>
          <a:p>
            <a:pPr algn="just"/>
            <a:r>
              <a:rPr lang="uk-UA" dirty="0"/>
              <a:t>Відповідь на запитання «які результати?» дасть чіткі критерії для оцінки результату, контролю та самоконтролю роботи співробітників. Відповідь на запитання «навіщо потрібно зараз?» і зшивка цілей </a:t>
            </a:r>
            <a:r>
              <a:rPr lang="uk-UA" dirty="0" err="1"/>
              <a:t>створять</a:t>
            </a:r>
            <a:r>
              <a:rPr lang="uk-UA" dirty="0"/>
              <a:t> мотивацію та енергію, необхідних активності, навіть за умов труднощів руху до мети.</a:t>
            </a:r>
          </a:p>
          <a:p>
            <a:pPr algn="just"/>
            <a:r>
              <a:rPr lang="uk-UA" i="1" dirty="0"/>
              <a:t>Друга пара</a:t>
            </a:r>
            <a:r>
              <a:rPr lang="uk-UA" b="1" dirty="0"/>
              <a:t>: усвідомлення реальності та прийняття відповідальності</a:t>
            </a:r>
            <a:r>
              <a:rPr lang="uk-UA" dirty="0"/>
              <a:t>. </a:t>
            </a:r>
            <a:r>
              <a:rPr lang="uk-UA" dirty="0" err="1"/>
              <a:t>Коуч</a:t>
            </a:r>
            <a:r>
              <a:rPr lang="uk-UA" dirty="0"/>
              <a:t>-менеджер зобов'язаний поєднати розв'язання двох завдань: забезпечення ефективності вирішення конкретної задачі та взяття кожним співробітником на себе відповідальності за результат своєї роботи та успіх групи. </a:t>
            </a:r>
            <a:r>
              <a:rPr lang="uk-UA" dirty="0" err="1"/>
              <a:t>Коуч</a:t>
            </a:r>
            <a:r>
              <a:rPr lang="uk-UA" dirty="0"/>
              <a:t>-менеджер стимулює генерацію ідей про можливості, шляхи вирішення завдання, досягнення мети та допомагає своїм співробітникам вибрати з них оптимальні.</a:t>
            </a:r>
          </a:p>
        </p:txBody>
      </p:sp>
    </p:spTree>
    <p:extLst>
      <p:ext uri="{BB962C8B-B14F-4D97-AF65-F5344CB8AC3E}">
        <p14:creationId xmlns:p14="http://schemas.microsoft.com/office/powerpoint/2010/main" val="3749312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10000"/>
          </a:bodyPr>
          <a:lstStyle/>
          <a:p>
            <a:pPr algn="just"/>
            <a:r>
              <a:rPr lang="uk-UA" i="1" dirty="0"/>
              <a:t>Третя пара: </a:t>
            </a:r>
            <a:r>
              <a:rPr lang="uk-UA" b="1" dirty="0"/>
              <a:t>результат та процес</a:t>
            </a:r>
            <a:r>
              <a:rPr lang="uk-UA" dirty="0"/>
              <a:t>. </a:t>
            </a:r>
            <a:r>
              <a:rPr lang="uk-UA" dirty="0" err="1"/>
              <a:t>Коуч</a:t>
            </a:r>
            <a:r>
              <a:rPr lang="uk-UA" dirty="0"/>
              <a:t>-менеджер організує робочі розмови і наради, ставлячи співробітникам питання, необхідні ретельного аналізу ситуації, наявних ресурсів, перешкод і можливих кроків. При цьому він не </a:t>
            </a:r>
            <a:r>
              <a:rPr lang="uk-UA" dirty="0" err="1"/>
              <a:t>переносить</a:t>
            </a:r>
            <a:r>
              <a:rPr lang="uk-UA" dirty="0"/>
              <a:t> на працівників своє бачення поточної ситуації, даючи (в крайньому випадку) тільки загальні уточнюючі вказівки. Підсумком зустрічей є бізнес-план із конкретними кроками, наміченими на встановлені терміни.</a:t>
            </a:r>
          </a:p>
          <a:p>
            <a:pPr algn="just"/>
            <a:r>
              <a:rPr lang="uk-UA" i="1" dirty="0"/>
              <a:t>Четверта пара</a:t>
            </a:r>
            <a:r>
              <a:rPr lang="uk-UA" dirty="0"/>
              <a:t>: </a:t>
            </a:r>
            <a:r>
              <a:rPr lang="uk-UA" b="1" dirty="0"/>
              <a:t>забезпечення підтримки та виклик</a:t>
            </a:r>
            <a:r>
              <a:rPr lang="uk-UA" dirty="0"/>
              <a:t>. </a:t>
            </a:r>
            <a:r>
              <a:rPr lang="uk-UA" dirty="0" err="1"/>
              <a:t>Коуч</a:t>
            </a:r>
            <a:r>
              <a:rPr lang="uk-UA" dirty="0"/>
              <a:t>-менеджер підштовхує співробітника мислити нестандартно. При цьому він зобов'язаний забезпечити співробітнику підтримку, одночасно «кидаючи йому виклик», те, що російською мовою називається «слабо?» Мета </a:t>
            </a:r>
            <a:r>
              <a:rPr lang="uk-UA" dirty="0" err="1"/>
              <a:t>коучингу</a:t>
            </a:r>
            <a:r>
              <a:rPr lang="uk-UA" dirty="0"/>
              <a:t> — не навчити чогось, а створити умови самонавчання, щоб працюючи, ваш співробітник навчався отримувати та добувати необхідні знання та досвід. За допомогою індивідуальної нематеріальної мотивації учасників </a:t>
            </a:r>
            <a:r>
              <a:rPr lang="uk-UA" dirty="0" err="1"/>
              <a:t>коуч</a:t>
            </a:r>
            <a:r>
              <a:rPr lang="uk-UA" dirty="0"/>
              <a:t>-менеджер запускає механізм самостійного набуття ними знань.</a:t>
            </a:r>
          </a:p>
        </p:txBody>
      </p:sp>
    </p:spTree>
    <p:extLst>
      <p:ext uri="{BB962C8B-B14F-4D97-AF65-F5344CB8AC3E}">
        <p14:creationId xmlns:p14="http://schemas.microsoft.com/office/powerpoint/2010/main" val="35197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a:t>Іншою </a:t>
            </a:r>
            <a:r>
              <a:rPr lang="uk-UA" dirty="0"/>
              <a:t>темою </a:t>
            </a:r>
            <a:r>
              <a:rPr lang="uk-UA" dirty="0" err="1"/>
              <a:t>ініційної</a:t>
            </a:r>
            <a:r>
              <a:rPr lang="uk-UA" dirty="0"/>
              <a:t> розмови є пояснення вашого бажання виступити у ролі </a:t>
            </a:r>
            <a:r>
              <a:rPr lang="uk-UA" dirty="0" err="1"/>
              <a:t>коуча</a:t>
            </a:r>
            <a:r>
              <a:rPr lang="uk-UA" dirty="0"/>
              <a:t>. Таке пояснення виявляється особливо важливим у тому випадку, коли ви вже пов'язані з учнем певними взаєминами, бо можливо, що він ламає собі голову над проясненням ваших мотивів. Якщо ви лінійний менеджер свого учня, то до вас можуть ставитися з упередженням, і подолати це вдасться лише відвертою розповіддю про те, що ви робите і навіщо. Якщо ви не є начальником свого учня, він все одно може намагатися зрозуміти мотиви вашого рішення і, напевно, замислюється про справжній зміст </a:t>
            </a:r>
            <a:r>
              <a:rPr lang="uk-UA" dirty="0" err="1"/>
              <a:t>коучингу</a:t>
            </a:r>
            <a:r>
              <a:rPr lang="uk-UA" dirty="0"/>
              <a:t>, коло присвячених у подію осіб і про те, «яка в цьому у всьому вигода» для вас.</a:t>
            </a:r>
          </a:p>
        </p:txBody>
      </p:sp>
    </p:spTree>
    <p:extLst>
      <p:ext uri="{BB962C8B-B14F-4D97-AF65-F5344CB8AC3E}">
        <p14:creationId xmlns:p14="http://schemas.microsoft.com/office/powerpoint/2010/main" val="281273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Стадія</a:t>
            </a:r>
            <a:r>
              <a:rPr lang="ru-RU" dirty="0"/>
              <a:t> 2: </a:t>
            </a:r>
            <a:r>
              <a:rPr lang="ru-RU" dirty="0" err="1"/>
              <a:t>спільне</a:t>
            </a:r>
            <a:r>
              <a:rPr lang="ru-RU" dirty="0"/>
              <a:t> </a:t>
            </a:r>
            <a:r>
              <a:rPr lang="ru-RU" dirty="0" err="1"/>
              <a:t>визначення</a:t>
            </a:r>
            <a:r>
              <a:rPr lang="ru-RU" dirty="0"/>
              <a:t> </a:t>
            </a:r>
            <a:r>
              <a:rPr lang="ru-RU" dirty="0" err="1"/>
              <a:t>специфічних</a:t>
            </a:r>
            <a:r>
              <a:rPr lang="ru-RU" dirty="0"/>
              <a:t> потреб у </a:t>
            </a:r>
            <a:r>
              <a:rPr lang="ru-RU" dirty="0" err="1"/>
              <a:t>розвитку</a:t>
            </a:r>
            <a:br>
              <a:rPr lang="ru-RU" dirty="0"/>
            </a:br>
            <a:endParaRPr lang="uk-UA" dirty="0"/>
          </a:p>
        </p:txBody>
      </p:sp>
      <p:sp>
        <p:nvSpPr>
          <p:cNvPr id="3" name="Объект 2"/>
          <p:cNvSpPr>
            <a:spLocks noGrp="1"/>
          </p:cNvSpPr>
          <p:nvPr>
            <p:ph idx="1"/>
          </p:nvPr>
        </p:nvSpPr>
        <p:spPr>
          <a:xfrm>
            <a:off x="2589211" y="2133600"/>
            <a:ext cx="9007043" cy="4408516"/>
          </a:xfrm>
        </p:spPr>
        <p:txBody>
          <a:bodyPr>
            <a:normAutofit fontScale="92500" lnSpcReduction="10000"/>
          </a:bodyPr>
          <a:lstStyle/>
          <a:p>
            <a:pPr marL="0" indent="0" algn="just">
              <a:buNone/>
            </a:pPr>
            <a:r>
              <a:rPr lang="ru-RU" dirty="0"/>
              <a:t>До </a:t>
            </a:r>
            <a:r>
              <a:rPr lang="ru-RU" dirty="0" err="1"/>
              <a:t>завершення</a:t>
            </a:r>
            <a:r>
              <a:rPr lang="ru-RU" dirty="0"/>
              <a:t> </a:t>
            </a:r>
            <a:r>
              <a:rPr lang="ru-RU" dirty="0" err="1"/>
              <a:t>цієї</a:t>
            </a:r>
            <a:r>
              <a:rPr lang="ru-RU" dirty="0"/>
              <a:t> </a:t>
            </a:r>
            <a:r>
              <a:rPr lang="ru-RU" dirty="0" err="1"/>
              <a:t>стадії</a:t>
            </a:r>
            <a:r>
              <a:rPr lang="ru-RU" dirty="0"/>
              <a:t> </a:t>
            </a:r>
            <a:r>
              <a:rPr lang="ru-RU" dirty="0" err="1"/>
              <a:t>процесу</a:t>
            </a:r>
            <a:r>
              <a:rPr lang="ru-RU" dirty="0"/>
              <a:t> </a:t>
            </a:r>
            <a:r>
              <a:rPr lang="ru-RU" dirty="0" err="1"/>
              <a:t>коучингу</a:t>
            </a:r>
            <a:r>
              <a:rPr lang="ru-RU" dirty="0"/>
              <a:t> </a:t>
            </a:r>
            <a:r>
              <a:rPr lang="ru-RU" dirty="0" err="1"/>
              <a:t>ви</a:t>
            </a:r>
            <a:r>
              <a:rPr lang="ru-RU" dirty="0"/>
              <a:t> </a:t>
            </a:r>
            <a:r>
              <a:rPr lang="ru-RU" dirty="0" err="1"/>
              <a:t>маєте</a:t>
            </a:r>
            <a:r>
              <a:rPr lang="ru-RU" dirty="0"/>
              <a:t> </a:t>
            </a:r>
            <a:r>
              <a:rPr lang="ru-RU" dirty="0" err="1"/>
              <a:t>досягти</a:t>
            </a:r>
            <a:r>
              <a:rPr lang="ru-RU" dirty="0"/>
              <a:t> </a:t>
            </a:r>
            <a:r>
              <a:rPr lang="ru-RU" dirty="0" err="1"/>
              <a:t>наступних</a:t>
            </a:r>
            <a:r>
              <a:rPr lang="ru-RU" dirty="0"/>
              <a:t> </a:t>
            </a:r>
            <a:r>
              <a:rPr lang="ru-RU" dirty="0" err="1"/>
              <a:t>результатів</a:t>
            </a:r>
            <a:r>
              <a:rPr lang="ru-RU" dirty="0"/>
              <a:t>:</a:t>
            </a:r>
          </a:p>
          <a:p>
            <a:pPr algn="just"/>
            <a:r>
              <a:rPr lang="ru-RU" dirty="0" err="1"/>
              <a:t>Сформувати</a:t>
            </a:r>
            <a:r>
              <a:rPr lang="ru-RU" dirty="0"/>
              <a:t> </a:t>
            </a:r>
            <a:r>
              <a:rPr lang="ru-RU" dirty="0" err="1"/>
              <a:t>тісніші</a:t>
            </a:r>
            <a:r>
              <a:rPr lang="ru-RU" dirty="0"/>
              <a:t> </a:t>
            </a:r>
            <a:r>
              <a:rPr lang="ru-RU" dirty="0" err="1"/>
              <a:t>робочі</a:t>
            </a:r>
            <a:r>
              <a:rPr lang="ru-RU" dirty="0"/>
              <a:t> </a:t>
            </a:r>
            <a:r>
              <a:rPr lang="ru-RU" dirty="0" err="1"/>
              <a:t>стосунки</a:t>
            </a:r>
            <a:r>
              <a:rPr lang="ru-RU" dirty="0"/>
              <a:t> з </a:t>
            </a:r>
            <a:r>
              <a:rPr lang="ru-RU" dirty="0" err="1"/>
              <a:t>учнем</a:t>
            </a:r>
            <a:r>
              <a:rPr lang="ru-RU" dirty="0"/>
              <a:t> (</a:t>
            </a:r>
            <a:r>
              <a:rPr lang="ru-RU" dirty="0" err="1"/>
              <a:t>або</a:t>
            </a:r>
            <a:r>
              <a:rPr lang="ru-RU" dirty="0"/>
              <a:t> </a:t>
            </a:r>
            <a:r>
              <a:rPr lang="ru-RU" dirty="0" err="1"/>
              <a:t>прийняти</a:t>
            </a:r>
            <a:r>
              <a:rPr lang="ru-RU" dirty="0"/>
              <a:t> </a:t>
            </a:r>
            <a:r>
              <a:rPr lang="ru-RU" dirty="0" err="1"/>
              <a:t>рішення</a:t>
            </a:r>
            <a:r>
              <a:rPr lang="ru-RU" dirty="0"/>
              <a:t> про те, </a:t>
            </a:r>
            <a:r>
              <a:rPr lang="ru-RU" dirty="0" err="1"/>
              <a:t>що</a:t>
            </a:r>
            <a:r>
              <a:rPr lang="ru-RU" dirty="0"/>
              <a:t> </a:t>
            </a:r>
            <a:r>
              <a:rPr lang="ru-RU" dirty="0" err="1"/>
              <a:t>ви</a:t>
            </a:r>
            <a:r>
              <a:rPr lang="ru-RU" dirty="0"/>
              <a:t> не можете </a:t>
            </a:r>
            <a:r>
              <a:rPr lang="ru-RU" dirty="0" err="1"/>
              <a:t>продовжувати</a:t>
            </a:r>
            <a:r>
              <a:rPr lang="ru-RU" dirty="0"/>
              <a:t> </a:t>
            </a:r>
            <a:r>
              <a:rPr lang="ru-RU" dirty="0" err="1"/>
              <a:t>програму</a:t>
            </a:r>
            <a:r>
              <a:rPr lang="ru-RU" dirty="0"/>
              <a:t> </a:t>
            </a:r>
            <a:r>
              <a:rPr lang="ru-RU" dirty="0" err="1"/>
              <a:t>коучингу</a:t>
            </a:r>
            <a:r>
              <a:rPr lang="ru-RU" dirty="0"/>
              <a:t>).</a:t>
            </a:r>
          </a:p>
          <a:p>
            <a:pPr algn="just"/>
            <a:r>
              <a:rPr lang="ru-RU" dirty="0" err="1"/>
              <a:t>Чітко</a:t>
            </a:r>
            <a:r>
              <a:rPr lang="ru-RU" dirty="0"/>
              <a:t> </a:t>
            </a:r>
            <a:r>
              <a:rPr lang="ru-RU" dirty="0" err="1"/>
              <a:t>ідентифікувати</a:t>
            </a:r>
            <a:r>
              <a:rPr lang="ru-RU" dirty="0"/>
              <a:t> </a:t>
            </a:r>
            <a:r>
              <a:rPr lang="ru-RU" dirty="0" err="1"/>
              <a:t>конкретні</a:t>
            </a:r>
            <a:r>
              <a:rPr lang="ru-RU" dirty="0"/>
              <a:t> потреби </a:t>
            </a:r>
            <a:r>
              <a:rPr lang="ru-RU" dirty="0" err="1"/>
              <a:t>розвитку</a:t>
            </a:r>
            <a:r>
              <a:rPr lang="ru-RU" dirty="0"/>
              <a:t>, </a:t>
            </a:r>
            <a:r>
              <a:rPr lang="ru-RU" dirty="0" err="1"/>
              <a:t>необхідного</a:t>
            </a:r>
            <a:r>
              <a:rPr lang="ru-RU" dirty="0"/>
              <a:t> </a:t>
            </a:r>
            <a:r>
              <a:rPr lang="ru-RU" dirty="0" err="1"/>
              <a:t>вашому</a:t>
            </a:r>
            <a:r>
              <a:rPr lang="ru-RU" dirty="0"/>
              <a:t> </a:t>
            </a:r>
            <a:r>
              <a:rPr lang="ru-RU" dirty="0" err="1"/>
              <a:t>учневі</a:t>
            </a:r>
            <a:r>
              <a:rPr lang="ru-RU" dirty="0"/>
              <a:t>.</a:t>
            </a:r>
          </a:p>
          <a:p>
            <a:pPr algn="just"/>
            <a:r>
              <a:rPr lang="ru-RU" dirty="0" err="1"/>
              <a:t>Створити</a:t>
            </a:r>
            <a:r>
              <a:rPr lang="ru-RU" dirty="0"/>
              <a:t> </a:t>
            </a:r>
            <a:r>
              <a:rPr lang="ru-RU" dirty="0" err="1"/>
              <a:t>ясну</a:t>
            </a:r>
            <a:r>
              <a:rPr lang="ru-RU" dirty="0"/>
              <a:t> картину </a:t>
            </a:r>
            <a:r>
              <a:rPr lang="ru-RU" dirty="0" err="1"/>
              <a:t>здібностей</a:t>
            </a:r>
            <a:r>
              <a:rPr lang="ru-RU" dirty="0"/>
              <a:t> </a:t>
            </a:r>
            <a:r>
              <a:rPr lang="ru-RU" dirty="0" err="1"/>
              <a:t>учня</a:t>
            </a:r>
            <a:r>
              <a:rPr lang="ru-RU" dirty="0"/>
              <a:t> на </a:t>
            </a:r>
            <a:r>
              <a:rPr lang="ru-RU" dirty="0" err="1"/>
              <a:t>даний</a:t>
            </a:r>
            <a:r>
              <a:rPr lang="ru-RU" dirty="0"/>
              <a:t> момент та </a:t>
            </a:r>
            <a:r>
              <a:rPr lang="ru-RU" dirty="0" err="1"/>
              <a:t>його</a:t>
            </a:r>
            <a:r>
              <a:rPr lang="ru-RU" dirty="0"/>
              <a:t> </a:t>
            </a:r>
            <a:r>
              <a:rPr lang="ru-RU" dirty="0" err="1"/>
              <a:t>попереднього</a:t>
            </a:r>
            <a:r>
              <a:rPr lang="ru-RU" dirty="0"/>
              <a:t> </a:t>
            </a:r>
            <a:r>
              <a:rPr lang="ru-RU" dirty="0" err="1"/>
              <a:t>досвіду</a:t>
            </a:r>
            <a:r>
              <a:rPr lang="ru-RU" dirty="0"/>
              <a:t> (аж до </a:t>
            </a:r>
            <a:r>
              <a:rPr lang="ru-RU" dirty="0" err="1"/>
              <a:t>проходження</a:t>
            </a:r>
            <a:r>
              <a:rPr lang="ru-RU" dirty="0"/>
              <a:t> </a:t>
            </a:r>
            <a:r>
              <a:rPr lang="ru-RU" dirty="0" err="1"/>
              <a:t>учнем</a:t>
            </a:r>
            <a:r>
              <a:rPr lang="ru-RU" dirty="0"/>
              <a:t> </a:t>
            </a:r>
            <a:r>
              <a:rPr lang="ru-RU" dirty="0" err="1"/>
              <a:t>останнього</a:t>
            </a:r>
            <a:r>
              <a:rPr lang="ru-RU" dirty="0"/>
              <a:t> </a:t>
            </a:r>
            <a:r>
              <a:rPr lang="ru-RU" dirty="0" err="1"/>
              <a:t>тренінгу</a:t>
            </a:r>
            <a:r>
              <a:rPr lang="ru-RU" dirty="0"/>
              <a:t>).</a:t>
            </a:r>
          </a:p>
          <a:p>
            <a:pPr algn="just"/>
            <a:r>
              <a:rPr lang="ru-RU" dirty="0" err="1"/>
              <a:t>Визначити</a:t>
            </a:r>
            <a:r>
              <a:rPr lang="ru-RU" dirty="0"/>
              <a:t> </a:t>
            </a:r>
            <a:r>
              <a:rPr lang="ru-RU" dirty="0" err="1"/>
              <a:t>узгоджені</a:t>
            </a:r>
            <a:r>
              <a:rPr lang="ru-RU" dirty="0"/>
              <a:t> з </a:t>
            </a:r>
            <a:r>
              <a:rPr lang="ru-RU" dirty="0" err="1"/>
              <a:t>учнем</a:t>
            </a:r>
            <a:r>
              <a:rPr lang="ru-RU" dirty="0"/>
              <a:t> </a:t>
            </a:r>
            <a:r>
              <a:rPr lang="ru-RU" dirty="0" err="1"/>
              <a:t>цілі</a:t>
            </a:r>
            <a:r>
              <a:rPr lang="ru-RU" dirty="0"/>
              <a:t> </a:t>
            </a:r>
            <a:r>
              <a:rPr lang="ru-RU" dirty="0" err="1"/>
              <a:t>програми</a:t>
            </a:r>
            <a:r>
              <a:rPr lang="ru-RU" dirty="0"/>
              <a:t> </a:t>
            </a:r>
            <a:r>
              <a:rPr lang="ru-RU" dirty="0" err="1"/>
              <a:t>коучингу</a:t>
            </a:r>
            <a:r>
              <a:rPr lang="ru-RU" dirty="0"/>
              <a:t>, </a:t>
            </a:r>
            <a:r>
              <a:rPr lang="ru-RU" dirty="0" err="1"/>
              <a:t>включаючи</a:t>
            </a:r>
            <a:r>
              <a:rPr lang="ru-RU" dirty="0"/>
              <a:t> </a:t>
            </a:r>
            <a:r>
              <a:rPr lang="ru-RU" dirty="0" err="1"/>
              <a:t>критерії</a:t>
            </a:r>
            <a:r>
              <a:rPr lang="ru-RU" dirty="0"/>
              <a:t> </a:t>
            </a:r>
            <a:r>
              <a:rPr lang="ru-RU" dirty="0" err="1"/>
              <a:t>успіху</a:t>
            </a:r>
            <a:r>
              <a:rPr lang="ru-RU" dirty="0"/>
              <a:t>.</a:t>
            </a:r>
          </a:p>
          <a:p>
            <a:pPr marL="0" indent="0" algn="just">
              <a:buNone/>
            </a:pPr>
            <a:r>
              <a:rPr lang="ru-RU" dirty="0"/>
              <a:t>Метою </a:t>
            </a:r>
            <a:r>
              <a:rPr lang="ru-RU" dirty="0" err="1"/>
              <a:t>даної</a:t>
            </a:r>
            <a:r>
              <a:rPr lang="ru-RU" dirty="0"/>
              <a:t> </a:t>
            </a:r>
            <a:r>
              <a:rPr lang="ru-RU" dirty="0" err="1"/>
              <a:t>стадії</a:t>
            </a:r>
            <a:r>
              <a:rPr lang="ru-RU" dirty="0"/>
              <a:t> є </a:t>
            </a:r>
            <a:r>
              <a:rPr lang="ru-RU" dirty="0" err="1"/>
              <a:t>ефективне</a:t>
            </a:r>
            <a:r>
              <a:rPr lang="ru-RU" dirty="0"/>
              <a:t> </a:t>
            </a:r>
            <a:r>
              <a:rPr lang="ru-RU" dirty="0" err="1"/>
              <a:t>прояснення</a:t>
            </a:r>
            <a:r>
              <a:rPr lang="ru-RU" dirty="0"/>
              <a:t> стану </a:t>
            </a:r>
            <a:r>
              <a:rPr lang="ru-RU" dirty="0" err="1"/>
              <a:t>вашого</a:t>
            </a:r>
            <a:r>
              <a:rPr lang="ru-RU" dirty="0"/>
              <a:t> </a:t>
            </a:r>
            <a:r>
              <a:rPr lang="ru-RU" dirty="0" err="1"/>
              <a:t>учня</a:t>
            </a:r>
            <a:r>
              <a:rPr lang="ru-RU" dirty="0"/>
              <a:t> на </a:t>
            </a:r>
            <a:r>
              <a:rPr lang="ru-RU" dirty="0" err="1"/>
              <a:t>даний</a:t>
            </a:r>
            <a:r>
              <a:rPr lang="ru-RU" dirty="0"/>
              <a:t> момент та </a:t>
            </a:r>
            <a:r>
              <a:rPr lang="ru-RU" dirty="0" err="1"/>
              <a:t>його</a:t>
            </a:r>
            <a:r>
              <a:rPr lang="ru-RU" dirty="0"/>
              <a:t> </a:t>
            </a:r>
            <a:r>
              <a:rPr lang="ru-RU" dirty="0" err="1"/>
              <a:t>запитів</a:t>
            </a:r>
            <a:r>
              <a:rPr lang="ru-RU" dirty="0"/>
              <a:t> (</a:t>
            </a:r>
            <a:r>
              <a:rPr lang="ru-RU" dirty="0" err="1"/>
              <a:t>заснованих</a:t>
            </a:r>
            <a:r>
              <a:rPr lang="ru-RU" dirty="0"/>
              <a:t> на </a:t>
            </a:r>
            <a:r>
              <a:rPr lang="ru-RU" dirty="0" err="1"/>
              <a:t>бажання</a:t>
            </a:r>
            <a:r>
              <a:rPr lang="ru-RU" dirty="0"/>
              <a:t> </a:t>
            </a:r>
            <a:r>
              <a:rPr lang="ru-RU" dirty="0" err="1"/>
              <a:t>або</a:t>
            </a:r>
            <a:r>
              <a:rPr lang="ru-RU" dirty="0"/>
              <a:t> потреби). </a:t>
            </a:r>
            <a:r>
              <a:rPr lang="ru-RU" dirty="0" err="1"/>
              <a:t>Досягнення</a:t>
            </a:r>
            <a:r>
              <a:rPr lang="ru-RU" dirty="0"/>
              <a:t> </a:t>
            </a:r>
            <a:r>
              <a:rPr lang="ru-RU" dirty="0" err="1"/>
              <a:t>цієї</a:t>
            </a:r>
            <a:r>
              <a:rPr lang="ru-RU" dirty="0"/>
              <a:t> мети </a:t>
            </a:r>
            <a:r>
              <a:rPr lang="ru-RU" dirty="0" err="1"/>
              <a:t>може</a:t>
            </a:r>
            <a:r>
              <a:rPr lang="ru-RU" dirty="0"/>
              <a:t> </a:t>
            </a:r>
            <a:r>
              <a:rPr lang="ru-RU" dirty="0" err="1"/>
              <a:t>здійснюватися</a:t>
            </a:r>
            <a:r>
              <a:rPr lang="ru-RU" dirty="0"/>
              <a:t> за </a:t>
            </a:r>
            <a:r>
              <a:rPr lang="ru-RU" dirty="0" err="1"/>
              <a:t>допомогою</a:t>
            </a:r>
            <a:r>
              <a:rPr lang="ru-RU" dirty="0"/>
              <a:t> </a:t>
            </a:r>
            <a:r>
              <a:rPr lang="ru-RU" dirty="0" err="1"/>
              <a:t>формування</a:t>
            </a:r>
            <a:r>
              <a:rPr lang="ru-RU" dirty="0"/>
              <a:t> рапорту </a:t>
            </a:r>
            <a:r>
              <a:rPr lang="ru-RU" dirty="0" err="1"/>
              <a:t>взаємин</a:t>
            </a:r>
            <a:r>
              <a:rPr lang="ru-RU" dirty="0"/>
              <a:t> і </a:t>
            </a:r>
            <a:r>
              <a:rPr lang="ru-RU" dirty="0" err="1"/>
              <a:t>проведення</a:t>
            </a:r>
            <a:r>
              <a:rPr lang="ru-RU" dirty="0"/>
              <a:t> </a:t>
            </a:r>
            <a:r>
              <a:rPr lang="ru-RU" dirty="0" err="1"/>
              <a:t>розмов</a:t>
            </a:r>
            <a:r>
              <a:rPr lang="ru-RU" dirty="0"/>
              <a:t> з вашим </a:t>
            </a:r>
            <a:r>
              <a:rPr lang="ru-RU" dirty="0" err="1"/>
              <a:t>учнем</a:t>
            </a:r>
            <a:r>
              <a:rPr lang="ru-RU" dirty="0"/>
              <a:t>. На </a:t>
            </a:r>
            <a:r>
              <a:rPr lang="ru-RU" dirty="0" err="1"/>
              <a:t>цій</a:t>
            </a:r>
            <a:r>
              <a:rPr lang="ru-RU" dirty="0"/>
              <a:t> </a:t>
            </a:r>
            <a:r>
              <a:rPr lang="ru-RU" dirty="0" err="1"/>
              <a:t>стадії</a:t>
            </a:r>
            <a:r>
              <a:rPr lang="ru-RU" dirty="0"/>
              <a:t> </a:t>
            </a:r>
            <a:r>
              <a:rPr lang="ru-RU" dirty="0" err="1"/>
              <a:t>ви</a:t>
            </a:r>
            <a:r>
              <a:rPr lang="ru-RU" dirty="0"/>
              <a:t> проведете </a:t>
            </a:r>
            <a:r>
              <a:rPr lang="ru-RU" dirty="0" err="1"/>
              <a:t>планову</a:t>
            </a:r>
            <a:r>
              <a:rPr lang="ru-RU" dirty="0"/>
              <a:t> </a:t>
            </a:r>
            <a:r>
              <a:rPr lang="ru-RU" dirty="0" err="1"/>
              <a:t>зустріч</a:t>
            </a:r>
            <a:r>
              <a:rPr lang="ru-RU" dirty="0"/>
              <a:t> з </a:t>
            </a:r>
            <a:r>
              <a:rPr lang="ru-RU" dirty="0" err="1"/>
              <a:t>учнем</a:t>
            </a:r>
            <a:r>
              <a:rPr lang="ru-RU" dirty="0"/>
              <a:t> (вона </a:t>
            </a:r>
            <a:r>
              <a:rPr lang="ru-RU" dirty="0" err="1"/>
              <a:t>може</a:t>
            </a:r>
            <a:r>
              <a:rPr lang="ru-RU" dirty="0"/>
              <a:t> бути як </a:t>
            </a:r>
            <a:r>
              <a:rPr lang="ru-RU" dirty="0" err="1"/>
              <a:t>продовженням</a:t>
            </a:r>
            <a:r>
              <a:rPr lang="ru-RU" dirty="0"/>
              <a:t> </a:t>
            </a:r>
            <a:r>
              <a:rPr lang="ru-RU" dirty="0" err="1"/>
              <a:t>першої</a:t>
            </a:r>
            <a:r>
              <a:rPr lang="ru-RU" dirty="0"/>
              <a:t> </a:t>
            </a:r>
            <a:r>
              <a:rPr lang="ru-RU" dirty="0" err="1"/>
              <a:t>зустрічі</a:t>
            </a:r>
            <a:r>
              <a:rPr lang="ru-RU" dirty="0"/>
              <a:t>, так і </a:t>
            </a:r>
            <a:r>
              <a:rPr lang="ru-RU" dirty="0" err="1"/>
              <a:t>окремою</a:t>
            </a:r>
            <a:r>
              <a:rPr lang="ru-RU" dirty="0"/>
              <a:t> </a:t>
            </a:r>
            <a:r>
              <a:rPr lang="ru-RU" dirty="0" err="1"/>
              <a:t>подією</a:t>
            </a:r>
            <a:r>
              <a:rPr lang="ru-RU" dirty="0"/>
              <a:t>).</a:t>
            </a:r>
            <a:endParaRPr lang="uk-UA" dirty="0"/>
          </a:p>
        </p:txBody>
      </p:sp>
    </p:spTree>
    <p:extLst>
      <p:ext uri="{BB962C8B-B14F-4D97-AF65-F5344CB8AC3E}">
        <p14:creationId xmlns:p14="http://schemas.microsoft.com/office/powerpoint/2010/main" val="10553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10000"/>
          </a:bodyPr>
          <a:lstStyle/>
          <a:p>
            <a:r>
              <a:rPr lang="uk-UA" dirty="0"/>
              <a:t>Функції </a:t>
            </a:r>
            <a:r>
              <a:rPr lang="uk-UA" dirty="0" err="1"/>
              <a:t>коуча</a:t>
            </a:r>
            <a:r>
              <a:rPr lang="uk-UA" dirty="0"/>
              <a:t> - формування рапорту</a:t>
            </a:r>
          </a:p>
          <a:p>
            <a:r>
              <a:rPr lang="uk-UA" dirty="0"/>
              <a:t>Для того, щоб точно ідентифікувати потреби в розвитку, вам необхідно встановити рапорт з вашим учнем. </a:t>
            </a:r>
            <a:r>
              <a:rPr lang="uk-UA" dirty="0" err="1"/>
              <a:t>Раппорт</a:t>
            </a:r>
            <a:r>
              <a:rPr lang="uk-UA" dirty="0"/>
              <a:t> - це такі взаємини, при яких ви почуваєтеся </a:t>
            </a:r>
            <a:r>
              <a:rPr lang="uk-UA" dirty="0" err="1"/>
              <a:t>комфортно</a:t>
            </a:r>
            <a:r>
              <a:rPr lang="uk-UA" dirty="0"/>
              <a:t>, перебуваючи поряд один з одним, і в яких відсутня конкуренція, зате є взаємна і безумовна щирість. Кожна людина відчуває, коли її зацікавлено слухають, і якщо ви спостерігаєте за людьми, між якими існує рапорт, то помітите, що вони мають схожі елементи невербального спілкування, тон голосу і дихають у такт, тобто « підлаштовуються один до одного.</a:t>
            </a:r>
          </a:p>
          <a:p>
            <a:r>
              <a:rPr lang="uk-UA" dirty="0"/>
              <a:t>Формування рапорту означає встановлення єдиного контексту взаємодії та висловлення один одному взаємної поваги. </a:t>
            </a:r>
            <a:r>
              <a:rPr lang="uk-UA" dirty="0" err="1"/>
              <a:t>Раппорт</a:t>
            </a:r>
            <a:r>
              <a:rPr lang="uk-UA" dirty="0"/>
              <a:t> - це взаємини, засновані на довірі та чесності. Створення рапорту важливо починати вже на цій стадії, тому що саме в цей момент ви закладаєте фундамент всього процесу </a:t>
            </a:r>
            <a:r>
              <a:rPr lang="uk-UA" dirty="0" err="1"/>
              <a:t>коучингу</a:t>
            </a:r>
            <a:r>
              <a:rPr lang="uk-UA" dirty="0"/>
              <a:t>. Для досягнення успіху вам знадобляться гарні комунікативні вміння та демонстрація учню розуміння його внутрішнього світу. Це означає, що </a:t>
            </a:r>
            <a:r>
              <a:rPr lang="uk-UA" dirty="0" err="1"/>
              <a:t>коуч</a:t>
            </a:r>
            <a:r>
              <a:rPr lang="uk-UA" dirty="0"/>
              <a:t> повинен мати здатність до емпатії. </a:t>
            </a:r>
            <a:r>
              <a:rPr lang="uk-UA" dirty="0" err="1"/>
              <a:t>Емпатичне</a:t>
            </a:r>
            <a:r>
              <a:rPr lang="uk-UA" dirty="0"/>
              <a:t> співпереживання, своєю чергою, будується на щирому інтересі до іншої людині.</a:t>
            </a:r>
          </a:p>
        </p:txBody>
      </p:sp>
    </p:spTree>
    <p:extLst>
      <p:ext uri="{BB962C8B-B14F-4D97-AF65-F5344CB8AC3E}">
        <p14:creationId xmlns:p14="http://schemas.microsoft.com/office/powerpoint/2010/main" val="3550381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Стадія 3: формулювання детального плану </a:t>
            </a:r>
            <a:r>
              <a:rPr lang="uk-UA" dirty="0" err="1"/>
              <a:t>коучингу</a:t>
            </a:r>
            <a:br>
              <a:rPr lang="uk-UA" dirty="0"/>
            </a:br>
            <a:endParaRPr lang="uk-UA" dirty="0"/>
          </a:p>
        </p:txBody>
      </p:sp>
      <p:sp>
        <p:nvSpPr>
          <p:cNvPr id="3" name="Объект 2"/>
          <p:cNvSpPr>
            <a:spLocks noGrp="1"/>
          </p:cNvSpPr>
          <p:nvPr>
            <p:ph idx="1"/>
          </p:nvPr>
        </p:nvSpPr>
        <p:spPr/>
        <p:txBody>
          <a:bodyPr/>
          <a:lstStyle/>
          <a:p>
            <a:pPr marL="0" indent="0" algn="just">
              <a:buNone/>
            </a:pPr>
            <a:r>
              <a:rPr lang="uk-UA" dirty="0"/>
              <a:t>До завершення цієї стадії </a:t>
            </a:r>
            <a:r>
              <a:rPr lang="uk-UA" dirty="0" err="1"/>
              <a:t>коучингу</a:t>
            </a:r>
            <a:r>
              <a:rPr lang="uk-UA" dirty="0"/>
              <a:t> ви повинні дійти наступних результатів:</a:t>
            </a:r>
          </a:p>
          <a:p>
            <a:pPr algn="just"/>
            <a:r>
              <a:rPr lang="uk-UA" dirty="0"/>
              <a:t>У вас має бути розроблений детальний план роботи.</a:t>
            </a:r>
          </a:p>
          <a:p>
            <a:pPr algn="just"/>
            <a:r>
              <a:rPr lang="uk-UA" dirty="0"/>
              <a:t>Ви повинні зробити (чітко визначити), конкретні кроки для досягнення поставлених цілей.</a:t>
            </a:r>
          </a:p>
          <a:p>
            <a:pPr algn="just"/>
            <a:r>
              <a:rPr lang="uk-UA" dirty="0"/>
              <a:t>У вас має бути розклад програми </a:t>
            </a:r>
            <a:r>
              <a:rPr lang="uk-UA" dirty="0" err="1"/>
              <a:t>коучінга</a:t>
            </a:r>
            <a:r>
              <a:rPr lang="uk-UA" dirty="0"/>
              <a:t>.</a:t>
            </a:r>
          </a:p>
          <a:p>
            <a:pPr marL="0" indent="0" algn="just">
              <a:buNone/>
            </a:pPr>
            <a:r>
              <a:rPr lang="uk-UA" dirty="0"/>
              <a:t>Узгодивши цілі </a:t>
            </a:r>
            <a:r>
              <a:rPr lang="uk-UA" dirty="0" err="1"/>
              <a:t>коучингу</a:t>
            </a:r>
            <a:r>
              <a:rPr lang="uk-UA" dirty="0"/>
              <a:t>, ви повинні розглянути способи їх досягнення. Ця стадія </a:t>
            </a:r>
            <a:r>
              <a:rPr lang="uk-UA" dirty="0" err="1"/>
              <a:t>коучингу</a:t>
            </a:r>
            <a:r>
              <a:rPr lang="uk-UA" dirty="0"/>
              <a:t> присвячена формулюванню плану, який детально описує перебіг вашої роботи.</a:t>
            </a:r>
          </a:p>
        </p:txBody>
      </p:sp>
    </p:spTree>
    <p:extLst>
      <p:ext uri="{BB962C8B-B14F-4D97-AF65-F5344CB8AC3E}">
        <p14:creationId xmlns:p14="http://schemas.microsoft.com/office/powerpoint/2010/main" val="366245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2589211" y="2133600"/>
            <a:ext cx="9106795" cy="4408516"/>
          </a:xfrm>
        </p:spPr>
        <p:txBody>
          <a:bodyPr>
            <a:normAutofit fontScale="92500" lnSpcReduction="20000"/>
          </a:bodyPr>
          <a:lstStyle/>
          <a:p>
            <a:pPr marL="0" indent="0" algn="just">
              <a:buNone/>
            </a:pPr>
            <a:r>
              <a:rPr lang="ru-RU" dirty="0" err="1"/>
              <a:t>Учень</a:t>
            </a:r>
            <a:r>
              <a:rPr lang="ru-RU" dirty="0"/>
              <a:t> </a:t>
            </a:r>
            <a:r>
              <a:rPr lang="ru-RU" dirty="0" err="1"/>
              <a:t>потребує</a:t>
            </a:r>
            <a:r>
              <a:rPr lang="ru-RU" dirty="0"/>
              <a:t> </a:t>
            </a:r>
            <a:r>
              <a:rPr lang="ru-RU" dirty="0" err="1"/>
              <a:t>набуття</a:t>
            </a:r>
            <a:r>
              <a:rPr lang="ru-RU" dirty="0"/>
              <a:t> </a:t>
            </a:r>
            <a:r>
              <a:rPr lang="ru-RU" dirty="0" err="1"/>
              <a:t>досвіду</a:t>
            </a:r>
            <a:r>
              <a:rPr lang="ru-RU" dirty="0"/>
              <a:t>, т. е. практичного </a:t>
            </a:r>
            <a:r>
              <a:rPr lang="ru-RU" dirty="0" err="1"/>
              <a:t>виконання</a:t>
            </a:r>
            <a:r>
              <a:rPr lang="ru-RU" dirty="0"/>
              <a:t> </a:t>
            </a:r>
            <a:r>
              <a:rPr lang="ru-RU" dirty="0" err="1"/>
              <a:t>завдання</a:t>
            </a:r>
            <a:r>
              <a:rPr lang="ru-RU" dirty="0"/>
              <a:t> (</a:t>
            </a:r>
            <a:r>
              <a:rPr lang="ru-RU" dirty="0" err="1"/>
              <a:t>використання</a:t>
            </a:r>
            <a:r>
              <a:rPr lang="ru-RU" dirty="0"/>
              <a:t> </a:t>
            </a:r>
            <a:r>
              <a:rPr lang="ru-RU" dirty="0" err="1"/>
              <a:t>вміння</a:t>
            </a:r>
            <a:r>
              <a:rPr lang="ru-RU" dirty="0"/>
              <a:t>), з </a:t>
            </a:r>
            <a:r>
              <a:rPr lang="ru-RU" dirty="0" err="1"/>
              <a:t>якою</a:t>
            </a:r>
            <a:r>
              <a:rPr lang="ru-RU" dirty="0"/>
              <a:t> </a:t>
            </a:r>
            <a:r>
              <a:rPr lang="ru-RU" dirty="0" err="1"/>
              <a:t>пов'язаний</a:t>
            </a:r>
            <a:r>
              <a:rPr lang="ru-RU" dirty="0"/>
              <a:t> </a:t>
            </a:r>
            <a:r>
              <a:rPr lang="ru-RU" dirty="0" err="1"/>
              <a:t>коучинг</a:t>
            </a:r>
            <a:r>
              <a:rPr lang="ru-RU" dirty="0"/>
              <a:t>. </a:t>
            </a:r>
            <a:r>
              <a:rPr lang="ru-RU" dirty="0" err="1"/>
              <a:t>Цей</a:t>
            </a:r>
            <a:r>
              <a:rPr lang="ru-RU" dirty="0"/>
              <a:t> </a:t>
            </a:r>
            <a:r>
              <a:rPr lang="ru-RU" dirty="0" err="1"/>
              <a:t>досвід</a:t>
            </a:r>
            <a:r>
              <a:rPr lang="ru-RU" dirty="0"/>
              <a:t> </a:t>
            </a:r>
            <a:r>
              <a:rPr lang="ru-RU" dirty="0" err="1"/>
              <a:t>може</a:t>
            </a:r>
            <a:r>
              <a:rPr lang="ru-RU" dirty="0"/>
              <a:t> бути </a:t>
            </a:r>
            <a:r>
              <a:rPr lang="ru-RU" dirty="0" err="1"/>
              <a:t>реальним</a:t>
            </a:r>
            <a:r>
              <a:rPr lang="ru-RU" dirty="0"/>
              <a:t> </a:t>
            </a:r>
            <a:r>
              <a:rPr lang="ru-RU" dirty="0" err="1"/>
              <a:t>або</a:t>
            </a:r>
            <a:r>
              <a:rPr lang="ru-RU" dirty="0"/>
              <a:t> </a:t>
            </a:r>
            <a:r>
              <a:rPr lang="ru-RU" dirty="0" err="1"/>
              <a:t>змодельованим</a:t>
            </a:r>
            <a:r>
              <a:rPr lang="ru-RU" dirty="0"/>
              <a:t>. </a:t>
            </a:r>
            <a:r>
              <a:rPr lang="ru-RU" dirty="0" err="1"/>
              <a:t>Він</a:t>
            </a:r>
            <a:r>
              <a:rPr lang="ru-RU" dirty="0"/>
              <a:t> </a:t>
            </a:r>
            <a:r>
              <a:rPr lang="ru-RU" dirty="0" err="1"/>
              <a:t>може</a:t>
            </a:r>
            <a:r>
              <a:rPr lang="ru-RU" dirty="0"/>
              <a:t> бути </a:t>
            </a:r>
            <a:r>
              <a:rPr lang="ru-RU" dirty="0" err="1"/>
              <a:t>запланованим</a:t>
            </a:r>
            <a:r>
              <a:rPr lang="ru-RU" dirty="0"/>
              <a:t> </a:t>
            </a:r>
            <a:r>
              <a:rPr lang="ru-RU" dirty="0" err="1"/>
              <a:t>чи</a:t>
            </a:r>
            <a:r>
              <a:rPr lang="ru-RU" dirty="0"/>
              <a:t> </a:t>
            </a:r>
            <a:r>
              <a:rPr lang="ru-RU" dirty="0" err="1"/>
              <a:t>одержаним</a:t>
            </a:r>
            <a:r>
              <a:rPr lang="ru-RU" dirty="0"/>
              <a:t> спонтанно. В одному </a:t>
            </a:r>
            <a:r>
              <a:rPr lang="ru-RU" dirty="0" err="1"/>
              <a:t>випадку</a:t>
            </a:r>
            <a:r>
              <a:rPr lang="ru-RU" dirty="0"/>
              <a:t> за </a:t>
            </a:r>
            <a:r>
              <a:rPr lang="ru-RU" dirty="0" err="1"/>
              <a:t>тренуваннями</a:t>
            </a:r>
            <a:r>
              <a:rPr lang="ru-RU" dirty="0"/>
              <a:t> </a:t>
            </a:r>
            <a:r>
              <a:rPr lang="ru-RU" dirty="0" err="1"/>
              <a:t>учня</a:t>
            </a:r>
            <a:r>
              <a:rPr lang="ru-RU" dirty="0"/>
              <a:t> </a:t>
            </a:r>
            <a:r>
              <a:rPr lang="ru-RU" dirty="0" err="1"/>
              <a:t>може</a:t>
            </a:r>
            <a:r>
              <a:rPr lang="ru-RU" dirty="0"/>
              <a:t> </a:t>
            </a:r>
            <a:r>
              <a:rPr lang="ru-RU" dirty="0" err="1"/>
              <a:t>стежити</a:t>
            </a:r>
            <a:r>
              <a:rPr lang="ru-RU" dirty="0"/>
              <a:t> </a:t>
            </a:r>
            <a:r>
              <a:rPr lang="ru-RU" dirty="0" err="1"/>
              <a:t>коуч</a:t>
            </a:r>
            <a:r>
              <a:rPr lang="ru-RU" dirty="0"/>
              <a:t>, а в </a:t>
            </a:r>
            <a:r>
              <a:rPr lang="ru-RU" dirty="0" err="1"/>
              <a:t>іншому</a:t>
            </a:r>
            <a:r>
              <a:rPr lang="ru-RU" dirty="0"/>
              <a:t> </a:t>
            </a:r>
            <a:r>
              <a:rPr lang="ru-RU" dirty="0" err="1"/>
              <a:t>описує</a:t>
            </a:r>
            <a:r>
              <a:rPr lang="ru-RU" dirty="0"/>
              <a:t> </a:t>
            </a:r>
            <a:r>
              <a:rPr lang="ru-RU" dirty="0" err="1"/>
              <a:t>їх</a:t>
            </a:r>
            <a:r>
              <a:rPr lang="ru-RU" dirty="0"/>
              <a:t> сам </a:t>
            </a:r>
            <a:r>
              <a:rPr lang="ru-RU" dirty="0" err="1"/>
              <a:t>учень</a:t>
            </a:r>
            <a:r>
              <a:rPr lang="ru-RU" dirty="0"/>
              <a:t>. </a:t>
            </a:r>
            <a:r>
              <a:rPr lang="ru-RU" dirty="0" err="1"/>
              <a:t>Яким</a:t>
            </a:r>
            <a:r>
              <a:rPr lang="ru-RU" dirty="0"/>
              <a:t> би не </a:t>
            </a:r>
            <a:r>
              <a:rPr lang="ru-RU" dirty="0" err="1"/>
              <a:t>був</a:t>
            </a:r>
            <a:r>
              <a:rPr lang="ru-RU" dirty="0"/>
              <a:t> предметом </a:t>
            </a:r>
            <a:r>
              <a:rPr lang="ru-RU" dirty="0" err="1"/>
              <a:t>навчання</a:t>
            </a:r>
            <a:r>
              <a:rPr lang="ru-RU" dirty="0"/>
              <a:t>, </a:t>
            </a:r>
            <a:r>
              <a:rPr lang="ru-RU" dirty="0" err="1"/>
              <a:t>учень</a:t>
            </a:r>
            <a:r>
              <a:rPr lang="ru-RU" dirty="0"/>
              <a:t> повинен </a:t>
            </a:r>
            <a:r>
              <a:rPr lang="ru-RU" dirty="0" err="1"/>
              <a:t>виконувати</a:t>
            </a:r>
            <a:r>
              <a:rPr lang="ru-RU" dirty="0"/>
              <a:t> </a:t>
            </a:r>
            <a:r>
              <a:rPr lang="ru-RU" dirty="0" err="1"/>
              <a:t>завдання</a:t>
            </a:r>
            <a:r>
              <a:rPr lang="ru-RU" dirty="0"/>
              <a:t> в </a:t>
            </a:r>
            <a:r>
              <a:rPr lang="ru-RU" dirty="0" err="1"/>
              <a:t>умовах</a:t>
            </a:r>
            <a:r>
              <a:rPr lang="ru-RU" dirty="0"/>
              <a:t>, максимально </a:t>
            </a:r>
            <a:r>
              <a:rPr lang="ru-RU" dirty="0" err="1"/>
              <a:t>наближених</a:t>
            </a:r>
            <a:r>
              <a:rPr lang="ru-RU" dirty="0"/>
              <a:t> до </a:t>
            </a:r>
            <a:r>
              <a:rPr lang="ru-RU" dirty="0" err="1"/>
              <a:t>реальних</a:t>
            </a:r>
            <a:r>
              <a:rPr lang="ru-RU" dirty="0"/>
              <a:t>. </a:t>
            </a:r>
            <a:r>
              <a:rPr lang="ru-RU" dirty="0" err="1"/>
              <a:t>Нижче</a:t>
            </a:r>
            <a:r>
              <a:rPr lang="ru-RU" dirty="0"/>
              <a:t> наведено </a:t>
            </a:r>
            <a:r>
              <a:rPr lang="ru-RU" dirty="0" err="1"/>
              <a:t>види</a:t>
            </a:r>
            <a:r>
              <a:rPr lang="ru-RU" dirty="0"/>
              <a:t> </a:t>
            </a:r>
            <a:r>
              <a:rPr lang="ru-RU" dirty="0" err="1"/>
              <a:t>отримання</a:t>
            </a:r>
            <a:r>
              <a:rPr lang="ru-RU" dirty="0"/>
              <a:t> </a:t>
            </a:r>
            <a:r>
              <a:rPr lang="ru-RU" dirty="0" err="1"/>
              <a:t>досвіду</a:t>
            </a:r>
            <a:r>
              <a:rPr lang="ru-RU" dirty="0"/>
              <a:t> (</a:t>
            </a:r>
            <a:r>
              <a:rPr lang="ru-RU" dirty="0" err="1"/>
              <a:t>тренувань</a:t>
            </a:r>
            <a:r>
              <a:rPr lang="ru-RU" dirty="0"/>
              <a:t>), </a:t>
            </a:r>
            <a:r>
              <a:rPr lang="ru-RU" dirty="0" err="1"/>
              <a:t>які</a:t>
            </a:r>
            <a:r>
              <a:rPr lang="ru-RU" dirty="0"/>
              <a:t> </a:t>
            </a:r>
            <a:r>
              <a:rPr lang="ru-RU" dirty="0" err="1"/>
              <a:t>ви</a:t>
            </a:r>
            <a:r>
              <a:rPr lang="ru-RU" dirty="0"/>
              <a:t> можете </a:t>
            </a:r>
            <a:r>
              <a:rPr lang="ru-RU" dirty="0" err="1"/>
              <a:t>використовувати</a:t>
            </a:r>
            <a:r>
              <a:rPr lang="ru-RU" dirty="0"/>
              <a:t> </a:t>
            </a:r>
            <a:r>
              <a:rPr lang="ru-RU" dirty="0" err="1"/>
              <a:t>під</a:t>
            </a:r>
            <a:r>
              <a:rPr lang="ru-RU" dirty="0"/>
              <a:t> час </a:t>
            </a:r>
            <a:r>
              <a:rPr lang="ru-RU" dirty="0" err="1"/>
              <a:t>коучингу</a:t>
            </a:r>
            <a:r>
              <a:rPr lang="ru-RU" dirty="0"/>
              <a:t>:</a:t>
            </a:r>
          </a:p>
          <a:p>
            <a:pPr algn="just"/>
            <a:r>
              <a:rPr lang="ru-RU" dirty="0" err="1"/>
              <a:t>Виконання</a:t>
            </a:r>
            <a:r>
              <a:rPr lang="ru-RU" dirty="0"/>
              <a:t> </a:t>
            </a:r>
            <a:r>
              <a:rPr lang="ru-RU" dirty="0" err="1"/>
              <a:t>всієї</a:t>
            </a:r>
            <a:r>
              <a:rPr lang="ru-RU" dirty="0"/>
              <a:t> </a:t>
            </a:r>
            <a:r>
              <a:rPr lang="ru-RU" dirty="0" err="1"/>
              <a:t>задачі</a:t>
            </a:r>
            <a:r>
              <a:rPr lang="ru-RU" dirty="0"/>
              <a:t> </a:t>
            </a:r>
            <a:r>
              <a:rPr lang="ru-RU" dirty="0" err="1"/>
              <a:t>або</a:t>
            </a:r>
            <a:r>
              <a:rPr lang="ru-RU" dirty="0"/>
              <a:t> </a:t>
            </a:r>
            <a:r>
              <a:rPr lang="ru-RU" dirty="0" err="1"/>
              <a:t>її</a:t>
            </a:r>
            <a:r>
              <a:rPr lang="ru-RU" dirty="0"/>
              <a:t> </a:t>
            </a:r>
            <a:r>
              <a:rPr lang="ru-RU" dirty="0" err="1"/>
              <a:t>частини</a:t>
            </a:r>
            <a:r>
              <a:rPr lang="ru-RU" dirty="0"/>
              <a:t>.</a:t>
            </a:r>
          </a:p>
          <a:p>
            <a:pPr algn="just"/>
            <a:r>
              <a:rPr lang="ru-RU" dirty="0" err="1"/>
              <a:t>Пошук</a:t>
            </a:r>
            <a:r>
              <a:rPr lang="ru-RU" dirty="0"/>
              <a:t> та </a:t>
            </a:r>
            <a:r>
              <a:rPr lang="ru-RU" dirty="0" err="1"/>
              <a:t>отримання</a:t>
            </a:r>
            <a:r>
              <a:rPr lang="ru-RU" dirty="0"/>
              <a:t> </a:t>
            </a:r>
            <a:r>
              <a:rPr lang="ru-RU" dirty="0" err="1"/>
              <a:t>зворотного</a:t>
            </a:r>
            <a:r>
              <a:rPr lang="ru-RU" dirty="0"/>
              <a:t> </a:t>
            </a:r>
            <a:r>
              <a:rPr lang="ru-RU" dirty="0" err="1"/>
              <a:t>зв'язку</a:t>
            </a:r>
            <a:r>
              <a:rPr lang="ru-RU" dirty="0"/>
              <a:t>.</a:t>
            </a:r>
          </a:p>
          <a:p>
            <a:pPr algn="just"/>
            <a:r>
              <a:rPr lang="ru-RU" dirty="0" err="1"/>
              <a:t>Повернення</a:t>
            </a:r>
            <a:r>
              <a:rPr lang="ru-RU" dirty="0"/>
              <a:t> до </a:t>
            </a:r>
            <a:r>
              <a:rPr lang="ru-RU" dirty="0" err="1"/>
              <a:t>дій</a:t>
            </a:r>
            <a:r>
              <a:rPr lang="ru-RU" dirty="0"/>
              <a:t>, </a:t>
            </a:r>
            <a:r>
              <a:rPr lang="ru-RU" dirty="0" err="1"/>
              <a:t>виконаних</a:t>
            </a:r>
            <a:r>
              <a:rPr lang="ru-RU" dirty="0"/>
              <a:t> у </a:t>
            </a:r>
            <a:r>
              <a:rPr lang="ru-RU" dirty="0" err="1"/>
              <a:t>минулому</a:t>
            </a:r>
            <a:r>
              <a:rPr lang="ru-RU" dirty="0"/>
              <a:t>.</a:t>
            </a:r>
          </a:p>
          <a:p>
            <a:pPr algn="just"/>
            <a:r>
              <a:rPr lang="ru-RU" dirty="0" err="1"/>
              <a:t>Заповнення</a:t>
            </a:r>
            <a:r>
              <a:rPr lang="ru-RU" dirty="0"/>
              <a:t> </a:t>
            </a:r>
            <a:r>
              <a:rPr lang="ru-RU" dirty="0" err="1"/>
              <a:t>самооцінних</a:t>
            </a:r>
            <a:r>
              <a:rPr lang="ru-RU" dirty="0"/>
              <a:t> </a:t>
            </a:r>
            <a:r>
              <a:rPr lang="ru-RU" dirty="0" err="1"/>
              <a:t>опитувальників</a:t>
            </a:r>
            <a:r>
              <a:rPr lang="ru-RU" dirty="0"/>
              <a:t>.</a:t>
            </a:r>
          </a:p>
          <a:p>
            <a:pPr algn="just"/>
            <a:r>
              <a:rPr lang="ru-RU" dirty="0" err="1"/>
              <a:t>Читання</a:t>
            </a:r>
            <a:r>
              <a:rPr lang="ru-RU" dirty="0"/>
              <a:t> книг, статей та </a:t>
            </a:r>
            <a:r>
              <a:rPr lang="ru-RU" dirty="0" err="1"/>
              <a:t>іншої</a:t>
            </a:r>
            <a:r>
              <a:rPr lang="ru-RU" dirty="0"/>
              <a:t> </a:t>
            </a:r>
            <a:r>
              <a:rPr lang="ru-RU" dirty="0" err="1"/>
              <a:t>документації</a:t>
            </a:r>
            <a:r>
              <a:rPr lang="ru-RU" dirty="0"/>
              <a:t>.</a:t>
            </a:r>
          </a:p>
          <a:p>
            <a:r>
              <a:rPr lang="ru-RU" dirty="0" err="1"/>
              <a:t>Пояснення</a:t>
            </a:r>
            <a:r>
              <a:rPr lang="ru-RU" dirty="0"/>
              <a:t> того, як </a:t>
            </a:r>
            <a:r>
              <a:rPr lang="ru-RU" dirty="0" err="1"/>
              <a:t>інші</a:t>
            </a:r>
            <a:r>
              <a:rPr lang="ru-RU" dirty="0"/>
              <a:t> </a:t>
            </a:r>
            <a:r>
              <a:rPr lang="ru-RU" dirty="0" err="1"/>
              <a:t>виконують</a:t>
            </a:r>
            <a:r>
              <a:rPr lang="ru-RU" dirty="0"/>
              <a:t> </a:t>
            </a:r>
            <a:r>
              <a:rPr lang="ru-RU" dirty="0" err="1"/>
              <a:t>цю</a:t>
            </a:r>
            <a:r>
              <a:rPr lang="ru-RU" dirty="0"/>
              <a:t> </a:t>
            </a:r>
            <a:r>
              <a:rPr lang="ru-RU" dirty="0" err="1"/>
              <a:t>дію</a:t>
            </a:r>
            <a:r>
              <a:rPr lang="ru-RU" dirty="0"/>
              <a:t>.</a:t>
            </a:r>
          </a:p>
          <a:p>
            <a:r>
              <a:rPr lang="ru-RU" dirty="0" err="1"/>
              <a:t>Спостереження</a:t>
            </a:r>
            <a:r>
              <a:rPr lang="ru-RU" dirty="0"/>
              <a:t> за </a:t>
            </a:r>
            <a:r>
              <a:rPr lang="ru-RU" dirty="0" err="1"/>
              <a:t>іншими</a:t>
            </a:r>
            <a:r>
              <a:rPr lang="ru-RU" dirty="0"/>
              <a:t>.</a:t>
            </a:r>
            <a:endParaRPr lang="uk-UA" dirty="0"/>
          </a:p>
        </p:txBody>
      </p:sp>
    </p:spTree>
    <p:extLst>
      <p:ext uri="{BB962C8B-B14F-4D97-AF65-F5344CB8AC3E}">
        <p14:creationId xmlns:p14="http://schemas.microsoft.com/office/powerpoint/2010/main" val="829817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Стадія 4: виконання завдання чи провадження діяльності</a:t>
            </a:r>
            <a:br>
              <a:rPr lang="uk-UA" dirty="0"/>
            </a:br>
            <a:endParaRPr lang="uk-UA" dirty="0"/>
          </a:p>
        </p:txBody>
      </p:sp>
      <p:sp>
        <p:nvSpPr>
          <p:cNvPr id="3" name="Объект 2"/>
          <p:cNvSpPr>
            <a:spLocks noGrp="1"/>
          </p:cNvSpPr>
          <p:nvPr>
            <p:ph idx="1"/>
          </p:nvPr>
        </p:nvSpPr>
        <p:spPr/>
        <p:txBody>
          <a:bodyPr>
            <a:normAutofit fontScale="92500" lnSpcReduction="20000"/>
          </a:bodyPr>
          <a:lstStyle/>
          <a:p>
            <a:pPr marL="0" indent="0" algn="just">
              <a:buNone/>
            </a:pPr>
            <a:r>
              <a:rPr lang="uk-UA" dirty="0"/>
              <a:t>До завершення цієї стадії </a:t>
            </a:r>
            <a:r>
              <a:rPr lang="uk-UA" dirty="0" err="1"/>
              <a:t>коучингу</a:t>
            </a:r>
            <a:r>
              <a:rPr lang="uk-UA" dirty="0"/>
              <a:t> ви повинні досягти наступних результатів:</a:t>
            </a:r>
          </a:p>
          <a:p>
            <a:pPr algn="just"/>
            <a:r>
              <a:rPr lang="uk-UA" dirty="0"/>
              <a:t>Мати «на руках» виконане завдання або результати певної дії.</a:t>
            </a:r>
          </a:p>
          <a:p>
            <a:pPr algn="just"/>
            <a:r>
              <a:rPr lang="uk-UA" dirty="0"/>
              <a:t>Мати розуміння того, як учень здійснив свою дію (ця інформація є підставою для процесу відображення/повторення пройденого).</a:t>
            </a:r>
          </a:p>
          <a:p>
            <a:pPr marL="0" indent="0" algn="just">
              <a:buNone/>
            </a:pPr>
            <a:r>
              <a:rPr lang="uk-UA" dirty="0"/>
              <a:t>На 4-й стадії </a:t>
            </a:r>
            <a:r>
              <a:rPr lang="uk-UA" dirty="0" err="1"/>
              <a:t>коучингу</a:t>
            </a:r>
            <a:r>
              <a:rPr lang="uk-UA" dirty="0"/>
              <a:t> ви починаєте реалізацію узгодженого вами плану. Ви фокусуєтеся на скоєнні запланованих дій для того, щоб на наступній стадії спільно працювати над певними аспектами поведінки (або з деякими областями знання), які необхідно змінити для підвищення загальної ефективності діяльності.</a:t>
            </a:r>
          </a:p>
          <a:p>
            <a:pPr marL="0" indent="0" algn="just">
              <a:buNone/>
            </a:pPr>
            <a:r>
              <a:rPr lang="uk-UA" dirty="0"/>
              <a:t>У процесі реалізації вашого плану ви зіткнетеся з двома основними категоріями дій: а) практичним виконанням роботи/завдання, що є фокусом </a:t>
            </a:r>
            <a:r>
              <a:rPr lang="uk-UA" dirty="0" err="1"/>
              <a:t>коучингу</a:t>
            </a:r>
            <a:r>
              <a:rPr lang="uk-UA" dirty="0"/>
              <a:t>; б) збором «доказів», які свідчать, наскільки добре учень справляється з практичними завданнями. Ці «докази» є дані, зібрані з допомогою </a:t>
            </a:r>
            <a:r>
              <a:rPr lang="uk-UA" dirty="0" err="1"/>
              <a:t>самооцінних</a:t>
            </a:r>
            <a:r>
              <a:rPr lang="uk-UA" dirty="0"/>
              <a:t> опитувальників, спостереження, зворотний зв'язок чи «відчутних» результатів (звітів, статистичних даних чи продукції).</a:t>
            </a:r>
          </a:p>
        </p:txBody>
      </p:sp>
    </p:spTree>
    <p:extLst>
      <p:ext uri="{BB962C8B-B14F-4D97-AF65-F5344CB8AC3E}">
        <p14:creationId xmlns:p14="http://schemas.microsoft.com/office/powerpoint/2010/main" val="598742470"/>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425</TotalTime>
  <Words>3639</Words>
  <Application>Microsoft Office PowerPoint</Application>
  <PresentationFormat>Широкий екран</PresentationFormat>
  <Paragraphs>117</Paragraphs>
  <Slides>31</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31</vt:i4>
      </vt:variant>
    </vt:vector>
  </HeadingPairs>
  <TitlesOfParts>
    <vt:vector size="36" baseType="lpstr">
      <vt:lpstr>arial</vt:lpstr>
      <vt:lpstr>arial</vt:lpstr>
      <vt:lpstr>Century Gothic</vt:lpstr>
      <vt:lpstr>Wingdings 3</vt:lpstr>
      <vt:lpstr>Легкий дым</vt:lpstr>
      <vt:lpstr>Стадії коучингу. Принципи коучингу</vt:lpstr>
      <vt:lpstr>Стадії коучингу Стадія 1: прояснення сенсу та цілей коучингу </vt:lpstr>
      <vt:lpstr>Презентація PowerPoint</vt:lpstr>
      <vt:lpstr>Презентація PowerPoint</vt:lpstr>
      <vt:lpstr>Стадія 2: спільне визначення специфічних потреб у розвитку </vt:lpstr>
      <vt:lpstr>Презентація PowerPoint</vt:lpstr>
      <vt:lpstr>Стадія 3: формулювання детального плану коучингу </vt:lpstr>
      <vt:lpstr>Презентація PowerPoint</vt:lpstr>
      <vt:lpstr>Стадія 4: виконання завдання чи провадження діяльності </vt:lpstr>
      <vt:lpstr>Стадія 5: критичне осмислення дій та планування більш ефективної діяльності </vt:lpstr>
      <vt:lpstr>Стадія 6: завершення взаємини коучингу </vt:lpstr>
      <vt:lpstr>2. ОСНОВНІ ПРИНЦИПИ КОУЧИНГУ Принцип усвідомленості та відповідальності</vt:lpstr>
      <vt:lpstr>Принцип відсутності експертної позиції </vt:lpstr>
      <vt:lpstr>Принцип взаємозв'язку </vt:lpstr>
      <vt:lpstr>Принцип опору </vt:lpstr>
      <vt:lpstr>Принцип рівності </vt:lpstr>
      <vt:lpstr>Принцип поетапного розвитку </vt:lpstr>
      <vt:lpstr>Принцип ієрархічності розвитку </vt:lpstr>
      <vt:lpstr>Принцип моніторингу </vt:lpstr>
      <vt:lpstr>Принципи Мілтона Еріксона</vt:lpstr>
      <vt:lpstr>1. Принцип все «Ok»: з людьми все добре!</vt:lpstr>
      <vt:lpstr>2. Люди вже мають всі внутрішні ресурси, які їм потрібні </vt:lpstr>
      <vt:lpstr>3. Люди завжди роблять найкращий вибір, який можуть в даний момент </vt:lpstr>
      <vt:lpstr>4. Кожна поведінка має позитивний намір </vt:lpstr>
      <vt:lpstr>5. Зміна неминуча </vt:lpstr>
      <vt:lpstr>Принципи технології GROW </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КОУЧИНГ У РОБОТІ ДЕРЖАВНОЇ СЛУЖБИ</dc:title>
  <dc:creator>Resonance PC1</dc:creator>
  <cp:lastModifiedBy>Olga</cp:lastModifiedBy>
  <cp:revision>26</cp:revision>
  <dcterms:created xsi:type="dcterms:W3CDTF">2022-09-25T18:09:09Z</dcterms:created>
  <dcterms:modified xsi:type="dcterms:W3CDTF">2023-09-12T16:38:09Z</dcterms:modified>
</cp:coreProperties>
</file>