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56" r:id="rId5"/>
    <p:sldId id="462" r:id="rId6"/>
    <p:sldId id="497" r:id="rId7"/>
    <p:sldId id="498" r:id="rId8"/>
    <p:sldId id="499" r:id="rId9"/>
    <p:sldId id="500" r:id="rId10"/>
    <p:sldId id="501" r:id="rId11"/>
    <p:sldId id="503" r:id="rId12"/>
    <p:sldId id="502" r:id="rId13"/>
    <p:sldId id="505" r:id="rId14"/>
    <p:sldId id="506" r:id="rId15"/>
    <p:sldId id="507" r:id="rId16"/>
    <p:sldId id="508" r:id="rId17"/>
    <p:sldId id="509" r:id="rId18"/>
    <p:sldId id="510" r:id="rId19"/>
    <p:sldId id="511" r:id="rId20"/>
    <p:sldId id="512" r:id="rId21"/>
    <p:sldId id="513" r:id="rId22"/>
    <p:sldId id="514" r:id="rId23"/>
    <p:sldId id="515" r:id="rId24"/>
    <p:sldId id="516" r:id="rId25"/>
  </p:sldIdLst>
  <p:sldSz cx="9144000" cy="6858000" type="screen4x3"/>
  <p:notesSz cx="6858000" cy="9144000"/>
  <p:defaultTextStyle>
    <a:defPPr>
      <a:defRPr lang="uk-U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74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74" autoAdjust="0"/>
    <p:restoredTop sz="86816" autoAdjust="0"/>
  </p:normalViewPr>
  <p:slideViewPr>
    <p:cSldViewPr snapToGrid="0">
      <p:cViewPr varScale="1">
        <p:scale>
          <a:sx n="74" d="100"/>
          <a:sy n="74" d="100"/>
        </p:scale>
        <p:origin x="1339" y="91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аголовк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Покажчик місця заповненн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BF223EA-B03E-4244-83B7-F8EDFD62811A}" type="datetime1">
              <a:rPr lang="uk-UA"/>
              <a:pPr>
                <a:defRPr/>
              </a:pPr>
              <a:t>11.09.2023</a:t>
            </a:fld>
            <a:endParaRPr lang="uk-UA" dirty="0"/>
          </a:p>
        </p:txBody>
      </p:sp>
      <p:sp>
        <p:nvSpPr>
          <p:cNvPr id="4" name="Покажчик місця заповненн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Покажчик місця заповненн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3677293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аголовк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Покажчик місця заповненн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027E500-CDC4-47CA-88A4-67DD75AE4736}" type="datetime1">
              <a:rPr lang="uk-UA"/>
              <a:pPr>
                <a:defRPr/>
              </a:pPr>
              <a:t>11.09.2023</a:t>
            </a:fld>
            <a:endParaRPr lang="uk-UA" dirty="0"/>
          </a:p>
        </p:txBody>
      </p:sp>
      <p:sp>
        <p:nvSpPr>
          <p:cNvPr id="4" name="Покажчик місця заповнення зображення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 dirty="0"/>
          </a:p>
        </p:txBody>
      </p:sp>
      <p:sp>
        <p:nvSpPr>
          <p:cNvPr id="5" name="Покажчик місця заповнення примі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noProof="0" dirty="0"/>
              <a:t>Зразок тексту</a:t>
            </a:r>
          </a:p>
          <a:p>
            <a:pPr lvl="1"/>
            <a:r>
              <a:rPr lang="uk-UA" noProof="0" dirty="0"/>
              <a:t>Другий рівень</a:t>
            </a:r>
          </a:p>
          <a:p>
            <a:pPr lvl="2"/>
            <a:r>
              <a:rPr lang="uk-UA" noProof="0" dirty="0"/>
              <a:t>Третій рівень</a:t>
            </a:r>
          </a:p>
          <a:p>
            <a:pPr lvl="3"/>
            <a:r>
              <a:rPr lang="uk-UA" noProof="0" dirty="0"/>
              <a:t>Четвертий рівень</a:t>
            </a:r>
          </a:p>
          <a:p>
            <a:pPr lvl="4"/>
            <a:r>
              <a:rPr lang="uk-UA" noProof="0" dirty="0"/>
              <a:t>П’ятий рівень</a:t>
            </a:r>
          </a:p>
        </p:txBody>
      </p:sp>
      <p:sp>
        <p:nvSpPr>
          <p:cNvPr id="6" name="Покажчик місця заповненн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Покажчик місця заповненн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2768009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0244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4243919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8"/>
          <p:cNvSpPr/>
          <p:nvPr/>
        </p:nvSpPr>
        <p:spPr>
          <a:xfrm>
            <a:off x="-1" y="1905000"/>
            <a:ext cx="9141620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5" name="Прямокутник 9"/>
          <p:cNvSpPr/>
          <p:nvPr/>
        </p:nvSpPr>
        <p:spPr>
          <a:xfrm>
            <a:off x="-2" y="1795132"/>
            <a:ext cx="9141620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6" name="Прямокутник 10"/>
          <p:cNvSpPr/>
          <p:nvPr/>
        </p:nvSpPr>
        <p:spPr>
          <a:xfrm>
            <a:off x="-2" y="5142116"/>
            <a:ext cx="9141620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550" y="2079812"/>
            <a:ext cx="7200900" cy="1724092"/>
          </a:xfrm>
        </p:spPr>
        <p:txBody>
          <a:bodyPr rtlCol="0"/>
          <a:lstStyle>
            <a:lvl1pPr algn="ctr" rtl="0">
              <a:defRPr sz="5400"/>
            </a:lvl1pPr>
          </a:lstStyle>
          <a:p>
            <a:r>
              <a:rPr lang="uk-UA" dirty="0"/>
              <a:t>Зразок заголовка</a:t>
            </a:r>
          </a:p>
        </p:txBody>
      </p:sp>
      <p:sp>
        <p:nvSpPr>
          <p:cNvPr id="3" name="Підзаголовок 2"/>
          <p:cNvSpPr>
            <a:spLocks noGrp="1"/>
          </p:cNvSpPr>
          <p:nvPr>
            <p:ph type="subTitle" idx="1"/>
          </p:nvPr>
        </p:nvSpPr>
        <p:spPr>
          <a:xfrm>
            <a:off x="971550" y="3959352"/>
            <a:ext cx="7200900" cy="91440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000"/>
            </a:lvl1pPr>
            <a:lvl2pPr marL="457200" indent="0" algn="ctr" rtl="0">
              <a:buNone/>
              <a:defRPr sz="2800"/>
            </a:lvl2pPr>
            <a:lvl3pPr marL="914400" indent="0" algn="ctr" rtl="0">
              <a:buNone/>
              <a:defRPr sz="2400"/>
            </a:lvl3pPr>
            <a:lvl4pPr marL="1371600" indent="0" algn="ctr" rtl="0">
              <a:buNone/>
              <a:defRPr sz="2000"/>
            </a:lvl4pPr>
            <a:lvl5pPr marL="1828800" indent="0" algn="ctr" rtl="0">
              <a:buNone/>
              <a:defRPr sz="2000"/>
            </a:lvl5pPr>
            <a:lvl6pPr marL="2286000" indent="0" algn="ctr" rtl="0">
              <a:buNone/>
              <a:defRPr sz="2000"/>
            </a:lvl6pPr>
            <a:lvl7pPr marL="2743200" indent="0" algn="ctr" rtl="0">
              <a:buNone/>
              <a:defRPr sz="2000"/>
            </a:lvl7pPr>
            <a:lvl8pPr marL="3200400" indent="0" algn="ctr" rtl="0">
              <a:buNone/>
              <a:defRPr sz="2000"/>
            </a:lvl8pPr>
            <a:lvl9pPr marL="3657600" indent="0" algn="ctr" rtl="0">
              <a:buNone/>
              <a:defRPr sz="2000"/>
            </a:lvl9pPr>
          </a:lstStyle>
          <a:p>
            <a:r>
              <a:rPr lang="uk-UA" dirty="0"/>
              <a:t>Клацніть, щоб змінити стиль зразка підзаголовка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513676829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538FF-4220-4CAD-8EF7-6F824B88170B}" type="datetime1">
              <a:rPr lang="uk-UA"/>
              <a:pPr>
                <a:defRPr/>
              </a:pPr>
              <a:t>11.09.2023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559380096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5897562"/>
          </a:xfrm>
        </p:spPr>
        <p:txBody>
          <a:bodyPr vert="eaVert" rtlCol="0"/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800725" cy="5897562"/>
          </a:xfrm>
        </p:spPr>
        <p:txBody>
          <a:bodyPr vert="eaVert" rtlCol="0"/>
          <a:lstStyle/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7A519-04D2-4FFD-9F7D-30472AC69D37}" type="datetime1">
              <a:rPr lang="uk-UA"/>
              <a:pPr>
                <a:defRPr/>
              </a:pPr>
              <a:t>11.09.2023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738951322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вмісту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06365-1163-4D8D-96C2-A0E10A74E65F}" type="datetime1">
              <a:rPr lang="uk-UA"/>
              <a:pPr>
                <a:defRPr/>
              </a:pPr>
              <a:t>11.09.2023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181450711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2130552"/>
            <a:ext cx="7200900" cy="2359152"/>
          </a:xfrm>
        </p:spPr>
        <p:txBody>
          <a:bodyPr rtlCol="0">
            <a:normAutofit/>
          </a:bodyPr>
          <a:lstStyle>
            <a:lvl1pPr algn="ctr" rtl="0">
              <a:defRPr sz="5400" b="1"/>
            </a:lvl1pPr>
          </a:lstStyle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тексту 2"/>
          <p:cNvSpPr>
            <a:spLocks noGrp="1"/>
          </p:cNvSpPr>
          <p:nvPr>
            <p:ph type="body" idx="1"/>
          </p:nvPr>
        </p:nvSpPr>
        <p:spPr>
          <a:xfrm>
            <a:off x="971550" y="4572000"/>
            <a:ext cx="7200900" cy="841248"/>
          </a:xfrm>
        </p:spPr>
        <p:txBody>
          <a:bodyPr rtlCol="0"/>
          <a:lstStyle>
            <a:lvl1pPr marL="0" indent="0" algn="ctr" rtl="0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dirty="0"/>
              <a:t>Зразок тексту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426F6-1096-4737-9798-2F8BBC958D41}" type="datetime1">
              <a:rPr lang="uk-UA"/>
              <a:pPr>
                <a:defRPr/>
              </a:pPr>
              <a:t>11.09.2023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5568527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екземпляри вміст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вмісту 2"/>
          <p:cNvSpPr>
            <a:spLocks noGrp="1"/>
          </p:cNvSpPr>
          <p:nvPr>
            <p:ph sz="half" idx="1"/>
          </p:nvPr>
        </p:nvSpPr>
        <p:spPr>
          <a:xfrm>
            <a:off x="1005840" y="1901952"/>
            <a:ext cx="3429000" cy="412394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4" name="Покажчик місця заповнення вмісту 3"/>
          <p:cNvSpPr>
            <a:spLocks noGrp="1"/>
          </p:cNvSpPr>
          <p:nvPr>
            <p:ph sz="half" idx="2"/>
          </p:nvPr>
        </p:nvSpPr>
        <p:spPr>
          <a:xfrm>
            <a:off x="4709160" y="1901952"/>
            <a:ext cx="3429000" cy="412394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5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7D2B4-3B65-445E-99B0-F2A528590D0D}" type="datetime1">
              <a:rPr lang="uk-UA"/>
              <a:pPr>
                <a:defRPr/>
              </a:pPr>
              <a:t>11.09.2023</a:t>
            </a:fld>
            <a:endParaRPr lang="uk-UA" dirty="0"/>
          </a:p>
        </p:txBody>
      </p:sp>
      <p:sp>
        <p:nvSpPr>
          <p:cNvPr id="6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4070280048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тексту 2"/>
          <p:cNvSpPr>
            <a:spLocks noGrp="1"/>
          </p:cNvSpPr>
          <p:nvPr>
            <p:ph type="body" idx="1"/>
          </p:nvPr>
        </p:nvSpPr>
        <p:spPr>
          <a:xfrm>
            <a:off x="1005840" y="1837464"/>
            <a:ext cx="3429000" cy="766588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/>
            <a:r>
              <a:rPr lang="uk-UA" dirty="0"/>
              <a:t>Зразок тексту</a:t>
            </a:r>
          </a:p>
        </p:txBody>
      </p:sp>
      <p:sp>
        <p:nvSpPr>
          <p:cNvPr id="4" name="Покажчик місця заповнення вмісту 3"/>
          <p:cNvSpPr>
            <a:spLocks noGrp="1"/>
          </p:cNvSpPr>
          <p:nvPr>
            <p:ph sz="half" idx="2"/>
          </p:nvPr>
        </p:nvSpPr>
        <p:spPr>
          <a:xfrm>
            <a:off x="1005840" y="2740733"/>
            <a:ext cx="3429000" cy="3288847"/>
          </a:xfrm>
        </p:spPr>
        <p:txBody>
          <a:bodyPr rtlCol="0">
            <a:normAutofit/>
          </a:bodyPr>
          <a:lstStyle>
            <a:lvl1pPr algn="l" rtl="0">
              <a:defRPr sz="1800"/>
            </a:lvl1pPr>
            <a:lvl2pPr algn="l" rtl="0">
              <a:defRPr sz="1600"/>
            </a:lvl2pPr>
            <a:lvl3pPr algn="l" rtl="0">
              <a:defRPr sz="1400"/>
            </a:lvl3pPr>
            <a:lvl4pPr algn="l" rtl="0">
              <a:defRPr sz="1200"/>
            </a:lvl4pPr>
            <a:lvl5pPr algn="l" rtl="0">
              <a:defRPr sz="1200"/>
            </a:lvl5pPr>
            <a:lvl6pPr algn="l" rtl="0">
              <a:defRPr sz="1200"/>
            </a:lvl6pPr>
            <a:lvl7pPr algn="l" rtl="0">
              <a:defRPr sz="1200"/>
            </a:lvl7pPr>
            <a:lvl8pPr algn="l" rtl="0">
              <a:defRPr sz="1200"/>
            </a:lvl8pPr>
            <a:lvl9pPr algn="l" rtl="0">
              <a:defRPr sz="12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5" name="Покажчик місця заповнення тексту 4"/>
          <p:cNvSpPr>
            <a:spLocks noGrp="1"/>
          </p:cNvSpPr>
          <p:nvPr>
            <p:ph type="body" sz="quarter" idx="3"/>
          </p:nvPr>
        </p:nvSpPr>
        <p:spPr>
          <a:xfrm>
            <a:off x="4709160" y="1837464"/>
            <a:ext cx="3429000" cy="766588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/>
            <a:r>
              <a:rPr lang="uk-UA" dirty="0"/>
              <a:t>Зразок тексту</a:t>
            </a:r>
          </a:p>
        </p:txBody>
      </p:sp>
      <p:sp>
        <p:nvSpPr>
          <p:cNvPr id="6" name="Покажчик місця заповнення вмісту 5"/>
          <p:cNvSpPr>
            <a:spLocks noGrp="1"/>
          </p:cNvSpPr>
          <p:nvPr>
            <p:ph sz="quarter" idx="4"/>
          </p:nvPr>
        </p:nvSpPr>
        <p:spPr>
          <a:xfrm>
            <a:off x="4709160" y="2740733"/>
            <a:ext cx="3429000" cy="3288847"/>
          </a:xfrm>
        </p:spPr>
        <p:txBody>
          <a:bodyPr rtlCol="0">
            <a:normAutofit/>
          </a:bodyPr>
          <a:lstStyle>
            <a:lvl1pPr algn="l" rtl="0">
              <a:defRPr sz="1800"/>
            </a:lvl1pPr>
            <a:lvl2pPr algn="l" rtl="0">
              <a:defRPr sz="1600"/>
            </a:lvl2pPr>
            <a:lvl3pPr algn="l" rtl="0">
              <a:defRPr sz="1400"/>
            </a:lvl3pPr>
            <a:lvl4pPr algn="l" rtl="0">
              <a:defRPr sz="1200"/>
            </a:lvl4pPr>
            <a:lvl5pPr algn="l" rtl="0">
              <a:defRPr sz="1200"/>
            </a:lvl5pPr>
            <a:lvl6pPr algn="l" rtl="0">
              <a:defRPr sz="1200"/>
            </a:lvl6pPr>
            <a:lvl7pPr algn="l" rtl="0">
              <a:defRPr sz="1200"/>
            </a:lvl7pPr>
            <a:lvl8pPr algn="l" rtl="0">
              <a:defRPr sz="1200"/>
            </a:lvl8pPr>
            <a:lvl9pPr algn="l" rtl="0">
              <a:defRPr sz="12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7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7CCF4-B3C0-40F5-818F-D6313E6D9E46}" type="datetime1">
              <a:rPr lang="uk-UA"/>
              <a:pPr>
                <a:defRPr/>
              </a:pPr>
              <a:t>11.09.2023</a:t>
            </a:fld>
            <a:endParaRPr lang="uk-UA" dirty="0"/>
          </a:p>
        </p:txBody>
      </p:sp>
      <p:sp>
        <p:nvSpPr>
          <p:cNvPr id="8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133829053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32A30-83ED-4858-925E-CCE9B6101662}" type="datetime1">
              <a:rPr lang="uk-UA"/>
              <a:pPr>
                <a:defRPr/>
              </a:pPr>
              <a:t>11.09.2023</a:t>
            </a:fld>
            <a:endParaRPr lang="uk-UA" dirty="0"/>
          </a:p>
        </p:txBody>
      </p:sp>
      <p:sp>
        <p:nvSpPr>
          <p:cNvPr id="4" name="Покажчик місця заповненн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Покажчик місця заповненн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978348420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а 4"/>
          <p:cNvGrpSpPr>
            <a:grpSpLocks/>
          </p:cNvGrpSpPr>
          <p:nvPr/>
        </p:nvGrpSpPr>
        <p:grpSpPr bwMode="auto">
          <a:xfrm flipV="1">
            <a:off x="1588" y="0"/>
            <a:ext cx="9140825" cy="377825"/>
            <a:chOff x="-1" y="6480048"/>
            <a:chExt cx="12188827" cy="377952"/>
          </a:xfrm>
        </p:grpSpPr>
        <p:sp>
          <p:nvSpPr>
            <p:cNvPr id="3" name="Прямокутник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  <p:sp>
          <p:nvSpPr>
            <p:cNvPr id="4" name="Прямокутник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</p:grpSp>
      <p:sp>
        <p:nvSpPr>
          <p:cNvPr id="5" name="Покажчик місця заповненн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88888-35D6-42CE-98E0-6E95B9FA44B7}" type="datetime1">
              <a:rPr lang="uk-UA"/>
              <a:pPr>
                <a:defRPr/>
              </a:pPr>
              <a:t>11.09.2023</a:t>
            </a:fld>
            <a:endParaRPr lang="uk-UA" dirty="0"/>
          </a:p>
        </p:txBody>
      </p:sp>
      <p:sp>
        <p:nvSpPr>
          <p:cNvPr id="6" name="Покажчик місця заповненн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Покажчик місця заповненн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752859209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а 7"/>
          <p:cNvGrpSpPr>
            <a:grpSpLocks/>
          </p:cNvGrpSpPr>
          <p:nvPr/>
        </p:nvGrpSpPr>
        <p:grpSpPr bwMode="auto">
          <a:xfrm flipV="1">
            <a:off x="1588" y="0"/>
            <a:ext cx="9140825" cy="377825"/>
            <a:chOff x="-1" y="6480048"/>
            <a:chExt cx="12188827" cy="377952"/>
          </a:xfrm>
        </p:grpSpPr>
        <p:sp>
          <p:nvSpPr>
            <p:cNvPr id="6" name="Прямокутник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  <p:sp>
          <p:nvSpPr>
            <p:cNvPr id="7" name="Прямокутник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02986" y="2350008"/>
            <a:ext cx="3154680" cy="1993392"/>
          </a:xfrm>
        </p:spPr>
        <p:txBody>
          <a:bodyPr rtlCol="0">
            <a:normAutofit/>
          </a:bodyPr>
          <a:lstStyle>
            <a:lvl1pPr algn="l" rtl="0">
              <a:defRPr sz="3400" b="1"/>
            </a:lvl1pPr>
          </a:lstStyle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вмісту 2"/>
          <p:cNvSpPr>
            <a:spLocks noGrp="1"/>
          </p:cNvSpPr>
          <p:nvPr>
            <p:ph idx="1"/>
          </p:nvPr>
        </p:nvSpPr>
        <p:spPr>
          <a:xfrm>
            <a:off x="342900" y="758952"/>
            <a:ext cx="4972050" cy="5330952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4" name="Покажчик місця заповнення тексту 3"/>
          <p:cNvSpPr>
            <a:spLocks noGrp="1"/>
          </p:cNvSpPr>
          <p:nvPr>
            <p:ph type="body" sz="half" idx="2"/>
          </p:nvPr>
        </p:nvSpPr>
        <p:spPr>
          <a:xfrm>
            <a:off x="5602986" y="4361688"/>
            <a:ext cx="3154680" cy="1728216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/>
            <a:r>
              <a:rPr lang="uk-UA" dirty="0"/>
              <a:t>Зразок тексту</a:t>
            </a:r>
          </a:p>
        </p:txBody>
      </p:sp>
      <p:sp>
        <p:nvSpPr>
          <p:cNvPr id="8" name="Покажчик місця заповненн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72ACE-6BCA-4856-AD9D-B29F93F2C300}" type="datetime1">
              <a:rPr lang="uk-UA"/>
              <a:pPr>
                <a:defRPr/>
              </a:pPr>
              <a:t>11.09.2023</a:t>
            </a:fld>
            <a:endParaRPr lang="uk-UA" dirty="0"/>
          </a:p>
        </p:txBody>
      </p:sp>
      <p:sp>
        <p:nvSpPr>
          <p:cNvPr id="9" name="Покажчик місця заповненн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" name="Покажчик місця заповненн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658094014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а 7"/>
          <p:cNvGrpSpPr>
            <a:grpSpLocks/>
          </p:cNvGrpSpPr>
          <p:nvPr/>
        </p:nvGrpSpPr>
        <p:grpSpPr bwMode="auto">
          <a:xfrm flipV="1">
            <a:off x="1588" y="0"/>
            <a:ext cx="9140825" cy="377825"/>
            <a:chOff x="-1" y="6480048"/>
            <a:chExt cx="12188827" cy="377952"/>
          </a:xfrm>
        </p:grpSpPr>
        <p:sp>
          <p:nvSpPr>
            <p:cNvPr id="6" name="Прямокутник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  <p:sp>
          <p:nvSpPr>
            <p:cNvPr id="7" name="Прямокутник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02986" y="2350008"/>
            <a:ext cx="3154680" cy="1993392"/>
          </a:xfrm>
        </p:spPr>
        <p:txBody>
          <a:bodyPr rtlCol="0">
            <a:normAutofit/>
          </a:bodyPr>
          <a:lstStyle>
            <a:lvl1pPr algn="l" rtl="0">
              <a:defRPr sz="3400" b="1"/>
            </a:lvl1pPr>
          </a:lstStyle>
          <a:p>
            <a:r>
              <a:rPr lang="uk-UA" dirty="0"/>
              <a:t>Зразок заголовка</a:t>
            </a:r>
          </a:p>
        </p:txBody>
      </p:sp>
      <p:sp>
        <p:nvSpPr>
          <p:cNvPr id="3" name="Покажчик місця заповнення зображення 2"/>
          <p:cNvSpPr>
            <a:spLocks noGrp="1"/>
          </p:cNvSpPr>
          <p:nvPr>
            <p:ph type="pic" idx="1"/>
          </p:nvPr>
        </p:nvSpPr>
        <p:spPr>
          <a:xfrm>
            <a:off x="113108" y="506104"/>
            <a:ext cx="51435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lvl="0"/>
            <a:endParaRPr lang="uk-UA" noProof="0" dirty="0"/>
          </a:p>
        </p:txBody>
      </p:sp>
      <p:sp>
        <p:nvSpPr>
          <p:cNvPr id="4" name="Покажчик місця заповнення тексту 3"/>
          <p:cNvSpPr>
            <a:spLocks noGrp="1"/>
          </p:cNvSpPr>
          <p:nvPr>
            <p:ph type="body" sz="half" idx="2"/>
          </p:nvPr>
        </p:nvSpPr>
        <p:spPr>
          <a:xfrm>
            <a:off x="5602986" y="4361688"/>
            <a:ext cx="3154680" cy="1728216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/>
            <a:r>
              <a:rPr lang="uk-UA" dirty="0"/>
              <a:t>Зразок тексту</a:t>
            </a:r>
          </a:p>
        </p:txBody>
      </p:sp>
      <p:sp>
        <p:nvSpPr>
          <p:cNvPr id="8" name="Покажчик місця заповненн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8C719-AEF4-4041-BEA6-028FE329BD8D}" type="datetime1">
              <a:rPr lang="uk-UA"/>
              <a:pPr>
                <a:defRPr/>
              </a:pPr>
              <a:t>11.09.2023</a:t>
            </a:fld>
            <a:endParaRPr lang="uk-UA" dirty="0"/>
          </a:p>
        </p:txBody>
      </p:sp>
      <p:sp>
        <p:nvSpPr>
          <p:cNvPr id="9" name="Покажчик місця заповненн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" name="Покажчик місця заповненн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258836381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Група 8"/>
          <p:cNvGrpSpPr>
            <a:grpSpLocks/>
          </p:cNvGrpSpPr>
          <p:nvPr/>
        </p:nvGrpSpPr>
        <p:grpSpPr bwMode="auto">
          <a:xfrm>
            <a:off x="0" y="6480175"/>
            <a:ext cx="9142413" cy="377825"/>
            <a:chOff x="-1" y="6480048"/>
            <a:chExt cx="12188827" cy="377952"/>
          </a:xfrm>
        </p:grpSpPr>
        <p:sp>
          <p:nvSpPr>
            <p:cNvPr id="7" name="Прямокутник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  <p:sp>
          <p:nvSpPr>
            <p:cNvPr id="8" name="Прямокутник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dirty="0"/>
            </a:p>
          </p:txBody>
        </p:sp>
      </p:grpSp>
      <p:sp>
        <p:nvSpPr>
          <p:cNvPr id="1027" name="Покажчик місця заповнення назви 1"/>
          <p:cNvSpPr>
            <a:spLocks noGrp="1"/>
          </p:cNvSpPr>
          <p:nvPr>
            <p:ph type="title"/>
          </p:nvPr>
        </p:nvSpPr>
        <p:spPr bwMode="auto">
          <a:xfrm>
            <a:off x="1006475" y="466725"/>
            <a:ext cx="7131050" cy="123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ru-RU"/>
              <a:t>Зразок заголовка</a:t>
            </a:r>
          </a:p>
        </p:txBody>
      </p:sp>
      <p:sp>
        <p:nvSpPr>
          <p:cNvPr id="1028" name="Покажчик місця заповнення тексту 2"/>
          <p:cNvSpPr>
            <a:spLocks noGrp="1"/>
          </p:cNvSpPr>
          <p:nvPr>
            <p:ph type="body" idx="1"/>
          </p:nvPr>
        </p:nvSpPr>
        <p:spPr bwMode="auto">
          <a:xfrm>
            <a:off x="1006475" y="1901825"/>
            <a:ext cx="7131050" cy="412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ru-RU"/>
              <a:t>Зразок тексту</a:t>
            </a:r>
          </a:p>
          <a:p>
            <a:pPr lvl="1"/>
            <a:r>
              <a:rPr lang="uk-UA" altLang="ru-RU"/>
              <a:t>Другий рівень</a:t>
            </a:r>
          </a:p>
          <a:p>
            <a:pPr lvl="2"/>
            <a:r>
              <a:rPr lang="uk-UA" altLang="ru-RU"/>
              <a:t>Третій рівень</a:t>
            </a:r>
          </a:p>
          <a:p>
            <a:pPr lvl="3"/>
            <a:r>
              <a:rPr lang="uk-UA" altLang="ru-RU"/>
              <a:t>Четвертий рівень</a:t>
            </a:r>
          </a:p>
          <a:p>
            <a:pPr lvl="4"/>
            <a:r>
              <a:rPr lang="uk-UA" altLang="ru-RU"/>
              <a:t>П’ятий рівень</a:t>
            </a:r>
          </a:p>
        </p:txBody>
      </p:sp>
      <p:sp>
        <p:nvSpPr>
          <p:cNvPr id="4" name="Покажчик місця заповнення дати 3"/>
          <p:cNvSpPr>
            <a:spLocks noGrp="1"/>
          </p:cNvSpPr>
          <p:nvPr>
            <p:ph type="dt" sz="half" idx="2"/>
          </p:nvPr>
        </p:nvSpPr>
        <p:spPr>
          <a:xfrm>
            <a:off x="6656388" y="6602413"/>
            <a:ext cx="720725" cy="236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232CB72B-5BDB-4887-A584-36557D066B9B}" type="datetime1">
              <a:rPr lang="uk-UA"/>
              <a:pPr>
                <a:defRPr/>
              </a:pPr>
              <a:t>11.09.2023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1006475" y="6602413"/>
            <a:ext cx="5368925" cy="236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7658100" y="6602413"/>
            <a:ext cx="479425" cy="236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uk-UA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793" r:id="rId2"/>
    <p:sldLayoutId id="2147483800" r:id="rId3"/>
    <p:sldLayoutId id="2147483794" r:id="rId4"/>
    <p:sldLayoutId id="2147483795" r:id="rId5"/>
    <p:sldLayoutId id="2147483796" r:id="rId6"/>
    <p:sldLayoutId id="2147483801" r:id="rId7"/>
    <p:sldLayoutId id="2147483802" r:id="rId8"/>
    <p:sldLayoutId id="2147483803" r:id="rId9"/>
    <p:sldLayoutId id="2147483797" r:id="rId10"/>
    <p:sldLayoutId id="2147483798" r:id="rId11"/>
  </p:sldLayoutIdLst>
  <p:transition spd="med">
    <p:fade/>
  </p:transition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Book Antiqua" panose="02040602050305030304" pitchFamily="18" charset="0"/>
        </a:defRPr>
      </a:lvl9pPr>
    </p:titleStyle>
    <p:bodyStyle>
      <a:lvl1pPr marL="273050" indent="-228600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SzPct val="100000"/>
        <a:buFont typeface="Arial" panose="020B0604020202020204" pitchFamily="34" charset="0"/>
        <a:buChar char="▪"/>
        <a:defRPr sz="2000" kern="1200">
          <a:solidFill>
            <a:srgbClr val="474747"/>
          </a:solidFill>
          <a:latin typeface="+mn-lt"/>
          <a:ea typeface="+mn-ea"/>
          <a:cs typeface="+mn-cs"/>
        </a:defRPr>
      </a:lvl1pPr>
      <a:lvl2pPr marL="593725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▪"/>
        <a:defRPr kern="1200">
          <a:solidFill>
            <a:srgbClr val="474747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SzPct val="100000"/>
        <a:buFont typeface="Arial" panose="020B0604020202020204" pitchFamily="34" charset="0"/>
        <a:buChar char="▪"/>
        <a:defRPr sz="1600" kern="1200">
          <a:solidFill>
            <a:srgbClr val="474747"/>
          </a:solidFill>
          <a:latin typeface="+mn-lt"/>
          <a:ea typeface="+mn-ea"/>
          <a:cs typeface="+mn-cs"/>
        </a:defRPr>
      </a:lvl3pPr>
      <a:lvl4pPr marL="1233488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SzPct val="100000"/>
        <a:buFont typeface="Arial" panose="020B0604020202020204" pitchFamily="34" charset="0"/>
        <a:buChar char="▪"/>
        <a:defRPr sz="1400" kern="1200">
          <a:solidFill>
            <a:srgbClr val="474747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SzPct val="100000"/>
        <a:buFont typeface="Arial" panose="020B0604020202020204" pitchFamily="34" charset="0"/>
        <a:buChar char="▪"/>
        <a:defRPr sz="1400" kern="1200">
          <a:solidFill>
            <a:srgbClr val="474747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3"/>
          <p:cNvSpPr>
            <a:spLocks noGrp="1"/>
          </p:cNvSpPr>
          <p:nvPr>
            <p:ph type="ctrTitle"/>
          </p:nvPr>
        </p:nvSpPr>
        <p:spPr>
          <a:xfrm>
            <a:off x="-228600" y="2728515"/>
            <a:ext cx="9601200" cy="109855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Рядки.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Регулярн</a:t>
            </a:r>
            <a:r>
              <a:rPr lang="uk-UA" altLang="ru-RU" dirty="0">
                <a:latin typeface="Arial" panose="020B0604020202020204" pitchFamily="34" charset="0"/>
                <a:cs typeface="Arial" panose="020B0604020202020204" pitchFamily="34" charset="0"/>
              </a:rPr>
              <a:t>і вирази</a:t>
            </a:r>
          </a:p>
        </p:txBody>
      </p:sp>
      <p:sp>
        <p:nvSpPr>
          <p:cNvPr id="9219" name="Заголовок 3"/>
          <p:cNvSpPr txBox="1">
            <a:spLocks/>
          </p:cNvSpPr>
          <p:nvPr/>
        </p:nvSpPr>
        <p:spPr bwMode="auto">
          <a:xfrm>
            <a:off x="-228600" y="-730250"/>
            <a:ext cx="960120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uk-UA" alt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Державний університет </a:t>
            </a:r>
            <a:br>
              <a:rPr lang="uk-UA" altLang="ru-RU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alt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«Житомирська політехніка»</a:t>
            </a:r>
          </a:p>
        </p:txBody>
      </p:sp>
      <p:sp>
        <p:nvSpPr>
          <p:cNvPr id="9220" name="Заголовок 3"/>
          <p:cNvSpPr txBox="1">
            <a:spLocks/>
          </p:cNvSpPr>
          <p:nvPr/>
        </p:nvSpPr>
        <p:spPr bwMode="auto">
          <a:xfrm>
            <a:off x="666750" y="4967288"/>
            <a:ext cx="834390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r" eaLnBrk="1" hangingPunct="1">
              <a:lnSpc>
                <a:spcPct val="90000"/>
              </a:lnSpc>
            </a:pPr>
            <a:r>
              <a:rPr lang="uk-UA" alt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Морозов А.В., </a:t>
            </a:r>
            <a:r>
              <a:rPr lang="uk-UA" altLang="ru-RU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к.т.н</a:t>
            </a:r>
            <a:r>
              <a:rPr lang="uk-UA" alt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., доц</a:t>
            </a:r>
            <a:r>
              <a:rPr lang="uk-UA" altLang="ru-RU" sz="3200" b="1" i="1">
                <a:latin typeface="Arial" panose="020B0604020202020204" pitchFamily="34" charset="0"/>
                <a:cs typeface="Arial" panose="020B0604020202020204" pitchFamily="34" charset="0"/>
              </a:rPr>
              <a:t>., проректор,</a:t>
            </a:r>
            <a:endParaRPr lang="uk-UA" altLang="ru-RU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lnSpc>
                <a:spcPct val="90000"/>
              </a:lnSpc>
            </a:pPr>
            <a:r>
              <a:rPr lang="en-US" alt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morozov.andriy@gmail.com</a:t>
            </a:r>
            <a:endParaRPr lang="uk-UA" altLang="ru-RU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962" y="1126654"/>
            <a:ext cx="8700338" cy="5600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uk-UA" sz="2800" i="1" dirty="0">
                <a:latin typeface="Arial" panose="020B0604020202020204" pitchFamily="34" charset="0"/>
                <a:cs typeface="Arial" panose="020B0604020202020204" pitchFamily="34" charset="0"/>
              </a:rPr>
              <a:t>Створення регулярного виразу у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JavaScript</a:t>
            </a:r>
            <a:r>
              <a:rPr lang="uk-UA" sz="2800" i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indent="-457200">
              <a:lnSpc>
                <a:spcPct val="114000"/>
              </a:lnSpc>
              <a:buAutoNum type="arabicParenR"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regexp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</a:p>
          <a:p>
            <a:pPr>
              <a:lnSpc>
                <a:spcPct val="114000"/>
              </a:lnSpc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new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RegExp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uk-UA" sz="24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рег.вираз</a:t>
            </a:r>
            <a:r>
              <a:rPr lang="uk-U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uk-UA" sz="24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прапорці</a:t>
            </a:r>
            <a:r>
              <a:rPr lang="uk-U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>
              <a:lnSpc>
                <a:spcPct val="114000"/>
              </a:lnSpc>
            </a:pPr>
            <a:r>
              <a:rPr lang="uk-U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2)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regexp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</a:t>
            </a:r>
            <a:r>
              <a:rPr lang="uk-UA" sz="24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рег.вираз</a:t>
            </a:r>
            <a:r>
              <a:rPr lang="uk-UA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uk-UA" sz="24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прапорці</a:t>
            </a:r>
            <a:r>
              <a:rPr lang="uk-U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114000"/>
              </a:lnSpc>
            </a:pPr>
            <a:r>
              <a:rPr 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Тут </a:t>
            </a:r>
            <a:r>
              <a:rPr lang="uk-UA" sz="2800" i="1" dirty="0">
                <a:latin typeface="Arial" panose="020B0604020202020204" pitchFamily="34" charset="0"/>
                <a:cs typeface="Arial" panose="020B0604020202020204" pitchFamily="34" charset="0"/>
              </a:rPr>
              <a:t>прапорці:</a:t>
            </a:r>
          </a:p>
          <a:p>
            <a:pPr marL="457200" indent="-4572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ігнорувати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регістр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символів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у рядку;</a:t>
            </a:r>
          </a:p>
          <a:p>
            <a:pPr marL="457200" indent="-4572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шукати усі </a:t>
            </a:r>
            <a:r>
              <a:rPr lang="uk-UA" sz="2800" dirty="0" err="1">
                <a:latin typeface="Arial" panose="020B0604020202020204" pitchFamily="34" charset="0"/>
                <a:cs typeface="Arial" panose="020B0604020202020204" pitchFamily="34" charset="0"/>
              </a:rPr>
              <a:t>співпадіння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 (без прапорця </a:t>
            </a:r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буде знайдено тільки перше </a:t>
            </a:r>
            <a:r>
              <a:rPr lang="uk-UA" sz="2800" dirty="0" err="1">
                <a:latin typeface="Arial" panose="020B0604020202020204" pitchFamily="34" charset="0"/>
                <a:cs typeface="Arial" panose="020B0604020202020204" pitchFamily="34" charset="0"/>
              </a:rPr>
              <a:t>співпадіння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457200" indent="-4572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багаторядковий режим</a:t>
            </a:r>
          </a:p>
          <a:p>
            <a:pPr>
              <a:lnSpc>
                <a:spcPct val="114000"/>
              </a:lnSpc>
            </a:pPr>
            <a:r>
              <a:rPr 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Приклад.</a:t>
            </a:r>
          </a:p>
          <a:p>
            <a:pPr>
              <a:lnSpc>
                <a:spcPct val="114000"/>
              </a:lnSpc>
            </a:pP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r1 = new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RegExp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uk-UA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\\d{2}-\\d{2}-\\d{2}</a:t>
            </a:r>
            <a:r>
              <a:rPr lang="uk-UA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uk-UA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2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</a:t>
            </a:r>
            <a:r>
              <a:rPr lang="uk-UA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>
              <a:lnSpc>
                <a:spcPct val="114000"/>
              </a:lnSpc>
            </a:pP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r2 =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/\d{2}-\d{2}-\d{2}</a:t>
            </a:r>
            <a:r>
              <a:rPr lang="uk-UA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4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</a:t>
            </a:r>
            <a:r>
              <a:rPr lang="uk-UA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uk-U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962" y="199422"/>
            <a:ext cx="84969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sz="4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Регулярні вирази</a:t>
            </a:r>
            <a:endParaRPr lang="uk-UA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1440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" y="360462"/>
            <a:ext cx="849694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>
                <a:solidFill>
                  <a:srgbClr val="7030A0"/>
                </a:solidFill>
                <a:latin typeface="+mj-lt"/>
              </a:rPr>
              <a:t>Операції з використанням регулярних виразів:</a:t>
            </a:r>
          </a:p>
          <a:p>
            <a:r>
              <a:rPr lang="uk-UA" sz="3600" b="1" i="1" dirty="0">
                <a:solidFill>
                  <a:srgbClr val="C00000"/>
                </a:solidFill>
                <a:latin typeface="+mj-lt"/>
              </a:rPr>
              <a:t>1. Пошук у рядку:</a:t>
            </a:r>
          </a:p>
          <a:p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uk-UA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ru-RU" sz="3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рядок</a:t>
            </a:r>
            <a:r>
              <a:rPr lang="uk-UA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/</a:t>
            </a:r>
            <a:r>
              <a:rPr lang="ru-RU" sz="32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рег.вир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ru-RU" sz="32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прапорц</a:t>
            </a:r>
            <a:r>
              <a:rPr lang="uk-UA" sz="32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і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res = </a:t>
            </a:r>
            <a:r>
              <a:rPr lang="en-US" sz="32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.search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ru-RU" sz="3600" i="1" dirty="0">
                <a:latin typeface="+mj-lt"/>
              </a:rPr>
              <a:t>Результат:</a:t>
            </a:r>
            <a:r>
              <a:rPr lang="ru-RU" sz="3600" dirty="0">
                <a:latin typeface="+mj-lt"/>
              </a:rPr>
              <a:t> </a:t>
            </a:r>
            <a:r>
              <a:rPr lang="ru-RU" sz="3600" dirty="0" err="1">
                <a:latin typeface="+mj-lt"/>
              </a:rPr>
              <a:t>позиц</a:t>
            </a:r>
            <a:r>
              <a:rPr lang="uk-UA" sz="3600" dirty="0" err="1">
                <a:latin typeface="+mj-lt"/>
              </a:rPr>
              <a:t>ія</a:t>
            </a:r>
            <a:r>
              <a:rPr lang="uk-UA" sz="3600" dirty="0">
                <a:latin typeface="+mj-lt"/>
              </a:rPr>
              <a:t> першого </a:t>
            </a:r>
            <a:r>
              <a:rPr lang="uk-UA" sz="3600" dirty="0" err="1">
                <a:latin typeface="+mj-lt"/>
              </a:rPr>
              <a:t>співпадіння</a:t>
            </a:r>
            <a:r>
              <a:rPr lang="uk-UA" sz="3600" dirty="0">
                <a:latin typeface="+mj-lt"/>
              </a:rPr>
              <a:t> або -1.</a:t>
            </a:r>
          </a:p>
          <a:p>
            <a:r>
              <a:rPr lang="uk-UA" sz="3600" dirty="0">
                <a:latin typeface="+mj-lt"/>
              </a:rPr>
              <a:t>Метод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search</a:t>
            </a:r>
            <a:r>
              <a:rPr lang="en-US" sz="3600" dirty="0"/>
              <a:t> </a:t>
            </a:r>
            <a:r>
              <a:rPr lang="uk-UA" sz="3600" dirty="0">
                <a:latin typeface="+mj-lt"/>
              </a:rPr>
              <a:t>шукає завжди перше </a:t>
            </a:r>
            <a:r>
              <a:rPr lang="uk-UA" sz="3600" dirty="0" err="1">
                <a:latin typeface="+mj-lt"/>
              </a:rPr>
              <a:t>співпадіння</a:t>
            </a:r>
            <a:r>
              <a:rPr lang="en-US" sz="3600" dirty="0">
                <a:latin typeface="+mj-lt"/>
              </a:rPr>
              <a:t> </a:t>
            </a:r>
            <a:r>
              <a:rPr lang="ru-RU" sz="3600" dirty="0" err="1">
                <a:latin typeface="+mj-lt"/>
              </a:rPr>
              <a:t>незалежно</a:t>
            </a:r>
            <a:r>
              <a:rPr lang="ru-RU" sz="3600" dirty="0">
                <a:latin typeface="+mj-lt"/>
              </a:rPr>
              <a:t> </a:t>
            </a:r>
            <a:r>
              <a:rPr lang="uk-UA" sz="3600" dirty="0">
                <a:latin typeface="+mj-lt"/>
              </a:rPr>
              <a:t>від наявності прапорця </a:t>
            </a:r>
            <a:r>
              <a:rPr lang="en-US" sz="3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3600" dirty="0"/>
              <a:t>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3371963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1466" y="764704"/>
            <a:ext cx="8496944" cy="820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Приклад.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0914" y="1935253"/>
            <a:ext cx="8869736" cy="33239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spc="-100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ru-RU" altLang="ru-RU" sz="2800" b="1" i="0" u="none" strike="noStrike" cap="none" spc="-100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800" b="1" i="0" u="none" strike="noStrike" cap="none" spc="-10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kumimoji="0" lang="ru-RU" altLang="ru-RU" sz="2800" b="1" i="0" u="none" strike="noStrike" cap="none" spc="-100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ru-RU" altLang="ru-RU" sz="2800" b="1" i="0" u="none" strike="noStrike" cap="none" spc="-100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"Я </a:t>
            </a:r>
            <a:r>
              <a:rPr kumimoji="0" lang="ru-RU" altLang="ru-RU" sz="2800" b="1" i="0" u="none" strike="noStrike" cap="none" spc="-100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вивчаю</a:t>
            </a:r>
            <a:r>
              <a:rPr kumimoji="0" lang="ru-RU" altLang="ru-RU" sz="2800" b="1" i="0" u="none" strike="noStrike" cap="none" spc="-100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800" b="1" i="0" u="none" strike="noStrike" cap="none" spc="-100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регулярні</a:t>
            </a:r>
            <a:r>
              <a:rPr kumimoji="0" lang="ru-RU" altLang="ru-RU" sz="2800" b="1" i="0" u="none" strike="noStrike" cap="none" spc="-100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800" b="1" i="0" u="none" strike="noStrike" cap="none" spc="-100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вирази</a:t>
            </a:r>
            <a:r>
              <a:rPr kumimoji="0" lang="ru-RU" altLang="ru-RU" sz="2800" b="1" i="0" u="none" strike="noStrike" cap="none" spc="-100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у </a:t>
            </a:r>
            <a:r>
              <a:rPr lang="en-US" altLang="ru-RU" sz="2800" b="1" spc="-1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+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1" i="0" u="none" strike="noStrike" cap="none" spc="-100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"</a:t>
            </a:r>
            <a:r>
              <a:rPr kumimoji="0" lang="ru-RU" altLang="ru-RU" sz="2800" b="1" i="0" u="none" strike="noStrike" cap="none" spc="-100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мові</a:t>
            </a:r>
            <a:r>
              <a:rPr kumimoji="0" lang="ru-RU" altLang="ru-RU" sz="2800" b="1" i="0" u="none" strike="noStrike" cap="none" spc="-100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800" b="1" i="0" u="none" strike="noStrike" cap="none" spc="-100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JavaScript</a:t>
            </a:r>
            <a:r>
              <a:rPr kumimoji="0" lang="ru-RU" altLang="ru-RU" sz="2800" b="1" i="0" u="none" strike="noStrike" cap="none" spc="-100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altLang="ru-RU" sz="2800" b="1" i="0" u="none" strike="noStrike" cap="none" spc="-100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800" b="1" i="0" u="none" strike="noStrike" cap="none" spc="-100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800" b="1" i="0" u="none" strike="noStrike" cap="none" spc="-100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ru-RU" altLang="ru-RU" sz="2800" b="1" i="0" u="none" strike="noStrike" cap="none" spc="-100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800" b="1" i="0" u="none" strike="noStrike" cap="none" spc="-100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res1 = </a:t>
            </a:r>
            <a:r>
              <a:rPr kumimoji="0" lang="ru-RU" altLang="ru-RU" sz="2800" b="1" i="0" u="none" strike="noStrike" cap="none" spc="-10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str.search</a:t>
            </a:r>
            <a:r>
              <a:rPr kumimoji="0" lang="ru-RU" altLang="ru-RU" sz="2800" b="1" i="0" u="none" strike="noStrike" cap="none" spc="-100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kumimoji="0" lang="ru-RU" altLang="ru-RU" sz="2800" b="1" i="0" u="none" strike="noStrike" cap="none" spc="-100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/Ви/i </a:t>
            </a:r>
            <a:r>
              <a:rPr kumimoji="0" lang="ru-RU" altLang="ru-RU" sz="2800" b="1" i="0" u="none" strike="noStrike" cap="none" spc="-100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   </a:t>
            </a:r>
            <a:r>
              <a:rPr kumimoji="0" lang="ru-RU" altLang="ru-RU" sz="2800" b="1" i="0" u="none" strike="noStrike" cap="none" spc="-100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2</a:t>
            </a:r>
            <a:br>
              <a:rPr kumimoji="0" lang="ru-RU" altLang="ru-RU" sz="2800" b="1" i="0" u="none" strike="noStrike" cap="none" spc="-100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800" b="1" i="0" u="none" strike="noStrike" cap="none" spc="-100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ru-RU" altLang="ru-RU" sz="2800" b="1" i="0" u="none" strike="noStrike" cap="none" spc="-100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800" b="1" i="0" u="none" strike="noStrike" cap="none" spc="-100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res2 = </a:t>
            </a:r>
            <a:r>
              <a:rPr kumimoji="0" lang="ru-RU" altLang="ru-RU" sz="2800" b="1" i="0" u="none" strike="noStrike" cap="none" spc="-10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str.search</a:t>
            </a:r>
            <a:r>
              <a:rPr kumimoji="0" lang="ru-RU" altLang="ru-RU" sz="2800" b="1" i="0" u="none" strike="noStrike" cap="none" spc="-100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kumimoji="0" lang="ru-RU" altLang="ru-RU" sz="2800" b="1" i="0" u="none" strike="noStrike" cap="none" spc="-100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/Ви/</a:t>
            </a:r>
            <a:r>
              <a:rPr lang="en-US" altLang="ru-RU" sz="2800" b="1" spc="-1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kumimoji="0" lang="ru-RU" altLang="ru-RU" sz="2800" b="1" i="0" u="none" strike="noStrike" cap="none" spc="-100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800" b="1" i="0" u="none" strike="noStrike" cap="none" spc="-100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  </a:t>
            </a:r>
            <a:r>
              <a:rPr kumimoji="0" lang="en-US" altLang="ru-RU" sz="2800" b="1" i="0" u="none" strike="noStrike" cap="none" spc="-100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800" b="1" i="0" u="none" strike="noStrike" cap="none" spc="-100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0" lang="en-US" altLang="ru-RU" sz="2800" b="1" i="0" u="none" strike="noStrike" cap="none" spc="-100" normalizeH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-1</a:t>
            </a:r>
            <a:endParaRPr kumimoji="0" lang="en-US" altLang="ru-RU" sz="2800" b="1" i="0" u="none" strike="noStrike" cap="none" spc="-100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spc="-100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ru-RU" altLang="ru-RU" sz="2800" b="1" spc="-100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2800" b="1" spc="-1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</a:t>
            </a:r>
            <a:r>
              <a:rPr lang="en-US" altLang="ru-RU" sz="2800" b="1" spc="-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ru-RU" altLang="ru-RU" sz="2800" b="1" spc="-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ru-RU" altLang="ru-RU" sz="2800" b="1" spc="-1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str.search</a:t>
            </a:r>
            <a:r>
              <a:rPr lang="ru-RU" altLang="ru-RU" sz="2800" b="1" spc="-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ru-RU" altLang="ru-RU" sz="2800" b="1" spc="-1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/Ви/i</a:t>
            </a:r>
            <a:r>
              <a:rPr lang="en-US" altLang="ru-RU" sz="2800" b="1" spc="-1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mg</a:t>
            </a:r>
            <a:r>
              <a:rPr lang="ru-RU" altLang="ru-RU" sz="2800" b="1" spc="-1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2800" b="1" spc="-1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ru-RU" altLang="ru-RU" sz="2800" b="1" spc="-100" dirty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2</a:t>
            </a:r>
            <a:endParaRPr kumimoji="0" lang="en-US" altLang="ru-RU" sz="2800" b="1" i="0" u="none" strike="noStrike" cap="none" spc="-100" normalizeH="0" baseline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763304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8018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sz="3600" b="1" i="1" dirty="0">
                <a:solidFill>
                  <a:srgbClr val="C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2. </a:t>
            </a:r>
            <a:r>
              <a:rPr lang="ru-RU" sz="3600" b="1" i="1" dirty="0" err="1">
                <a:solidFill>
                  <a:srgbClr val="C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Пошук</a:t>
            </a:r>
            <a:r>
              <a:rPr lang="ru-RU" sz="3600" b="1" i="1" dirty="0">
                <a:solidFill>
                  <a:srgbClr val="C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uk-UA" sz="3600" b="1" i="1" dirty="0">
                <a:solidFill>
                  <a:srgbClr val="C0000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входжень регулярного виразу у рядок:</a:t>
            </a:r>
            <a:endParaRPr lang="en-US" sz="3600" b="1" i="1" dirty="0">
              <a:solidFill>
                <a:srgbClr val="C00000"/>
              </a:solidFill>
              <a:latin typeface="+mj-lt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0"/>
            <a:r>
              <a:rPr lang="ru-RU" altLang="ru-RU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ru-RU" altLang="ru-RU" sz="28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2800" b="1" i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ru-RU" altLang="ru-RU" sz="2800" b="1" i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ru-RU" altLang="ru-RU" sz="2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"рядок"</a:t>
            </a:r>
            <a:r>
              <a:rPr lang="ru-RU" altLang="ru-RU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altLang="ru-RU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ru-RU" sz="28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рег.вир</a:t>
            </a:r>
            <a:r>
              <a:rPr lang="en-US" sz="2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ru-RU" sz="28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прапорц</a:t>
            </a:r>
            <a:r>
              <a:rPr lang="uk-UA" sz="2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і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ru-RU" altLang="ru-RU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altLang="ru-RU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ru-RU" altLang="ru-RU" sz="28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28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</a:t>
            </a:r>
            <a:r>
              <a:rPr lang="ru-RU" altLang="ru-RU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ru-RU" altLang="ru-RU" sz="2800" b="1" i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ru-RU" altLang="ru-RU" sz="28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ru-RU" altLang="ru-RU" sz="2800" b="1" dirty="0" err="1">
                <a:solidFill>
                  <a:srgbClr val="7A7A4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</a:t>
            </a:r>
            <a:r>
              <a:rPr lang="ru-RU" altLang="ru-RU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ru-RU" altLang="ru-RU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800" b="1" i="1" dirty="0">
              <a:solidFill>
                <a:srgbClr val="C00000"/>
              </a:solidFill>
            </a:endParaRPr>
          </a:p>
          <a:p>
            <a:r>
              <a:rPr lang="uk-UA" sz="2800" b="1" i="1" dirty="0">
                <a:latin typeface="+mj-lt"/>
              </a:rPr>
              <a:t>Результат:</a:t>
            </a:r>
          </a:p>
          <a:p>
            <a:r>
              <a:rPr lang="uk-UA" sz="2800" dirty="0">
                <a:latin typeface="+mj-lt"/>
              </a:rPr>
              <a:t>1) якщо не використано прапорець </a:t>
            </a:r>
            <a:r>
              <a:rPr lang="en-US" sz="2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2800" dirty="0"/>
              <a:t>,</a:t>
            </a:r>
            <a:r>
              <a:rPr lang="ru-RU" sz="2800" dirty="0"/>
              <a:t> </a:t>
            </a:r>
            <a:r>
              <a:rPr lang="ru-RU" sz="2800" dirty="0">
                <a:latin typeface="+mj-lt"/>
              </a:rPr>
              <a:t>то </a:t>
            </a:r>
            <a:r>
              <a:rPr lang="ru-RU" sz="2800" dirty="0" err="1">
                <a:latin typeface="+mj-lt"/>
              </a:rPr>
              <a:t>знаходиться</a:t>
            </a:r>
            <a:r>
              <a:rPr lang="ru-RU" sz="2800" dirty="0">
                <a:latin typeface="+mj-lt"/>
              </a:rPr>
              <a:t> перше </a:t>
            </a:r>
            <a:r>
              <a:rPr lang="ru-RU" sz="2800" dirty="0" err="1">
                <a:latin typeface="+mj-lt"/>
              </a:rPr>
              <a:t>входження</a:t>
            </a:r>
            <a:r>
              <a:rPr lang="ru-RU" sz="2800" dirty="0">
                <a:latin typeface="+mj-lt"/>
              </a:rPr>
              <a:t> регулярного </a:t>
            </a:r>
            <a:r>
              <a:rPr lang="ru-RU" sz="2800" dirty="0" err="1">
                <a:latin typeface="+mj-lt"/>
              </a:rPr>
              <a:t>виразу</a:t>
            </a:r>
            <a:r>
              <a:rPr lang="ru-RU" sz="2800" dirty="0">
                <a:latin typeface="+mj-lt"/>
              </a:rPr>
              <a:t>,</a:t>
            </a:r>
            <a:r>
              <a:rPr lang="en-US" sz="2800" dirty="0">
                <a:latin typeface="+mj-lt"/>
              </a:rPr>
              <a:t> </a:t>
            </a:r>
            <a:endParaRPr lang="ru-RU" sz="2800" dirty="0">
              <a:latin typeface="+mj-lt"/>
            </a:endParaRPr>
          </a:p>
          <a:p>
            <a:r>
              <a:rPr lang="en-US" sz="2800" b="1" dirty="0">
                <a:latin typeface="+mj-lt"/>
              </a:rPr>
              <a:t>res</a:t>
            </a:r>
            <a:r>
              <a:rPr lang="en-US" sz="2800" dirty="0">
                <a:latin typeface="+mj-lt"/>
              </a:rPr>
              <a:t> –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це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масив</a:t>
            </a:r>
            <a:r>
              <a:rPr lang="ru-RU" sz="2800" dirty="0">
                <a:latin typeface="+mj-lt"/>
              </a:rPr>
              <a:t>, </a:t>
            </a:r>
          </a:p>
          <a:p>
            <a:r>
              <a:rPr lang="uk-UA" sz="2800" dirty="0"/>
              <a:t>	</a:t>
            </a:r>
            <a:r>
              <a:rPr lang="en-US" sz="2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res[0] </a:t>
            </a:r>
            <a:r>
              <a:rPr lang="en-US" sz="2800" dirty="0">
                <a:latin typeface="+mj-lt"/>
              </a:rPr>
              <a:t>–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знайдений</a:t>
            </a:r>
            <a:r>
              <a:rPr lang="ru-RU" sz="2800" dirty="0">
                <a:latin typeface="+mj-lt"/>
              </a:rPr>
              <a:t> фрагмент тексту;</a:t>
            </a:r>
          </a:p>
          <a:p>
            <a:r>
              <a:rPr lang="uk-UA" sz="2800" dirty="0"/>
              <a:t>	</a:t>
            </a:r>
            <a:r>
              <a:rPr lang="en-US" sz="2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res[</a:t>
            </a:r>
            <a:r>
              <a:rPr lang="en-US" sz="28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US" sz="2800" dirty="0">
                <a:latin typeface="+mj-lt"/>
              </a:rPr>
              <a:t>–</a:t>
            </a:r>
            <a:r>
              <a:rPr lang="uk-UA" sz="2800" dirty="0">
                <a:latin typeface="+mj-lt"/>
              </a:rPr>
              <a:t> знайдений </a:t>
            </a:r>
            <a:r>
              <a:rPr lang="ru-RU" sz="2800" dirty="0">
                <a:latin typeface="+mj-lt"/>
              </a:rPr>
              <a:t>текст,</a:t>
            </a:r>
            <a:r>
              <a:rPr lang="uk-UA" sz="2800" dirty="0">
                <a:latin typeface="+mj-lt"/>
              </a:rPr>
              <a:t> що відповідає </a:t>
            </a:r>
            <a:r>
              <a:rPr lang="en-US" sz="2800" dirty="0" err="1">
                <a:latin typeface="+mj-lt"/>
              </a:rPr>
              <a:t>i</a:t>
            </a:r>
            <a:r>
              <a:rPr lang="en-US" sz="2800" dirty="0">
                <a:latin typeface="+mj-lt"/>
              </a:rPr>
              <a:t>-</a:t>
            </a:r>
            <a:r>
              <a:rPr lang="uk-UA" sz="2800" dirty="0">
                <a:latin typeface="+mj-lt"/>
              </a:rPr>
              <a:t>м 			круглим дужкам регулярного </a:t>
            </a:r>
            <a:r>
              <a:rPr lang="uk-UA" sz="2800" dirty="0"/>
              <a:t>виразу;</a:t>
            </a:r>
          </a:p>
          <a:p>
            <a:r>
              <a:rPr lang="uk-UA" sz="2800" dirty="0"/>
              <a:t>	</a:t>
            </a:r>
            <a:r>
              <a:rPr lang="en-US" sz="28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res.index</a:t>
            </a:r>
            <a:r>
              <a:rPr lang="en-US" sz="2800" dirty="0"/>
              <a:t> </a:t>
            </a:r>
            <a:r>
              <a:rPr lang="en-US" sz="2800" dirty="0">
                <a:latin typeface="+mj-lt"/>
              </a:rPr>
              <a:t>– </a:t>
            </a:r>
            <a:r>
              <a:rPr lang="uk-UA" sz="2800" dirty="0">
                <a:latin typeface="+mj-lt"/>
              </a:rPr>
              <a:t>позиція входження </a:t>
            </a:r>
            <a:r>
              <a:rPr lang="uk-UA" sz="2800" dirty="0" err="1">
                <a:latin typeface="+mj-lt"/>
              </a:rPr>
              <a:t>рег.виразу</a:t>
            </a:r>
            <a:r>
              <a:rPr lang="uk-UA" sz="2800" dirty="0">
                <a:latin typeface="+mj-lt"/>
              </a:rPr>
              <a:t>;</a:t>
            </a:r>
          </a:p>
          <a:p>
            <a:r>
              <a:rPr lang="uk-UA" sz="2800" dirty="0"/>
              <a:t>	</a:t>
            </a:r>
            <a:r>
              <a:rPr lang="en-US" sz="28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res.input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>
                <a:latin typeface="+mj-lt"/>
              </a:rPr>
              <a:t>– </a:t>
            </a:r>
            <a:r>
              <a:rPr lang="ru-RU" sz="2800" dirty="0">
                <a:latin typeface="+mj-lt"/>
              </a:rPr>
              <a:t>весь рядок, в </a:t>
            </a:r>
            <a:r>
              <a:rPr lang="ru-RU" sz="2800" dirty="0" err="1">
                <a:latin typeface="+mj-lt"/>
              </a:rPr>
              <a:t>якому</a:t>
            </a:r>
            <a:r>
              <a:rPr lang="ru-RU" sz="2800" dirty="0">
                <a:latin typeface="+mj-lt"/>
              </a:rPr>
              <a:t> </a:t>
            </a:r>
            <a:r>
              <a:rPr lang="uk-UA" sz="2800" dirty="0">
                <a:latin typeface="+mj-lt"/>
              </a:rPr>
              <a:t>виконувався </a:t>
            </a:r>
            <a:r>
              <a:rPr lang="en-US" sz="2800" dirty="0">
                <a:latin typeface="+mj-lt"/>
              </a:rPr>
              <a:t>	</a:t>
            </a:r>
            <a:r>
              <a:rPr lang="uk-UA" sz="2800" dirty="0">
                <a:latin typeface="+mj-lt"/>
              </a:rPr>
              <a:t>		пошук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953142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1466" y="726604"/>
            <a:ext cx="8496944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i="1" dirty="0">
                <a:latin typeface="+mj-lt"/>
              </a:rPr>
              <a:t>Приклад.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04051" y="1548408"/>
            <a:ext cx="8561959" cy="437587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kumimoji="0" lang="ru-RU" altLang="ru-RU" sz="28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"15,1,5,11,2,12,15"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res</a:t>
            </a:r>
            <a:r>
              <a:rPr kumimoji="0" lang="ru-RU" altLang="ru-RU" sz="28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ru-RU" altLang="ru-RU" sz="2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match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/(\d{2}</a:t>
            </a:r>
            <a:r>
              <a:rPr kumimoji="0" lang="en-US" altLang="ru-RU" sz="2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en-US" altLang="ru-RU" sz="2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\d{1})/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kumimoji="0" lang="en-US" altLang="ru-RU" sz="28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27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console.log(</a:t>
            </a:r>
            <a:r>
              <a:rPr lang="en-US" altLang="ru-RU" sz="27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res.length</a:t>
            </a:r>
            <a:r>
              <a:rPr lang="en-US" altLang="ru-RU" sz="27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altLang="ru-RU" sz="27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3</a:t>
            </a:r>
          </a:p>
          <a:p>
            <a:pPr marL="0" marR="0" lvl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27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console.log(res[0]);      </a:t>
            </a:r>
            <a:r>
              <a:rPr lang="en-US" altLang="ru-RU" sz="27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15,1</a:t>
            </a:r>
          </a:p>
          <a:p>
            <a:pPr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ru-RU" sz="27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console.log(res[1]);      </a:t>
            </a:r>
            <a:r>
              <a:rPr lang="en-US" altLang="ru-RU" sz="27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15</a:t>
            </a:r>
          </a:p>
          <a:p>
            <a:pPr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ru-RU" sz="27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console.log(res[2]);      </a:t>
            </a:r>
            <a:r>
              <a:rPr lang="en-US" altLang="ru-RU" sz="27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1</a:t>
            </a:r>
          </a:p>
          <a:p>
            <a:pPr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ru-RU" sz="27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console.log(</a:t>
            </a:r>
            <a:r>
              <a:rPr lang="en-US" altLang="ru-RU" sz="27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res.index</a:t>
            </a:r>
            <a:r>
              <a:rPr lang="en-US" altLang="ru-RU" sz="27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  </a:t>
            </a:r>
            <a:r>
              <a:rPr lang="en-US" altLang="ru-RU" sz="27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0</a:t>
            </a:r>
          </a:p>
          <a:p>
            <a:pPr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ru-RU" sz="27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console.log(</a:t>
            </a:r>
            <a:r>
              <a:rPr lang="en-US" altLang="ru-RU" sz="27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res.input</a:t>
            </a:r>
            <a:r>
              <a:rPr lang="en-US" altLang="ru-RU" sz="27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  </a:t>
            </a:r>
          </a:p>
          <a:p>
            <a:pPr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ru-RU" sz="27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en-US" altLang="ru-RU" sz="27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ru-RU" altLang="ru-RU" sz="27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15,1,5,11,2,12,15</a:t>
            </a:r>
            <a:endParaRPr lang="en-US" altLang="ru-RU" sz="27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026174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178" y="684312"/>
            <a:ext cx="8820472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altLang="ru-RU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ru-RU" altLang="ru-RU" sz="28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2800" b="1" i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ru-RU" altLang="ru-RU" sz="2800" b="1" i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ru-RU" altLang="ru-RU" sz="2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"рядок"</a:t>
            </a:r>
            <a:r>
              <a:rPr lang="ru-RU" altLang="ru-RU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altLang="ru-RU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ru-RU" sz="28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рег.вир</a:t>
            </a:r>
            <a:r>
              <a:rPr lang="en-US" sz="2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ru-RU" sz="28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прапорц</a:t>
            </a:r>
            <a:r>
              <a:rPr lang="uk-UA" sz="2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і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ru-RU" altLang="ru-RU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altLang="ru-RU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ru-RU" altLang="ru-RU" sz="28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28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</a:t>
            </a:r>
            <a:r>
              <a:rPr lang="ru-RU" altLang="ru-RU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ru-RU" altLang="ru-RU" sz="2800" b="1" i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ru-RU" altLang="ru-RU" sz="28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ru-RU" altLang="ru-RU" sz="2800" b="1" dirty="0" err="1">
                <a:solidFill>
                  <a:srgbClr val="7A7A4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</a:t>
            </a:r>
            <a:r>
              <a:rPr lang="ru-RU" altLang="ru-RU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ru-RU" altLang="ru-RU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800" b="1" i="1" dirty="0">
              <a:solidFill>
                <a:srgbClr val="C00000"/>
              </a:solidFill>
            </a:endParaRPr>
          </a:p>
          <a:p>
            <a:r>
              <a:rPr lang="uk-UA" sz="2800" b="1" i="1" dirty="0">
                <a:latin typeface="+mj-lt"/>
              </a:rPr>
              <a:t>Результат:</a:t>
            </a:r>
          </a:p>
          <a:p>
            <a:r>
              <a:rPr lang="uk-UA" sz="2800" dirty="0">
                <a:latin typeface="+mj-lt"/>
              </a:rPr>
              <a:t>2) якщо використано прапорець </a:t>
            </a:r>
            <a:r>
              <a:rPr lang="en-US" sz="2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2800" dirty="0">
                <a:latin typeface="+mj-lt"/>
              </a:rPr>
              <a:t>,</a:t>
            </a:r>
            <a:r>
              <a:rPr lang="ru-RU" sz="2800" dirty="0">
                <a:latin typeface="+mj-lt"/>
              </a:rPr>
              <a:t> то </a:t>
            </a:r>
            <a:r>
              <a:rPr lang="ru-RU" sz="2800" dirty="0" err="1">
                <a:latin typeface="+mj-lt"/>
              </a:rPr>
              <a:t>знаходяться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усі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входження</a:t>
            </a:r>
            <a:r>
              <a:rPr lang="ru-RU" sz="2800" dirty="0">
                <a:latin typeface="+mj-lt"/>
              </a:rPr>
              <a:t> регулярного </a:t>
            </a:r>
            <a:r>
              <a:rPr lang="ru-RU" sz="2800" dirty="0" err="1">
                <a:latin typeface="+mj-lt"/>
              </a:rPr>
              <a:t>виразу</a:t>
            </a:r>
            <a:r>
              <a:rPr lang="ru-RU" sz="2800" dirty="0">
                <a:latin typeface="+mj-lt"/>
              </a:rPr>
              <a:t>,</a:t>
            </a:r>
          </a:p>
          <a:p>
            <a:r>
              <a:rPr lang="en-US" sz="2800" b="1" dirty="0">
                <a:latin typeface="+mj-lt"/>
              </a:rPr>
              <a:t>res</a:t>
            </a:r>
            <a:r>
              <a:rPr lang="en-US" sz="2800" dirty="0">
                <a:latin typeface="+mj-lt"/>
              </a:rPr>
              <a:t> –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це</a:t>
            </a:r>
            <a:r>
              <a:rPr lang="ru-RU" sz="2800" dirty="0">
                <a:latin typeface="+mj-lt"/>
              </a:rPr>
              <a:t> </a:t>
            </a:r>
            <a:r>
              <a:rPr lang="ru-RU" sz="2800" dirty="0" err="1">
                <a:latin typeface="+mj-lt"/>
              </a:rPr>
              <a:t>масив</a:t>
            </a:r>
            <a:r>
              <a:rPr lang="ru-RU" sz="2800" dirty="0">
                <a:latin typeface="+mj-lt"/>
              </a:rPr>
              <a:t>, </a:t>
            </a:r>
          </a:p>
          <a:p>
            <a:r>
              <a:rPr lang="uk-UA" sz="2800" dirty="0"/>
              <a:t>	</a:t>
            </a:r>
            <a:r>
              <a:rPr lang="en-US" sz="2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</a:t>
            </a:r>
            <a:r>
              <a:rPr lang="uk-UA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>
                <a:latin typeface="+mj-lt"/>
              </a:rPr>
              <a:t>–</a:t>
            </a:r>
            <a:r>
              <a:rPr lang="uk-UA" sz="2800" dirty="0">
                <a:latin typeface="+mj-lt"/>
              </a:rPr>
              <a:t> масив, що містить усі </a:t>
            </a:r>
            <a:r>
              <a:rPr lang="uk-UA" sz="2800" dirty="0" err="1">
                <a:latin typeface="+mj-lt"/>
              </a:rPr>
              <a:t>співпадіння</a:t>
            </a:r>
            <a:r>
              <a:rPr lang="ru-RU" sz="2800" dirty="0">
                <a:latin typeface="+mj-lt"/>
              </a:rPr>
              <a:t>;</a:t>
            </a:r>
          </a:p>
          <a:p>
            <a:r>
              <a:rPr lang="uk-UA" sz="2800" dirty="0"/>
              <a:t>	</a:t>
            </a:r>
            <a:r>
              <a:rPr lang="en-US" sz="28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res.length</a:t>
            </a:r>
            <a:r>
              <a:rPr lang="en-US" sz="2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>
                <a:latin typeface="+mj-lt"/>
              </a:rPr>
              <a:t>– </a:t>
            </a:r>
            <a:r>
              <a:rPr lang="uk-UA" sz="2800" dirty="0">
                <a:latin typeface="+mj-lt"/>
              </a:rPr>
              <a:t>кількість </a:t>
            </a:r>
            <a:r>
              <a:rPr lang="uk-UA" sz="2800" dirty="0" err="1">
                <a:latin typeface="+mj-lt"/>
              </a:rPr>
              <a:t>співпадінь</a:t>
            </a:r>
            <a:r>
              <a:rPr lang="uk-UA" sz="2800" dirty="0">
                <a:latin typeface="+mj-lt"/>
              </a:rPr>
              <a:t>;</a:t>
            </a:r>
            <a:endParaRPr lang="ru-RU" sz="2800" dirty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>
                <a:latin typeface="+mj-lt"/>
              </a:rPr>
              <a:t>текст, що відповідає круглим дужкам у результат не потрапляє, у результат заносяться </a:t>
            </a:r>
            <a:r>
              <a:rPr lang="uk-UA" sz="2800" dirty="0" err="1">
                <a:latin typeface="+mj-lt"/>
              </a:rPr>
              <a:t>підрядки</a:t>
            </a:r>
            <a:r>
              <a:rPr lang="uk-UA" sz="2800" dirty="0">
                <a:latin typeface="+mj-lt"/>
              </a:rPr>
              <a:t>, які відповідають усьому регулярному виразу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>
                <a:latin typeface="+mj-lt"/>
              </a:rPr>
              <a:t>якщо </a:t>
            </a:r>
            <a:r>
              <a:rPr lang="uk-UA" sz="2800" dirty="0" err="1">
                <a:latin typeface="+mj-lt"/>
              </a:rPr>
              <a:t>співпадіння</a:t>
            </a:r>
            <a:r>
              <a:rPr lang="uk-UA" sz="2800" dirty="0">
                <a:latin typeface="+mj-lt"/>
              </a:rPr>
              <a:t> не знайдено, повертається </a:t>
            </a:r>
            <a:r>
              <a:rPr lang="en-US" sz="2800" b="1" dirty="0">
                <a:solidFill>
                  <a:srgbClr val="7030A0"/>
                </a:solidFill>
                <a:latin typeface="+mj-lt"/>
              </a:rPr>
              <a:t>null</a:t>
            </a:r>
          </a:p>
          <a:p>
            <a:endParaRPr lang="uk-UA" sz="2800" b="1" dirty="0"/>
          </a:p>
          <a:p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36925326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1466" y="764704"/>
            <a:ext cx="8496944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i="1" dirty="0">
                <a:latin typeface="+mj-lt"/>
              </a:rPr>
              <a:t>Приклад.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11690" y="1734716"/>
            <a:ext cx="8716495" cy="390222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kumimoji="0" lang="ru-RU" altLang="ru-RU" sz="28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"15,1,5,11,2,12,15"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res</a:t>
            </a:r>
            <a:r>
              <a:rPr kumimoji="0" lang="ru-RU" altLang="ru-RU" sz="28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ru-RU" altLang="ru-RU" sz="2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match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/(\d{2}</a:t>
            </a:r>
            <a:r>
              <a:rPr kumimoji="0" lang="en-US" altLang="ru-RU" sz="2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en-US" altLang="ru-RU" sz="2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\d{1})/</a:t>
            </a:r>
            <a:r>
              <a:rPr kumimoji="0" lang="en-US" altLang="ru-RU" sz="2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kumimoji="0" lang="en-US" altLang="ru-RU" sz="28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27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console.log(</a:t>
            </a:r>
            <a:r>
              <a:rPr lang="en-US" altLang="ru-RU" sz="27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res.length</a:t>
            </a:r>
            <a:r>
              <a:rPr lang="en-US" altLang="ru-RU" sz="27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altLang="ru-RU" sz="27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3</a:t>
            </a:r>
          </a:p>
          <a:p>
            <a:pPr marL="0" marR="0" lvl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27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console.log(res[0]);      </a:t>
            </a:r>
            <a:r>
              <a:rPr lang="en-US" altLang="ru-RU" sz="27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15,1</a:t>
            </a:r>
          </a:p>
          <a:p>
            <a:pPr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ru-RU" sz="27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console.log(res[1]);      </a:t>
            </a:r>
            <a:r>
              <a:rPr lang="en-US" altLang="ru-RU" sz="27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11,2</a:t>
            </a:r>
          </a:p>
          <a:p>
            <a:pPr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ru-RU" sz="27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console.log(res[2]);      </a:t>
            </a:r>
            <a:r>
              <a:rPr lang="en-US" altLang="ru-RU" sz="27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12,1</a:t>
            </a:r>
          </a:p>
          <a:p>
            <a:pPr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ru-RU" sz="27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console.log(</a:t>
            </a:r>
            <a:r>
              <a:rPr lang="en-US" altLang="ru-RU" sz="27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res.index</a:t>
            </a:r>
            <a:r>
              <a:rPr lang="en-US" altLang="ru-RU" sz="27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  </a:t>
            </a:r>
            <a:r>
              <a:rPr lang="en-US" altLang="ru-RU" sz="27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undefined</a:t>
            </a:r>
          </a:p>
          <a:p>
            <a:pPr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ru-RU" sz="27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console.log(</a:t>
            </a:r>
            <a:r>
              <a:rPr lang="en-US" altLang="ru-RU" sz="27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res.input</a:t>
            </a:r>
            <a:r>
              <a:rPr lang="en-US" altLang="ru-RU" sz="27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  </a:t>
            </a:r>
            <a:r>
              <a:rPr lang="en-US" altLang="ru-RU" sz="27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undefined</a:t>
            </a:r>
          </a:p>
        </p:txBody>
      </p:sp>
    </p:spTree>
    <p:extLst>
      <p:ext uri="{BB962C8B-B14F-4D97-AF65-F5344CB8AC3E}">
        <p14:creationId xmlns:p14="http://schemas.microsoft.com/office/powerpoint/2010/main" val="759219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362" y="493812"/>
            <a:ext cx="8964488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i="1" dirty="0">
                <a:solidFill>
                  <a:srgbClr val="C00000"/>
                </a:solidFill>
                <a:latin typeface="+mj-lt"/>
              </a:rPr>
              <a:t>3. Пошук у рядку усіх </a:t>
            </a:r>
            <a:r>
              <a:rPr lang="uk-UA" sz="3600" b="1" i="1" dirty="0" err="1">
                <a:solidFill>
                  <a:srgbClr val="C00000"/>
                </a:solidFill>
                <a:latin typeface="+mj-lt"/>
              </a:rPr>
              <a:t>співпадінь</a:t>
            </a:r>
            <a:r>
              <a:rPr lang="uk-UA" sz="3600" b="1" i="1" dirty="0">
                <a:solidFill>
                  <a:srgbClr val="C00000"/>
                </a:solidFill>
                <a:latin typeface="+mj-lt"/>
              </a:rPr>
              <a:t> і </a:t>
            </a:r>
            <a:r>
              <a:rPr lang="uk-UA" sz="3600" b="1" i="1" dirty="0" err="1">
                <a:solidFill>
                  <a:srgbClr val="C00000"/>
                </a:solidFill>
                <a:latin typeface="+mj-lt"/>
              </a:rPr>
              <a:t>дужкових</a:t>
            </a:r>
            <a:r>
              <a:rPr lang="uk-UA" sz="3600" b="1" i="1" dirty="0">
                <a:solidFill>
                  <a:srgbClr val="C00000"/>
                </a:solidFill>
                <a:latin typeface="+mj-lt"/>
              </a:rPr>
              <a:t> груп</a:t>
            </a:r>
            <a:endParaRPr lang="en-US" sz="3600" b="1" i="1" dirty="0">
              <a:solidFill>
                <a:srgbClr val="C00000"/>
              </a:solidFill>
              <a:latin typeface="+mj-lt"/>
            </a:endParaRPr>
          </a:p>
          <a:p>
            <a:pPr lvl="0"/>
            <a:r>
              <a:rPr lang="ru-RU" altLang="ru-RU" sz="3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ru-RU" altLang="ru-RU" sz="30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3000" b="1" i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ru-RU" altLang="ru-RU" sz="3000" b="1" i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3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ru-RU" altLang="ru-RU" sz="3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"рядок"</a:t>
            </a:r>
            <a:r>
              <a:rPr lang="ru-RU" altLang="ru-RU" sz="3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altLang="ru-RU" sz="3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000" b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3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ru-RU" sz="3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рег.вир</a:t>
            </a:r>
            <a:r>
              <a:rPr lang="en-US" sz="3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ru-RU" sz="3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прапорц</a:t>
            </a:r>
            <a:r>
              <a:rPr lang="uk-UA" sz="3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і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ru-RU" altLang="ru-RU" sz="3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ru-RU" sz="3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3000" dirty="0">
                <a:latin typeface="+mj-lt"/>
              </a:rPr>
              <a:t>// </a:t>
            </a:r>
            <a:r>
              <a:rPr lang="ru-RU" sz="3000" dirty="0" err="1">
                <a:latin typeface="+mj-lt"/>
              </a:rPr>
              <a:t>якщо</a:t>
            </a:r>
            <a:r>
              <a:rPr lang="ru-RU" sz="3000" dirty="0">
                <a:latin typeface="+mj-lt"/>
              </a:rPr>
              <a:t> </a:t>
            </a:r>
            <a:r>
              <a:rPr lang="ru-RU" sz="3000" dirty="0" err="1">
                <a:latin typeface="+mj-lt"/>
              </a:rPr>
              <a:t>прапорця</a:t>
            </a:r>
            <a:r>
              <a:rPr lang="ru-RU" sz="3000" dirty="0"/>
              <a:t> </a:t>
            </a:r>
            <a:r>
              <a:rPr lang="en-US" sz="3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3000" dirty="0"/>
              <a:t> </a:t>
            </a:r>
            <a:r>
              <a:rPr lang="ru-RU" sz="3000" dirty="0">
                <a:latin typeface="+mj-lt"/>
              </a:rPr>
              <a:t>не </a:t>
            </a:r>
            <a:r>
              <a:rPr lang="ru-RU" sz="3000" dirty="0" err="1">
                <a:latin typeface="+mj-lt"/>
              </a:rPr>
              <a:t>вказано</a:t>
            </a:r>
            <a:r>
              <a:rPr lang="ru-RU" sz="3000" dirty="0">
                <a:latin typeface="+mj-lt"/>
              </a:rPr>
              <a:t>, то</a:t>
            </a:r>
          </a:p>
          <a:p>
            <a:r>
              <a:rPr lang="en-US" sz="3000" dirty="0"/>
              <a:t>   </a:t>
            </a:r>
            <a:r>
              <a:rPr lang="ru-RU" sz="3000" dirty="0">
                <a:latin typeface="+mj-lt"/>
              </a:rPr>
              <a:t>// </a:t>
            </a:r>
            <a:r>
              <a:rPr lang="ru-RU" sz="3000" dirty="0" err="1">
                <a:latin typeface="+mj-lt"/>
              </a:rPr>
              <a:t>це</a:t>
            </a:r>
            <a:r>
              <a:rPr lang="ru-RU" sz="3000" dirty="0">
                <a:latin typeface="+mj-lt"/>
              </a:rPr>
              <a:t> </a:t>
            </a:r>
            <a:r>
              <a:rPr lang="ru-RU" sz="3000" dirty="0" err="1">
                <a:latin typeface="+mj-lt"/>
              </a:rPr>
              <a:t>теж</a:t>
            </a:r>
            <a:r>
              <a:rPr lang="ru-RU" sz="3000" dirty="0">
                <a:latin typeface="+mj-lt"/>
              </a:rPr>
              <a:t> </a:t>
            </a:r>
            <a:r>
              <a:rPr lang="ru-RU" sz="3000" dirty="0" err="1">
                <a:latin typeface="+mj-lt"/>
              </a:rPr>
              <a:t>саме</a:t>
            </a:r>
            <a:r>
              <a:rPr lang="ru-RU" sz="3000" dirty="0">
                <a:latin typeface="+mj-lt"/>
              </a:rPr>
              <a:t>, </a:t>
            </a:r>
            <a:r>
              <a:rPr lang="ru-RU" sz="3000" dirty="0" err="1">
                <a:latin typeface="+mj-lt"/>
              </a:rPr>
              <a:t>що</a:t>
            </a:r>
            <a:r>
              <a:rPr lang="ru-RU" sz="3000" dirty="0">
                <a:latin typeface="+mj-lt"/>
              </a:rPr>
              <a:t> </a:t>
            </a:r>
            <a:r>
              <a:rPr lang="uk-UA" sz="3000" dirty="0">
                <a:latin typeface="+mj-lt"/>
              </a:rPr>
              <a:t>і</a:t>
            </a:r>
            <a:r>
              <a:rPr lang="ru-RU" sz="3000" dirty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 </a:t>
            </a:r>
            <a:r>
              <a:rPr lang="ru-RU" altLang="ru-RU" sz="3000" b="1" i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ru-RU" altLang="ru-RU" sz="3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ru-RU" altLang="ru-RU" sz="3000" b="1" dirty="0" err="1">
                <a:solidFill>
                  <a:srgbClr val="7A7A4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</a:t>
            </a:r>
            <a:r>
              <a:rPr lang="ru-RU" altLang="ru-RU" sz="3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000" b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ru-RU" altLang="ru-RU" sz="3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uk-UA" sz="3000" dirty="0"/>
          </a:p>
          <a:p>
            <a:r>
              <a:rPr lang="en-US" sz="3000" dirty="0">
                <a:latin typeface="+mj-lt"/>
              </a:rPr>
              <a:t>  </a:t>
            </a:r>
            <a:r>
              <a:rPr lang="uk-UA" sz="3000" dirty="0">
                <a:latin typeface="+mj-lt"/>
              </a:rPr>
              <a:t>// якщо прапорець </a:t>
            </a:r>
            <a:r>
              <a:rPr lang="en-US" sz="3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3000" dirty="0"/>
              <a:t> </a:t>
            </a:r>
            <a:r>
              <a:rPr lang="uk-UA" sz="3000" dirty="0">
                <a:latin typeface="+mj-lt"/>
              </a:rPr>
              <a:t>вказано, то використовують цикл:</a:t>
            </a:r>
          </a:p>
          <a:p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 (res = </a:t>
            </a:r>
            <a:r>
              <a:rPr lang="en-US" sz="3000" b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sz="3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.exec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000" b="1" i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 {</a:t>
            </a:r>
          </a:p>
          <a:p>
            <a:r>
              <a:rPr lang="en-US" sz="3000" dirty="0"/>
              <a:t>  </a:t>
            </a:r>
            <a:r>
              <a:rPr lang="en-US" sz="3000" dirty="0">
                <a:latin typeface="+mj-lt"/>
              </a:rPr>
              <a:t>// res[0] – </a:t>
            </a:r>
            <a:r>
              <a:rPr lang="ru-RU" sz="3000" dirty="0">
                <a:latin typeface="+mj-lt"/>
              </a:rPr>
              <a:t>все с</a:t>
            </a:r>
            <a:r>
              <a:rPr lang="uk-UA" sz="3000" dirty="0" err="1">
                <a:latin typeface="+mj-lt"/>
              </a:rPr>
              <a:t>півпадіння</a:t>
            </a:r>
            <a:r>
              <a:rPr lang="uk-UA" sz="3000" dirty="0">
                <a:latin typeface="+mj-lt"/>
              </a:rPr>
              <a:t>;</a:t>
            </a:r>
          </a:p>
          <a:p>
            <a:r>
              <a:rPr lang="uk-UA" sz="3000" dirty="0">
                <a:latin typeface="+mj-lt"/>
              </a:rPr>
              <a:t>  </a:t>
            </a:r>
            <a:r>
              <a:rPr lang="en-US" sz="3000" dirty="0">
                <a:latin typeface="+mj-lt"/>
              </a:rPr>
              <a:t>// res[</a:t>
            </a:r>
            <a:r>
              <a:rPr lang="en-US" sz="3000" dirty="0" err="1">
                <a:latin typeface="+mj-lt"/>
              </a:rPr>
              <a:t>i</a:t>
            </a:r>
            <a:r>
              <a:rPr lang="en-US" sz="3000" dirty="0">
                <a:latin typeface="+mj-lt"/>
              </a:rPr>
              <a:t>] – </a:t>
            </a:r>
            <a:r>
              <a:rPr lang="en-US" sz="3000" dirty="0" err="1">
                <a:latin typeface="+mj-lt"/>
              </a:rPr>
              <a:t>i</a:t>
            </a:r>
            <a:r>
              <a:rPr lang="en-US" sz="3000" dirty="0">
                <a:latin typeface="+mj-lt"/>
              </a:rPr>
              <a:t>-</a:t>
            </a:r>
            <a:r>
              <a:rPr lang="uk-UA" sz="3000" dirty="0">
                <a:latin typeface="+mj-lt"/>
              </a:rPr>
              <a:t>ті круглі дужки;</a:t>
            </a:r>
            <a:endParaRPr lang="en-US" sz="3000" dirty="0">
              <a:latin typeface="+mj-lt"/>
            </a:endParaRPr>
          </a:p>
          <a:p>
            <a:r>
              <a:rPr lang="en-US" sz="3000" dirty="0">
                <a:latin typeface="+mj-lt"/>
              </a:rPr>
              <a:t>  // </a:t>
            </a:r>
            <a:r>
              <a:rPr lang="en-US" sz="3000" dirty="0" err="1">
                <a:latin typeface="+mj-lt"/>
              </a:rPr>
              <a:t>result.index</a:t>
            </a:r>
            <a:r>
              <a:rPr lang="en-US" sz="3000" dirty="0">
                <a:latin typeface="+mj-lt"/>
              </a:rPr>
              <a:t> –</a:t>
            </a:r>
            <a:r>
              <a:rPr lang="uk-UA" sz="3000" dirty="0">
                <a:latin typeface="+mj-lt"/>
              </a:rPr>
              <a:t> позиція входження</a:t>
            </a:r>
            <a:endParaRPr lang="en-US" sz="3000" dirty="0">
              <a:latin typeface="+mj-lt"/>
            </a:endParaRPr>
          </a:p>
          <a:p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3239282660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5320" y="417612"/>
            <a:ext cx="87129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i="1" dirty="0">
                <a:solidFill>
                  <a:srgbClr val="C00000"/>
                </a:solidFill>
                <a:latin typeface="+mj-lt"/>
              </a:rPr>
              <a:t>4. Перевірка входження у рядок регулярного виразу</a:t>
            </a:r>
          </a:p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ru-RU" sz="28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рег.вир</a:t>
            </a:r>
            <a:r>
              <a:rPr lang="en-US" sz="2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ru-RU" sz="28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прапорц</a:t>
            </a:r>
            <a:r>
              <a:rPr lang="uk-UA" sz="2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і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res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.test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uk-UA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ru-RU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рядок</a:t>
            </a:r>
            <a:r>
              <a:rPr lang="uk-UA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ru-RU" sz="3200" i="1" dirty="0">
                <a:latin typeface="+mj-lt"/>
              </a:rPr>
              <a:t>Результат: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res</a:t>
            </a:r>
            <a:r>
              <a:rPr lang="en-US" sz="3200" i="1" dirty="0"/>
              <a:t> </a:t>
            </a:r>
            <a:r>
              <a:rPr lang="en-US" sz="3200" i="1" dirty="0">
                <a:latin typeface="+mj-lt"/>
              </a:rPr>
              <a:t>– true/false;</a:t>
            </a:r>
            <a:endParaRPr lang="ru-RU" sz="3200" i="1" dirty="0"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4898" y="3454524"/>
            <a:ext cx="8712968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i="1" dirty="0">
                <a:solidFill>
                  <a:srgbClr val="C00000"/>
                </a:solidFill>
                <a:latin typeface="+mj-lt"/>
              </a:rPr>
              <a:t>5. Багаторядковий режим</a:t>
            </a:r>
          </a:p>
          <a:p>
            <a:r>
              <a:rPr lang="ru-RU" sz="3400" dirty="0">
                <a:latin typeface="+mj-lt"/>
              </a:rPr>
              <a:t>У </a:t>
            </a:r>
            <a:r>
              <a:rPr lang="ru-RU" sz="3400" dirty="0" err="1">
                <a:latin typeface="+mj-lt"/>
              </a:rPr>
              <a:t>регулярних</a:t>
            </a:r>
            <a:r>
              <a:rPr lang="ru-RU" sz="3400" dirty="0">
                <a:latin typeface="+mj-lt"/>
              </a:rPr>
              <a:t> </a:t>
            </a:r>
            <a:r>
              <a:rPr lang="ru-RU" sz="3400" dirty="0" err="1">
                <a:latin typeface="+mj-lt"/>
              </a:rPr>
              <a:t>виразах</a:t>
            </a:r>
            <a:r>
              <a:rPr lang="ru-RU" sz="3400" dirty="0">
                <a:latin typeface="+mj-lt"/>
              </a:rPr>
              <a:t> </a:t>
            </a:r>
            <a:r>
              <a:rPr lang="ru-RU" sz="3400" dirty="0" err="1">
                <a:latin typeface="+mj-lt"/>
              </a:rPr>
              <a:t>можна</a:t>
            </a:r>
            <a:r>
              <a:rPr lang="ru-RU" sz="3400" dirty="0">
                <a:latin typeface="+mj-lt"/>
              </a:rPr>
              <a:t> </a:t>
            </a:r>
            <a:r>
              <a:rPr lang="ru-RU" sz="3400" dirty="0" err="1">
                <a:latin typeface="+mj-lt"/>
              </a:rPr>
              <a:t>використовувати</a:t>
            </a:r>
            <a:r>
              <a:rPr lang="ru-RU" sz="3400" dirty="0">
                <a:latin typeface="+mj-lt"/>
              </a:rPr>
              <a:t> </a:t>
            </a:r>
            <a:r>
              <a:rPr lang="ru-RU" sz="3400" dirty="0" err="1">
                <a:latin typeface="+mj-lt"/>
              </a:rPr>
              <a:t>символи</a:t>
            </a:r>
            <a:r>
              <a:rPr lang="ru-RU" sz="3400" dirty="0">
                <a:latin typeface="+mj-lt"/>
              </a:rPr>
              <a:t>: </a:t>
            </a:r>
          </a:p>
          <a:p>
            <a:r>
              <a:rPr lang="en-US" sz="3400" b="1" dirty="0">
                <a:solidFill>
                  <a:srgbClr val="C00000"/>
                </a:solidFill>
                <a:latin typeface="+mj-lt"/>
              </a:rPr>
              <a:t>^  </a:t>
            </a:r>
            <a:r>
              <a:rPr lang="en-US" sz="3400" dirty="0">
                <a:latin typeface="+mj-lt"/>
              </a:rPr>
              <a:t>-  </a:t>
            </a:r>
            <a:r>
              <a:rPr lang="ru-RU" sz="3400" dirty="0">
                <a:latin typeface="+mj-lt"/>
              </a:rPr>
              <a:t>початок рядка</a:t>
            </a:r>
            <a:endParaRPr lang="en-US" sz="3400" dirty="0">
              <a:latin typeface="+mj-lt"/>
            </a:endParaRPr>
          </a:p>
          <a:p>
            <a:r>
              <a:rPr lang="en-US" sz="3400" b="1" dirty="0">
                <a:solidFill>
                  <a:srgbClr val="C00000"/>
                </a:solidFill>
                <a:latin typeface="+mj-lt"/>
              </a:rPr>
              <a:t>$  </a:t>
            </a:r>
            <a:r>
              <a:rPr lang="en-US" sz="3400" dirty="0">
                <a:latin typeface="+mj-lt"/>
              </a:rPr>
              <a:t>-  </a:t>
            </a:r>
            <a:r>
              <a:rPr lang="uk-UA" sz="3400" dirty="0">
                <a:latin typeface="+mj-lt"/>
              </a:rPr>
              <a:t>кінець рядка</a:t>
            </a:r>
          </a:p>
        </p:txBody>
      </p:sp>
    </p:spTree>
    <p:extLst>
      <p:ext uri="{BB962C8B-B14F-4D97-AF65-F5344CB8AC3E}">
        <p14:creationId xmlns:p14="http://schemas.microsoft.com/office/powerpoint/2010/main" val="21460961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25438" y="387706"/>
            <a:ext cx="9018562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latin typeface="+mj-lt"/>
              </a:rPr>
              <a:t>Рядок, у якому є </a:t>
            </a:r>
            <a:r>
              <a:rPr lang="ru-RU" sz="2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sz="2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3200" dirty="0"/>
              <a:t> </a:t>
            </a:r>
            <a:r>
              <a:rPr lang="ru-RU" sz="3200" dirty="0" err="1">
                <a:latin typeface="+mj-lt"/>
              </a:rPr>
              <a:t>вважа</a:t>
            </a:r>
            <a:r>
              <a:rPr lang="uk-UA" sz="3200" dirty="0" err="1">
                <a:latin typeface="+mj-lt"/>
              </a:rPr>
              <a:t>ється</a:t>
            </a:r>
            <a:r>
              <a:rPr lang="uk-UA" sz="3200" dirty="0">
                <a:latin typeface="+mj-lt"/>
              </a:rPr>
              <a:t> одним рядком:</a:t>
            </a:r>
          </a:p>
          <a:p>
            <a:endParaRPr lang="en-US" sz="2400" dirty="0"/>
          </a:p>
          <a:p>
            <a:endParaRPr lang="en-US" sz="2400" b="1" dirty="0"/>
          </a:p>
          <a:p>
            <a:endParaRPr lang="en-US" sz="2400" b="1" dirty="0"/>
          </a:p>
          <a:p>
            <a:endParaRPr lang="uk-UA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9668" y="1149364"/>
            <a:ext cx="8132354" cy="181588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kumimoji="0" lang="ru-RU" altLang="ru-RU" sz="28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'1е 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місце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Іваненко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 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b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'2е 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місце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Петренко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 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b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'5е 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місце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Сидоренко'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ru-RU" sz="2800" b="1" i="0" u="none" strike="noStrike" cap="none" normalizeH="0" baseline="0" dirty="0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2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match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/^\d+/g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)); </a:t>
            </a:r>
            <a:r>
              <a:rPr kumimoji="0" lang="ru-RU" altLang="ru-RU" sz="28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1</a:t>
            </a:r>
            <a:endParaRPr kumimoji="0" lang="ru-RU" altLang="ru-RU" sz="5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9668" y="3168111"/>
            <a:ext cx="87129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+mj-lt"/>
              </a:rPr>
              <a:t>Для того, </a:t>
            </a:r>
            <a:r>
              <a:rPr lang="ru-RU" sz="3200" dirty="0" err="1">
                <a:latin typeface="+mj-lt"/>
              </a:rPr>
              <a:t>щоб</a:t>
            </a:r>
            <a:r>
              <a:rPr lang="ru-RU" sz="3200" dirty="0">
                <a:latin typeface="+mj-lt"/>
              </a:rPr>
              <a:t> </a:t>
            </a:r>
            <a:r>
              <a:rPr lang="ru-RU" sz="3200" dirty="0" err="1">
                <a:latin typeface="+mj-lt"/>
              </a:rPr>
              <a:t>оброблювати</a:t>
            </a:r>
            <a:r>
              <a:rPr lang="ru-RU" sz="3200" dirty="0">
                <a:latin typeface="+mj-lt"/>
              </a:rPr>
              <a:t> </a:t>
            </a:r>
            <a:r>
              <a:rPr lang="ru-RU" sz="3200" dirty="0" err="1">
                <a:latin typeface="+mj-lt"/>
              </a:rPr>
              <a:t>кожний</a:t>
            </a:r>
            <a:r>
              <a:rPr lang="ru-RU" sz="3200" dirty="0">
                <a:latin typeface="+mj-lt"/>
              </a:rPr>
              <a:t> </a:t>
            </a:r>
            <a:r>
              <a:rPr lang="uk-UA" sz="3200" dirty="0" err="1">
                <a:latin typeface="+mj-lt"/>
              </a:rPr>
              <a:t>підрядок</a:t>
            </a:r>
            <a:r>
              <a:rPr lang="uk-UA" sz="3200" dirty="0">
                <a:latin typeface="+mj-lt"/>
              </a:rPr>
              <a:t> між </a:t>
            </a:r>
            <a:r>
              <a:rPr lang="ru-RU" sz="2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sz="2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</a:t>
            </a:r>
            <a:r>
              <a:rPr lang="uk-UA" sz="3200" dirty="0">
                <a:latin typeface="+mj-lt"/>
              </a:rPr>
              <a:t>розглядався як окремий рядок, потрібно використати прапорець </a:t>
            </a:r>
            <a:r>
              <a:rPr lang="en-US" sz="2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3200" dirty="0"/>
              <a:t>:</a:t>
            </a:r>
            <a:endParaRPr lang="en-US" sz="2400" dirty="0"/>
          </a:p>
          <a:p>
            <a:endParaRPr lang="en-US" sz="2400" b="1" dirty="0"/>
          </a:p>
          <a:p>
            <a:endParaRPr lang="en-US" sz="2400" b="1" dirty="0"/>
          </a:p>
          <a:p>
            <a:endParaRPr lang="uk-UA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25438" y="4845493"/>
            <a:ext cx="9018562" cy="181588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kumimoji="0" lang="ru-RU" altLang="ru-RU" sz="28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'1е 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місце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Іваненко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 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b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'2е 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місце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Петренко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 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b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'5е 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місце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Сидоренко'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ru-RU" sz="2800" b="1" i="0" u="none" strike="noStrike" cap="none" normalizeH="0" baseline="0" dirty="0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2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match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/^\d+/g</a:t>
            </a:r>
            <a:r>
              <a:rPr lang="en-US" altLang="ru-RU" sz="2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r>
              <a:rPr kumimoji="0" lang="ru-RU" altLang="ru-RU" sz="28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1</a:t>
            </a:r>
            <a:r>
              <a:rPr kumimoji="0" lang="en-US" altLang="ru-RU" sz="28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,2,5</a:t>
            </a:r>
            <a:endParaRPr kumimoji="0" lang="ru-RU" altLang="ru-RU" sz="5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51473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062" y="370872"/>
            <a:ext cx="8496944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uk-UA" sz="4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Рядки</a:t>
            </a:r>
            <a:endParaRPr lang="ru-RU" sz="4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endParaRPr lang="uk-UA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5062" y="1245294"/>
            <a:ext cx="4312871" cy="8309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altLang="ru-RU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ru-RU" altLang="ru-RU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ru-RU" sz="2400" b="1" i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ru-RU" altLang="ru-RU" sz="2400" b="1" i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ru-RU" altLang="ru-RU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"рядок"</a:t>
            </a: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altLang="ru-RU" sz="24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ru-RU" altLang="ru-RU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ru-RU" sz="2400" b="1" i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ru-RU" altLang="ru-RU" sz="2400" b="1" i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lang="ru-RU" alt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ru-RU" altLang="ru-RU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'рядок'</a:t>
            </a:r>
            <a:r>
              <a:rPr lang="en-US" alt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altLang="ru-RU" sz="4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15062" y="2291868"/>
            <a:ext cx="2547492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str1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.length</a:t>
            </a:r>
            <a:endParaRPr kumimoji="0" lang="ru-RU" altLang="ru-RU" sz="5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62554" y="2283783"/>
            <a:ext cx="29063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довжина рядка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15062" y="3023310"/>
            <a:ext cx="3191899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800" b="1" i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altLang="ru-RU" sz="2800" b="1" i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charAt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ru-RU" sz="2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kumimoji="0" lang="ru-RU" altLang="ru-RU" sz="5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06961" y="3027331"/>
            <a:ext cx="34388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символ у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позиції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endParaRPr lang="uk-U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15062" y="3744464"/>
            <a:ext cx="1688283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800" b="1" i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altLang="ru-RU" sz="2800" b="1" i="1" dirty="0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kumimoji="0" lang="ru-RU" altLang="ru-RU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029852" y="3742517"/>
            <a:ext cx="34388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символ у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позиції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endParaRPr lang="uk-U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7811" y="4534397"/>
            <a:ext cx="833042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dirty="0" err="1">
                <a:latin typeface="Arial" panose="020B0604020202020204" pitchFamily="34" charset="0"/>
                <a:cs typeface="Arial" panose="020B0604020202020204" pitchFamily="34" charset="0"/>
              </a:rPr>
              <a:t>символа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 немає, то </a:t>
            </a:r>
            <a:r>
              <a:rPr lang="en-US" sz="2800" b="1" dirty="0" err="1">
                <a:solidFill>
                  <a:srgbClr val="7A7A4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charAt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повертає </a:t>
            </a:r>
            <a:r>
              <a:rPr lang="uk-UA" sz="2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, а </a:t>
            </a:r>
          </a:p>
          <a:p>
            <a:r>
              <a:rPr lang="en-US" sz="2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значення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undefined</a:t>
            </a:r>
            <a:endParaRPr lang="uk-UA" sz="2400" b="1" dirty="0">
              <a:solidFill>
                <a:srgbClr val="000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49710" y="5621562"/>
            <a:ext cx="66006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Змінювати символи рядка неможливо.</a:t>
            </a:r>
            <a:endParaRPr lang="uk-UA" sz="2400" b="1" dirty="0">
              <a:solidFill>
                <a:srgbClr val="000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3379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/>
      <p:bldP spid="9" grpId="0" animBg="1"/>
      <p:bldP spid="11" grpId="0"/>
      <p:bldP spid="12" grpId="0" animBg="1"/>
      <p:bldP spid="13" grpId="0"/>
      <p:bldP spid="14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7592" y="461427"/>
            <a:ext cx="8712968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>
                <a:solidFill>
                  <a:srgbClr val="C00000"/>
                </a:solidFill>
                <a:latin typeface="+mj-lt"/>
              </a:rPr>
              <a:t>6</a:t>
            </a:r>
            <a:r>
              <a:rPr lang="ru-RU" sz="3600" b="1" i="1" dirty="0">
                <a:solidFill>
                  <a:srgbClr val="C00000"/>
                </a:solidFill>
                <a:latin typeface="+mj-lt"/>
              </a:rPr>
              <a:t>. Зам</a:t>
            </a:r>
            <a:r>
              <a:rPr lang="uk-UA" sz="3600" b="1" i="1" dirty="0" err="1">
                <a:solidFill>
                  <a:srgbClr val="C00000"/>
                </a:solidFill>
                <a:latin typeface="+mj-lt"/>
              </a:rPr>
              <a:t>іна</a:t>
            </a:r>
            <a:endParaRPr lang="uk-UA" sz="3600" b="1" i="1" dirty="0">
              <a:solidFill>
                <a:srgbClr val="C00000"/>
              </a:solidFill>
              <a:latin typeface="+mj-lt"/>
            </a:endParaRPr>
          </a:p>
          <a:p>
            <a:endParaRPr lang="en-US" sz="2400" b="1" dirty="0"/>
          </a:p>
          <a:p>
            <a:endParaRPr lang="en-US" sz="2400" b="1" dirty="0"/>
          </a:p>
          <a:p>
            <a:endParaRPr lang="uk-UA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589629"/>
              </p:ext>
            </p:extLst>
          </p:nvPr>
        </p:nvGraphicFramePr>
        <p:xfrm>
          <a:off x="295706" y="3519760"/>
          <a:ext cx="8448244" cy="2994660"/>
        </p:xfrm>
        <a:graphic>
          <a:graphicData uri="http://schemas.openxmlformats.org/drawingml/2006/table">
            <a:tbl>
              <a:tblPr/>
              <a:tblGrid>
                <a:gridCol w="936070">
                  <a:extLst>
                    <a:ext uri="{9D8B030D-6E8A-4147-A177-3AD203B41FA5}">
                      <a16:colId xmlns:a16="http://schemas.microsoft.com/office/drawing/2014/main" val="2962532295"/>
                    </a:ext>
                  </a:extLst>
                </a:gridCol>
                <a:gridCol w="7512174">
                  <a:extLst>
                    <a:ext uri="{9D8B030D-6E8A-4147-A177-3AD203B41FA5}">
                      <a16:colId xmlns:a16="http://schemas.microsoft.com/office/drawing/2014/main" val="13353860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0" lang="ru-RU" sz="3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j-lt"/>
                          <a:ea typeface="+mn-ea"/>
                          <a:cs typeface="Courier New" panose="02070309020205020404" pitchFamily="49" charset="0"/>
                        </a:rPr>
                        <a:t>$$</a:t>
                      </a:r>
                    </a:p>
                  </a:txBody>
                  <a:tcPr marL="47625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effectLst/>
                          <a:latin typeface="+mj-lt"/>
                        </a:rPr>
                        <a:t>символ "$"</a:t>
                      </a:r>
                    </a:p>
                  </a:txBody>
                  <a:tcPr marL="47625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58058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0" lang="ru-RU" sz="3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j-lt"/>
                          <a:ea typeface="+mn-ea"/>
                          <a:cs typeface="Courier New" panose="02070309020205020404" pitchFamily="49" charset="0"/>
                        </a:rPr>
                        <a:t>$&amp;</a:t>
                      </a:r>
                    </a:p>
                  </a:txBody>
                  <a:tcPr marL="47625" marT="19050" marB="190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effectLst/>
                          <a:latin typeface="+mj-lt"/>
                        </a:rPr>
                        <a:t>усе</a:t>
                      </a:r>
                      <a:r>
                        <a:rPr lang="ru-RU" sz="2800" baseline="0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2800" baseline="0" dirty="0" err="1">
                          <a:effectLst/>
                          <a:latin typeface="+mj-lt"/>
                        </a:rPr>
                        <a:t>знайдене</a:t>
                      </a:r>
                      <a:r>
                        <a:rPr lang="ru-RU" sz="2800" baseline="0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2800" baseline="0" dirty="0" err="1">
                          <a:effectLst/>
                          <a:latin typeface="+mj-lt"/>
                        </a:rPr>
                        <a:t>співпадіння</a:t>
                      </a:r>
                      <a:endParaRPr lang="ru-RU" sz="2800" dirty="0">
                        <a:effectLst/>
                        <a:latin typeface="+mj-lt"/>
                      </a:endParaRPr>
                    </a:p>
                  </a:txBody>
                  <a:tcPr marL="47625" marT="19050" marB="190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8742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0" lang="ru-RU" sz="3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j-lt"/>
                          <a:ea typeface="+mn-ea"/>
                          <a:cs typeface="Courier New" panose="02070309020205020404" pitchFamily="49" charset="0"/>
                        </a:rPr>
                        <a:t>$`</a:t>
                      </a:r>
                    </a:p>
                  </a:txBody>
                  <a:tcPr marL="47625" marT="19050" marB="190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err="1">
                          <a:effectLst/>
                          <a:latin typeface="+mj-lt"/>
                        </a:rPr>
                        <a:t>частина</a:t>
                      </a:r>
                      <a:r>
                        <a:rPr lang="ru-RU" sz="2800" dirty="0">
                          <a:effectLst/>
                          <a:latin typeface="+mj-lt"/>
                        </a:rPr>
                        <a:t> рядка до </a:t>
                      </a:r>
                      <a:r>
                        <a:rPr lang="ru-RU" sz="2800" dirty="0" err="1">
                          <a:effectLst/>
                          <a:latin typeface="+mj-lt"/>
                        </a:rPr>
                        <a:t>співпадіння</a:t>
                      </a:r>
                      <a:endParaRPr lang="ru-RU" sz="2800" dirty="0">
                        <a:effectLst/>
                        <a:latin typeface="+mj-lt"/>
                      </a:endParaRPr>
                    </a:p>
                  </a:txBody>
                  <a:tcPr marL="47625" marT="19050" marB="190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82854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0" lang="ru-RU" sz="3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j-lt"/>
                          <a:ea typeface="+mn-ea"/>
                          <a:cs typeface="Courier New" panose="02070309020205020404" pitchFamily="49" charset="0"/>
                        </a:rPr>
                        <a:t>$'</a:t>
                      </a:r>
                    </a:p>
                  </a:txBody>
                  <a:tcPr marL="47625" marT="19050" marB="190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err="1">
                          <a:effectLst/>
                          <a:latin typeface="+mj-lt"/>
                        </a:rPr>
                        <a:t>частина</a:t>
                      </a:r>
                      <a:r>
                        <a:rPr lang="ru-RU" sz="2800" dirty="0">
                          <a:effectLst/>
                          <a:latin typeface="+mj-lt"/>
                        </a:rPr>
                        <a:t> рядка </a:t>
                      </a:r>
                      <a:r>
                        <a:rPr lang="ru-RU" sz="2800" dirty="0" err="1">
                          <a:effectLst/>
                          <a:latin typeface="+mj-lt"/>
                        </a:rPr>
                        <a:t>після</a:t>
                      </a:r>
                      <a:r>
                        <a:rPr lang="ru-RU" sz="2800" baseline="0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2800" baseline="0" dirty="0" err="1">
                          <a:effectLst/>
                          <a:latin typeface="+mj-lt"/>
                        </a:rPr>
                        <a:t>співпадіння</a:t>
                      </a:r>
                      <a:endParaRPr lang="ru-RU" sz="2800" dirty="0">
                        <a:effectLst/>
                        <a:latin typeface="+mj-lt"/>
                      </a:endParaRPr>
                    </a:p>
                  </a:txBody>
                  <a:tcPr marL="47625" marT="19050" marB="190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24527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0" lang="en-US" sz="3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j-lt"/>
                          <a:ea typeface="+mn-ea"/>
                          <a:cs typeface="Courier New" panose="02070309020205020404" pitchFamily="49" charset="0"/>
                        </a:rPr>
                        <a:t>$n</a:t>
                      </a:r>
                    </a:p>
                  </a:txBody>
                  <a:tcPr marL="47625" marT="19050" marB="190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j-lt"/>
                          <a:ea typeface="+mn-ea"/>
                          <a:cs typeface="Courier New" panose="02070309020205020404" pitchFamily="49" charset="0"/>
                        </a:rPr>
                        <a:t>n</a:t>
                      </a:r>
                      <a:r>
                        <a:rPr lang="ru-RU" sz="2800" dirty="0">
                          <a:effectLst/>
                          <a:latin typeface="+mj-lt"/>
                        </a:rPr>
                        <a:t> - число, </a:t>
                      </a:r>
                      <a:r>
                        <a:rPr lang="ru-RU" sz="2800" dirty="0" err="1">
                          <a:effectLst/>
                          <a:latin typeface="+mj-lt"/>
                        </a:rPr>
                        <a:t>що</a:t>
                      </a:r>
                      <a:r>
                        <a:rPr lang="ru-RU" sz="2800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2800" dirty="0" err="1">
                          <a:effectLst/>
                          <a:latin typeface="+mj-lt"/>
                        </a:rPr>
                        <a:t>позначає</a:t>
                      </a:r>
                      <a:r>
                        <a:rPr lang="ru-RU" sz="2800" dirty="0">
                          <a:effectLst/>
                          <a:latin typeface="+mj-lt"/>
                        </a:rPr>
                        <a:t> </a:t>
                      </a:r>
                      <a:r>
                        <a:rPr lang="ru-RU" sz="2800" dirty="0" err="1">
                          <a:effectLst/>
                          <a:latin typeface="+mj-lt"/>
                        </a:rPr>
                        <a:t>вміст</a:t>
                      </a:r>
                      <a:r>
                        <a:rPr lang="ru-RU" sz="2800" dirty="0">
                          <a:effectLst/>
                          <a:latin typeface="+mj-lt"/>
                        </a:rPr>
                        <a:t> </a:t>
                      </a:r>
                      <a:r>
                        <a:rPr kumimoji="0" lang="ru-RU" sz="2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j-lt"/>
                          <a:ea typeface="+mn-ea"/>
                          <a:cs typeface="Courier New" panose="02070309020205020404" pitchFamily="49" charset="0"/>
                        </a:rPr>
                        <a:t>n</a:t>
                      </a:r>
                      <a:r>
                        <a:rPr lang="ru-RU" sz="2800" dirty="0">
                          <a:effectLst/>
                          <a:latin typeface="+mj-lt"/>
                        </a:rPr>
                        <a:t>-их</a:t>
                      </a:r>
                      <a:r>
                        <a:rPr lang="ru-RU" sz="2800" baseline="0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2800" baseline="0" dirty="0" err="1">
                          <a:effectLst/>
                          <a:latin typeface="+mj-lt"/>
                        </a:rPr>
                        <a:t>круглих</a:t>
                      </a:r>
                      <a:r>
                        <a:rPr lang="ru-RU" sz="2800" baseline="0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2800" dirty="0" err="1">
                          <a:effectLst/>
                          <a:latin typeface="+mj-lt"/>
                        </a:rPr>
                        <a:t>дужок</a:t>
                      </a:r>
                      <a:endParaRPr lang="ru-RU" sz="2800" dirty="0">
                        <a:effectLst/>
                        <a:latin typeface="+mj-lt"/>
                      </a:endParaRPr>
                    </a:p>
                  </a:txBody>
                  <a:tcPr marL="47625" marT="19050" marB="190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130616"/>
                  </a:ext>
                </a:extLst>
              </a:tr>
            </a:tbl>
          </a:graphicData>
        </a:graphic>
      </p:graphicFrame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91250" y="1112466"/>
            <a:ext cx="9033242" cy="124649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5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ru-RU" altLang="ru-RU" sz="25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5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kumimoji="0" lang="ru-RU" altLang="ru-RU" sz="25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ru-RU" altLang="ru-RU" sz="25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ru-RU" altLang="ru-RU" sz="25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рег.вир</a:t>
            </a:r>
            <a:r>
              <a:rPr lang="ru-RU" altLang="ru-RU" sz="25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ru-RU" altLang="ru-RU" sz="25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прапорці</a:t>
            </a:r>
            <a:r>
              <a:rPr kumimoji="0" lang="ru-RU" altLang="ru-RU" sz="25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5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5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ru-RU" altLang="ru-RU" sz="25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5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kumimoji="0" lang="ru-RU" altLang="ru-RU" sz="25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ru-RU" altLang="ru-RU" sz="25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uk-UA" altLang="ru-RU" sz="25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рядок тексту</a:t>
            </a:r>
            <a:r>
              <a:rPr kumimoji="0" lang="ru-RU" altLang="ru-RU" sz="25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altLang="ru-RU" sz="25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5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5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ru-RU" altLang="ru-RU" sz="25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5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res</a:t>
            </a:r>
            <a:r>
              <a:rPr kumimoji="0" lang="ru-RU" altLang="ru-RU" sz="25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ru-RU" altLang="ru-RU" sz="25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str.replace</a:t>
            </a:r>
            <a:r>
              <a:rPr kumimoji="0" lang="ru-RU" altLang="ru-RU" sz="25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25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kumimoji="0" lang="ru-RU" altLang="ru-RU" sz="25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25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"на</a:t>
            </a:r>
            <a:r>
              <a:rPr kumimoji="0" lang="ru-RU" altLang="ru-RU" sz="2500" b="1" i="0" u="none" strike="noStrike" cap="none" normalizeH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500" b="1" i="0" u="none" strike="noStrike" cap="none" normalizeH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що</a:t>
            </a:r>
            <a:r>
              <a:rPr kumimoji="0" lang="ru-RU" altLang="ru-RU" sz="2500" b="1" i="0" u="none" strike="noStrike" cap="none" normalizeH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500" b="1" i="0" u="none" strike="noStrike" cap="none" normalizeH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замінюємо</a:t>
            </a:r>
            <a:r>
              <a:rPr kumimoji="0" lang="ru-RU" altLang="ru-RU" sz="25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altLang="ru-RU" sz="25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kumimoji="0" lang="ru-RU" altLang="ru-RU" sz="4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5706" y="2532946"/>
            <a:ext cx="862433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+mj-lt"/>
              </a:rPr>
              <a:t>У рядку з</a:t>
            </a:r>
            <a:r>
              <a:rPr lang="uk-UA" sz="2800" dirty="0">
                <a:latin typeface="+mj-lt"/>
              </a:rPr>
              <a:t>аміни, можна використовувати спеціальні символи:</a:t>
            </a:r>
          </a:p>
        </p:txBody>
      </p:sp>
    </p:spTree>
    <p:extLst>
      <p:ext uri="{BB962C8B-B14F-4D97-AF65-F5344CB8AC3E}">
        <p14:creationId xmlns:p14="http://schemas.microsoft.com/office/powerpoint/2010/main" val="25242306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390458"/>
            <a:ext cx="8624331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>
                <a:latin typeface="+mj-lt"/>
              </a:rPr>
              <a:t>Приклад</a:t>
            </a:r>
            <a:r>
              <a:rPr lang="uk-UA" sz="2500" b="1" i="1" dirty="0">
                <a:latin typeface="+mj-lt"/>
              </a:rPr>
              <a:t>.</a:t>
            </a:r>
          </a:p>
          <a:p>
            <a:endParaRPr lang="uk-UA" sz="2500" i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0758" y="1031699"/>
            <a:ext cx="9033242" cy="230832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kumimoji="0" lang="ru-RU" altLang="ru-RU" sz="24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"Мене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звати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Петренко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Сергій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."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ru-RU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en-US" alt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res = </a:t>
            </a:r>
            <a:r>
              <a:rPr kumimoji="0" lang="ru-RU" altLang="ru-RU" sz="24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replace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endParaRPr kumimoji="0" lang="en-US" altLang="ru-RU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/([А-ЯІЄЇ][а-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яіїє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]+) ([А-ЯІЄЇ][а-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яіїє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]+)/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endParaRPr kumimoji="0" lang="en-US" altLang="ru-RU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'$2 $1'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r>
              <a:rPr kumimoji="0" lang="en-US" alt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ru-RU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console.log(res);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// "Мене </a:t>
            </a:r>
            <a:r>
              <a:rPr lang="ru-RU" altLang="ru-RU" sz="24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звати</a:t>
            </a:r>
            <a:r>
              <a:rPr lang="ru-RU" altLang="ru-RU" sz="24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uk-UA" altLang="ru-RU" sz="24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Сергій </a:t>
            </a:r>
            <a:r>
              <a:rPr lang="ru-RU" altLang="ru-RU" sz="24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Петренко."</a:t>
            </a:r>
            <a:endParaRPr kumimoji="0" lang="en-US" altLang="ru-RU" sz="2400" b="1" i="1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199478"/>
              </p:ext>
            </p:extLst>
          </p:nvPr>
        </p:nvGraphicFramePr>
        <p:xfrm>
          <a:off x="249353" y="3575298"/>
          <a:ext cx="8125624" cy="2324100"/>
        </p:xfrm>
        <a:graphic>
          <a:graphicData uri="http://schemas.openxmlformats.org/drawingml/2006/table">
            <a:tbl>
              <a:tblPr/>
              <a:tblGrid>
                <a:gridCol w="900324">
                  <a:extLst>
                    <a:ext uri="{9D8B030D-6E8A-4147-A177-3AD203B41FA5}">
                      <a16:colId xmlns:a16="http://schemas.microsoft.com/office/drawing/2014/main" val="2962532295"/>
                    </a:ext>
                  </a:extLst>
                </a:gridCol>
                <a:gridCol w="7225300">
                  <a:extLst>
                    <a:ext uri="{9D8B030D-6E8A-4147-A177-3AD203B41FA5}">
                      <a16:colId xmlns:a16="http://schemas.microsoft.com/office/drawing/2014/main" val="13353860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0" lang="ru-RU" sz="2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$&amp;</a:t>
                      </a:r>
                    </a:p>
                  </a:txBody>
                  <a:tcPr marL="47625" marT="19050" marB="190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Петренко </a:t>
                      </a:r>
                      <a:r>
                        <a:rPr kumimoji="0" lang="ru-RU" altLang="ru-RU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Сергій</a:t>
                      </a:r>
                      <a:endParaRPr lang="ru-RU" sz="2800" dirty="0">
                        <a:effectLst/>
                      </a:endParaRPr>
                    </a:p>
                  </a:txBody>
                  <a:tcPr marL="47625" marT="19050" marB="190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8742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0" lang="ru-RU" sz="2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$`</a:t>
                      </a:r>
                    </a:p>
                  </a:txBody>
                  <a:tcPr marL="47625" marT="19050" marB="190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Мене </a:t>
                      </a:r>
                      <a:r>
                        <a:rPr kumimoji="0" lang="ru-RU" altLang="ru-RU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звати</a:t>
                      </a:r>
                      <a:r>
                        <a:rPr kumimoji="0" lang="ru-RU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endParaRPr lang="ru-RU" sz="2800" dirty="0">
                        <a:effectLst/>
                      </a:endParaRPr>
                    </a:p>
                  </a:txBody>
                  <a:tcPr marL="47625" marT="19050" marB="190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82854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0" lang="ru-RU" sz="2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$'</a:t>
                      </a:r>
                    </a:p>
                  </a:txBody>
                  <a:tcPr marL="47625" marT="19050" marB="190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  <a:endParaRPr lang="ru-RU" sz="2800" dirty="0">
                        <a:effectLst/>
                      </a:endParaRPr>
                    </a:p>
                  </a:txBody>
                  <a:tcPr marL="47625" marT="19050" marB="190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24527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0" lang="en-US" sz="2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$1</a:t>
                      </a:r>
                    </a:p>
                  </a:txBody>
                  <a:tcPr marL="47625" marT="19050" marB="190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Петренко</a:t>
                      </a:r>
                      <a:endParaRPr lang="ru-RU" sz="2800" dirty="0">
                        <a:effectLst/>
                      </a:endParaRPr>
                    </a:p>
                  </a:txBody>
                  <a:tcPr marL="47625" marT="19050" marB="190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13061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0" lang="en-US" sz="25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$2</a:t>
                      </a:r>
                    </a:p>
                  </a:txBody>
                  <a:tcPr marL="47625" marT="19050" marB="190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altLang="ru-RU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Сергій</a:t>
                      </a:r>
                      <a:endParaRPr lang="ru-RU" sz="2800" dirty="0">
                        <a:effectLst/>
                      </a:endParaRPr>
                    </a:p>
                  </a:txBody>
                  <a:tcPr marL="47625" marT="19050" marB="190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277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61685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81804" y="763884"/>
            <a:ext cx="6843540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newStr</a:t>
            </a:r>
            <a:r>
              <a:rPr kumimoji="0" lang="ru-RU" altLang="ru-RU" sz="28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ru-RU" altLang="ru-RU" sz="2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toUpperCase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kumimoji="0" lang="ru-RU" altLang="ru-RU" sz="5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81804" y="1285284"/>
            <a:ext cx="6843540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newStr</a:t>
            </a:r>
            <a:r>
              <a:rPr kumimoji="0" lang="ru-RU" altLang="ru-RU" sz="28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ru-RU" altLang="ru-RU" sz="28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kumimoji="0" lang="en-US" altLang="ru-RU" sz="2800" b="1" i="0" u="none" strike="noStrike" cap="none" normalizeH="0" baseline="0" dirty="0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Lower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kumimoji="0" lang="ru-RU" altLang="ru-RU" sz="5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71171" y="2380237"/>
            <a:ext cx="8132354" cy="181588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kumimoji="0" lang="ru-RU" altLang="ru-RU" sz="28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Widget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alert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kumimoji="0" lang="ru-RU" altLang="ru-RU" sz="2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indexOf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Widget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); </a:t>
            </a:r>
            <a:r>
              <a:rPr kumimoji="0" lang="ru-RU" altLang="ru-RU" sz="28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0</a:t>
            </a:r>
            <a:br>
              <a:rPr kumimoji="0" lang="ru-RU" altLang="ru-RU" sz="28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alert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kumimoji="0" lang="ru-RU" altLang="ru-RU" sz="2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indexOf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); </a:t>
            </a:r>
            <a:r>
              <a:rPr kumimoji="0" lang="ru-RU" altLang="ru-RU" sz="28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1</a:t>
            </a:r>
            <a:br>
              <a:rPr kumimoji="0" lang="ru-RU" altLang="ru-RU" sz="28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alert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kumimoji="0" lang="ru-RU" altLang="ru-RU" sz="2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indexOf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widget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); </a:t>
            </a:r>
            <a:r>
              <a:rPr kumimoji="0" lang="ru-RU" altLang="ru-RU" sz="28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-1</a:t>
            </a:r>
            <a:endParaRPr kumimoji="0" lang="ru-RU" altLang="ru-RU" sz="5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71171" y="4540124"/>
            <a:ext cx="6268063" cy="8309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kumimoji="0" lang="ru-RU" altLang="ru-RU" sz="24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Widget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alert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24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indexOf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)) </a:t>
            </a:r>
            <a:r>
              <a:rPr kumimoji="0" lang="ru-RU" altLang="ru-RU" sz="24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12</a:t>
            </a:r>
            <a:endParaRPr kumimoji="0" lang="ru-RU" altLang="ru-RU" sz="4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4359349" y="5277110"/>
            <a:ext cx="329609" cy="533710"/>
          </a:xfrm>
          <a:prstGeom prst="line">
            <a:avLst/>
          </a:prstGeom>
          <a:ln w="53975">
            <a:solidFill>
              <a:schemeClr val="accent4">
                <a:lumMod val="5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"/>
          <p:cNvSpPr>
            <a:spLocks noChangeArrowheads="1"/>
          </p:cNvSpPr>
          <p:nvPr/>
        </p:nvSpPr>
        <p:spPr bwMode="auto">
          <a:xfrm>
            <a:off x="117268" y="5372806"/>
            <a:ext cx="460291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/>
            <a:r>
              <a:rPr lang="ru-RU" altLang="ru-RU" sz="3200" b="1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Почати</a:t>
            </a:r>
            <a:r>
              <a:rPr lang="ru-RU" altLang="ru-RU" sz="32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200" b="1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пошук</a:t>
            </a:r>
            <a:r>
              <a:rPr lang="ru-RU" altLang="ru-RU" sz="32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символа з номером 2</a:t>
            </a:r>
            <a:endParaRPr lang="uk-UA" altLang="ru-RU" sz="3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17268" y="293299"/>
            <a:ext cx="37239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Зміна регістру рядка: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17268" y="1870132"/>
            <a:ext cx="59313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Пошук входжень </a:t>
            </a:r>
            <a:r>
              <a:rPr lang="uk-UA" sz="2800" dirty="0" err="1">
                <a:latin typeface="Arial" panose="020B0604020202020204" pitchFamily="34" charset="0"/>
                <a:cs typeface="Arial" panose="020B0604020202020204" pitchFamily="34" charset="0"/>
              </a:rPr>
              <a:t>підрядка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 у рядку:</a:t>
            </a:r>
          </a:p>
        </p:txBody>
      </p:sp>
    </p:spTree>
    <p:extLst>
      <p:ext uri="{BB962C8B-B14F-4D97-AF65-F5344CB8AC3E}">
        <p14:creationId xmlns:p14="http://schemas.microsoft.com/office/powerpoint/2010/main" val="28334091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8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78843" y="529411"/>
            <a:ext cx="86887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str.</a:t>
            </a:r>
            <a:r>
              <a:rPr lang="en-US" sz="3200" b="1" i="1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lastIndexOf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(…) - 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пошук з кінця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78843" y="1291411"/>
            <a:ext cx="86887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Пошук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всіх входжень 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підрядка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8843" y="2020456"/>
            <a:ext cx="8965157" cy="209288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600" b="1" i="0" u="none" strike="noStrike" cap="none" spc="-200" normalizeH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ru-RU" altLang="ru-RU" sz="2600" b="1" i="0" u="none" strike="noStrike" cap="none" spc="-200" normalizeH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600" b="1" i="1" u="none" strike="noStrike" cap="none" spc="-200" normalizeH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kumimoji="0" lang="ru-RU" altLang="ru-RU" sz="2600" b="1" i="1" u="none" strike="noStrike" cap="none" spc="-200" normalizeH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600" b="1" i="0" u="none" strike="noStrike" cap="none" spc="-200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-</a:t>
            </a:r>
            <a:r>
              <a:rPr kumimoji="0" lang="ru-RU" altLang="ru-RU" sz="2600" b="1" i="0" u="none" strike="noStrike" cap="none" spc="-200" normalizeH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ru-RU" altLang="ru-RU" sz="2600" b="1" i="0" u="none" strike="noStrike" cap="none" spc="-200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600" b="1" i="0" u="none" strike="noStrike" cap="none" spc="-200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600" b="1" i="0" u="none" strike="noStrike" cap="none" spc="-200" normalizeH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kumimoji="0" lang="ru-RU" altLang="ru-RU" sz="2600" b="1" i="0" u="none" strike="noStrike" cap="none" spc="-200" normalizeH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600" b="1" i="0" u="none" strike="noStrike" cap="none" spc="-200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((</a:t>
            </a:r>
            <a:r>
              <a:rPr kumimoji="0" lang="ru-RU" altLang="ru-RU" sz="2600" b="1" i="1" u="none" strike="noStrike" cap="none" spc="-200" normalizeH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kumimoji="0" lang="ru-RU" altLang="ru-RU" sz="2600" b="1" i="1" u="none" strike="noStrike" cap="none" spc="-200" normalizeH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600" b="1" i="0" u="none" strike="noStrike" cap="none" spc="-200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ru-RU" altLang="ru-RU" sz="2600" b="1" i="0" u="none" strike="noStrike" cap="none" spc="-200" normalizeH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str.</a:t>
            </a:r>
            <a:r>
              <a:rPr kumimoji="0" lang="ru-RU" altLang="ru-RU" sz="2600" b="1" i="0" u="none" strike="noStrike" cap="none" spc="-200" normalizeH="0" dirty="0" err="1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indexOf</a:t>
            </a:r>
            <a:r>
              <a:rPr kumimoji="0" lang="ru-RU" altLang="ru-RU" sz="2600" b="1" i="0" u="none" strike="noStrike" cap="none" spc="-200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2600" b="1" i="0" u="none" strike="noStrike" cap="none" spc="-200" normalizeH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target</a:t>
            </a:r>
            <a:r>
              <a:rPr kumimoji="0" lang="ru-RU" altLang="ru-RU" sz="2600" b="1" i="0" u="none" strike="noStrike" cap="none" spc="-200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2600" b="1" i="1" u="none" strike="noStrike" cap="none" spc="-200" normalizeH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kumimoji="0" lang="ru-RU" altLang="ru-RU" sz="2600" b="1" i="1" u="none" strike="noStrike" cap="none" spc="-200" normalizeH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600" b="1" i="0" u="none" strike="noStrike" cap="none" spc="-200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kumimoji="0" lang="ru-RU" altLang="ru-RU" sz="2600" b="1" i="0" u="none" strike="noStrike" cap="none" spc="-200" normalizeH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ru-RU" altLang="ru-RU" sz="2600" b="1" i="0" u="none" strike="noStrike" cap="none" spc="-200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))!= -</a:t>
            </a:r>
            <a:r>
              <a:rPr kumimoji="0" lang="ru-RU" altLang="ru-RU" sz="2600" b="1" i="0" u="none" strike="noStrike" cap="none" spc="-200" normalizeH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ru-RU" altLang="ru-RU" sz="2600" b="1" i="0" u="none" strike="noStrike" cap="none" spc="-200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600" b="1" i="0" u="none" strike="noStrike" cap="none" spc="-200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ru-RU" altLang="ru-RU" sz="2600" b="1" i="0" u="none" strike="noStrike" cap="none" spc="-200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600" b="1" i="0" u="none" strike="noStrike" cap="none" spc="-200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ru-RU" altLang="ru-RU" sz="2600" b="1" i="0" u="none" strike="noStrike" cap="none" spc="-200" normalizeH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console</a:t>
            </a:r>
            <a:r>
              <a:rPr kumimoji="0" lang="ru-RU" altLang="ru-RU" sz="2600" b="1" i="0" u="none" strike="noStrike" cap="none" spc="-200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altLang="ru-RU" sz="2600" b="1" i="0" u="none" strike="noStrike" cap="none" spc="-200" normalizeH="0" dirty="0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kumimoji="0" lang="ru-RU" altLang="ru-RU" sz="2600" b="1" i="0" u="none" strike="noStrike" cap="none" spc="-200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kumimoji="0" lang="ru-RU" altLang="ru-RU" sz="2600" b="1" i="1" u="none" strike="noStrike" cap="none" spc="-200" normalizeH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kumimoji="0" lang="ru-RU" altLang="ru-RU" sz="2600" b="1" i="1" u="none" strike="noStrike" cap="none" spc="-200" normalizeH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600" b="1" i="0" u="none" strike="noStrike" cap="none" spc="-200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ru-RU" altLang="ru-RU" sz="2600" b="1" i="0" u="none" strike="noStrike" cap="none" spc="-200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600" b="1" i="0" u="none" strike="noStrike" cap="none" spc="-200" normalizeH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ru-RU" altLang="ru-RU" sz="2600" b="1" i="0" u="none" strike="noStrike" cap="none" spc="-200" normalizeH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8843" y="4257607"/>
            <a:ext cx="868871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Виокремлення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підрядків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substring(start [, end])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substr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(start [, length])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slice(start [, end])</a:t>
            </a:r>
            <a:endParaRPr lang="uk-U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82519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4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67120" y="529668"/>
            <a:ext cx="868871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Виокремлення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підрядків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7A7A4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substring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(start [, end])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7A7A4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slice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(start [, end])</a:t>
            </a:r>
            <a:endParaRPr lang="uk-UA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err="1">
                <a:solidFill>
                  <a:srgbClr val="7A7A4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substr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(start [, length])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11015" y="2740933"/>
            <a:ext cx="7273145" cy="95410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kumimoji="0" lang="ru-RU" altLang="ru-RU" sz="28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"Рядок тексту"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alert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2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substring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ru-RU" sz="2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en-US" altLang="ru-RU" sz="2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)); // </a:t>
            </a:r>
            <a:r>
              <a:rPr lang="ru-RU" altLang="ru-RU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док</a:t>
            </a:r>
            <a:endParaRPr kumimoji="0" lang="ru-RU" altLang="ru-RU" sz="5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11015" y="4020047"/>
            <a:ext cx="6413935" cy="95410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kumimoji="0" lang="ru-RU" altLang="ru-RU" sz="28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"Рядок тексту"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alert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2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kumimoji="0" lang="en-US" altLang="ru-RU" sz="2800" b="1" i="0" u="none" strike="noStrike" cap="none" normalizeH="0" baseline="0" dirty="0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lice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ru-RU" sz="2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en-US" altLang="ru-RU" sz="2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)); // </a:t>
            </a:r>
            <a:r>
              <a:rPr lang="ru-RU" altLang="ru-RU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док</a:t>
            </a:r>
            <a:endParaRPr kumimoji="0" lang="ru-RU" altLang="ru-RU" sz="5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11015" y="5098904"/>
            <a:ext cx="7058343" cy="95410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kumimoji="0" lang="ru-RU" altLang="ru-RU" sz="28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"Рядок тексту"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alert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2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ru-RU" sz="2800" b="1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substr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)); // </a:t>
            </a:r>
            <a:r>
              <a:rPr lang="ru-RU" altLang="ru-RU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док т</a:t>
            </a:r>
            <a:endParaRPr kumimoji="0" lang="ru-RU" altLang="ru-RU" sz="5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5578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67120" y="529668"/>
            <a:ext cx="868871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Відмінності: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7A7A4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substring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(start [, end])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– від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ємні значення вважаються рівними 0; значення більші за довжину рядка прирівнюються до неї;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&gt;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то вони міняються місцями;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7A7A4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slice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(start, end)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ємні елементи відраховуються від кінця рядка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92533" y="3699767"/>
            <a:ext cx="8848897" cy="30469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alert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testme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slice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-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);</a:t>
            </a:r>
            <a:b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"</a:t>
            </a:r>
            <a:r>
              <a:rPr kumimoji="0" lang="ru-RU" altLang="ru-RU" sz="2400" b="1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estm</a:t>
            </a:r>
            <a:r>
              <a:rPr kumimoji="0" lang="ru-RU" altLang="ru-RU" sz="24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kumimoji="0" lang="ru-RU" altLang="ru-RU" sz="2400" b="1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від</a:t>
            </a:r>
            <a:r>
              <a:rPr kumimoji="0" lang="ru-RU" altLang="ru-RU" sz="24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1 </a:t>
            </a:r>
            <a:r>
              <a:rPr kumimoji="0" lang="ru-RU" altLang="ru-RU" sz="2400" b="1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позиції</a:t>
            </a:r>
            <a:r>
              <a:rPr kumimoji="0" lang="ru-RU" altLang="ru-RU" sz="24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до </a:t>
            </a:r>
            <a:r>
              <a:rPr kumimoji="0" lang="ru-RU" altLang="ru-RU" sz="2400" b="1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першої</a:t>
            </a:r>
            <a:r>
              <a:rPr kumimoji="0" lang="ru-RU" altLang="ru-RU" sz="24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з </a:t>
            </a:r>
            <a:r>
              <a:rPr kumimoji="0" lang="ru-RU" altLang="ru-RU" sz="2400" b="1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цінця</a:t>
            </a:r>
            <a:br>
              <a:rPr kumimoji="0" lang="ru-RU" altLang="ru-RU" sz="24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ru-RU" altLang="ru-RU" sz="24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alert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testme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slice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(-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);</a:t>
            </a:r>
            <a:b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"</a:t>
            </a:r>
            <a:r>
              <a:rPr kumimoji="0" lang="ru-RU" altLang="ru-RU" sz="2400" b="1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me</a:t>
            </a:r>
            <a:r>
              <a:rPr kumimoji="0" lang="ru-RU" altLang="ru-RU" sz="24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kumimoji="0" lang="ru-RU" altLang="ru-RU" sz="2400" b="1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від</a:t>
            </a:r>
            <a:r>
              <a:rPr kumimoji="0" lang="ru-RU" altLang="ru-RU" sz="24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2 </a:t>
            </a:r>
            <a:r>
              <a:rPr kumimoji="0" lang="ru-RU" altLang="ru-RU" sz="2400" b="1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позиції</a:t>
            </a:r>
            <a:r>
              <a:rPr kumimoji="0" lang="ru-RU" altLang="ru-RU" sz="24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з </a:t>
            </a:r>
            <a:r>
              <a:rPr kumimoji="0" lang="ru-RU" altLang="ru-RU" sz="2400" b="1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кінця</a:t>
            </a:r>
            <a:r>
              <a:rPr kumimoji="0" lang="ru-RU" altLang="ru-RU" sz="24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і до </a:t>
            </a:r>
            <a:r>
              <a:rPr kumimoji="0" lang="ru-RU" altLang="ru-RU" sz="2400" b="1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кінця</a:t>
            </a:r>
            <a:r>
              <a:rPr kumimoji="0" lang="ru-RU" altLang="ru-RU" sz="24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рядка</a:t>
            </a:r>
            <a:br>
              <a:rPr kumimoji="0" lang="ru-RU" altLang="ru-RU" sz="24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ru-RU" altLang="ru-RU" sz="24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alert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testme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substring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(-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);</a:t>
            </a:r>
            <a:b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4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"</a:t>
            </a:r>
            <a:r>
              <a:rPr kumimoji="0" lang="ru-RU" altLang="ru-RU" sz="2400" b="1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testme</a:t>
            </a:r>
            <a:r>
              <a:rPr kumimoji="0" lang="ru-RU" altLang="ru-RU" sz="24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", -2 </a:t>
            </a:r>
            <a:r>
              <a:rPr kumimoji="0" lang="ru-RU" altLang="ru-RU" sz="2400" b="1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стає</a:t>
            </a:r>
            <a:r>
              <a:rPr kumimoji="0" lang="ru-RU" altLang="ru-RU" sz="24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400" b="1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рівне</a:t>
            </a:r>
            <a:r>
              <a:rPr kumimoji="0" lang="ru-RU" altLang="ru-RU" sz="24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0 (початок рядка)</a:t>
            </a:r>
            <a:endParaRPr kumimoji="0" lang="ru-RU" altLang="ru-RU" sz="4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79961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67120" y="529668"/>
            <a:ext cx="868871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Порівняння рядків: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операції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порівняння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порівнюють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рядки посимвольно,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аналізуючи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коди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символів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uk-U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25579" y="2371435"/>
            <a:ext cx="6843540" cy="353943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alert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"2" 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"14" 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kumimoji="0" lang="ru-RU" altLang="ru-RU" sz="2800" b="1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kumimoji="0" lang="ru-RU" altLang="ru-RU" sz="28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2800" b="1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порівнюються</a:t>
            </a:r>
            <a:r>
              <a:rPr kumimoji="0" lang="ru-RU" altLang="ru-RU" sz="28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як рядки</a:t>
            </a:r>
            <a:br>
              <a:rPr kumimoji="0" lang="ru-RU" altLang="ru-RU" sz="28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kumimoji="0" lang="ru-RU" altLang="ru-RU" sz="2800" b="1" i="1" u="none" strike="noStrike" cap="none" normalizeH="0" baseline="0" dirty="0">
              <a:ln>
                <a:noFill/>
              </a:ln>
              <a:solidFill>
                <a:srgbClr val="80808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alert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"14" 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kumimoji="0" lang="ru-RU" altLang="ru-RU" sz="2800" b="1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kumimoji="0" lang="ru-RU" altLang="ru-RU" sz="28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2800" b="1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порівнюються</a:t>
            </a:r>
            <a:r>
              <a:rPr kumimoji="0" lang="ru-RU" altLang="ru-RU" sz="28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як числа</a:t>
            </a:r>
            <a:br>
              <a:rPr kumimoji="0" lang="ru-RU" altLang="ru-RU" sz="28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kumimoji="0" lang="ru-RU" altLang="ru-RU" sz="2800" b="1" i="1" u="none" strike="noStrike" cap="none" normalizeH="0" baseline="0" dirty="0">
              <a:ln>
                <a:noFill/>
              </a:ln>
              <a:solidFill>
                <a:srgbClr val="80808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alert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'ї' 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'я' 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kumimoji="0" lang="ru-RU" altLang="ru-RU" sz="2800" b="1" i="1" u="none" strike="noStrike" cap="none" normalizeH="0" baseline="0" dirty="0" err="1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kumimoji="0" lang="ru-RU" altLang="ru-RU" sz="2800" b="1" i="1" u="none" strike="noStrike" cap="none" normalizeH="0" baseline="0" dirty="0">
              <a:ln>
                <a:noFill/>
              </a:ln>
              <a:solidFill>
                <a:srgbClr val="80808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276646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67120" y="529668"/>
            <a:ext cx="868871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Порівняння рядків: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рядки представлені у кодуванні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Unicode: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Для пор</a:t>
            </a:r>
            <a:r>
              <a:rPr lang="uk-UA" sz="3200" dirty="0" err="1">
                <a:latin typeface="Arial" panose="020B0604020202020204" pitchFamily="34" charset="0"/>
                <a:cs typeface="Arial" panose="020B0604020202020204" pitchFamily="34" charset="0"/>
              </a:rPr>
              <a:t>івняння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 використовуйте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метод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localeCompare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uk-U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44768" y="1737690"/>
            <a:ext cx="5267789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nsolas" panose="020B0609020204030204" pitchFamily="49" charset="0"/>
              </a:rPr>
              <a:t>'а'(код 1072) &gt; 'Я'(код 1071)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BlinkMacSystemFont"/>
              </a:rPr>
              <a:t>.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4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7120" y="3761469"/>
            <a:ext cx="73019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7A7A4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str1.localeCompare(str2</a:t>
            </a:r>
            <a:r>
              <a:rPr lang="uk-UA" sz="3600" b="1" dirty="0">
                <a:solidFill>
                  <a:srgbClr val="7A7A4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uk-UA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7120" y="4592613"/>
            <a:ext cx="8270632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ru-RU" altLang="ru-RU" sz="3200" b="1" dirty="0" err="1">
                <a:solidFill>
                  <a:srgbClr val="7A7A4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alert</a:t>
            </a:r>
            <a:r>
              <a:rPr lang="ru-RU" altLang="ru-RU" sz="3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ru-RU" altLang="ru-RU" sz="3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'ї'</a:t>
            </a:r>
            <a:r>
              <a:rPr lang="ru-RU" altLang="ru-RU" sz="3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ru-RU" altLang="ru-RU" sz="3200" b="1" dirty="0" err="1">
                <a:solidFill>
                  <a:srgbClr val="7A7A4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localeCompare</a:t>
            </a:r>
            <a:r>
              <a:rPr lang="ru-RU" altLang="ru-RU" sz="3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ru-RU" altLang="ru-RU" sz="3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'я'</a:t>
            </a:r>
            <a:r>
              <a:rPr lang="ru-RU" altLang="ru-RU" sz="3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); </a:t>
            </a:r>
          </a:p>
          <a:p>
            <a:pPr lvl="0"/>
            <a:r>
              <a:rPr lang="ru-RU" altLang="ru-RU" sz="3200" b="1" i="1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-1</a:t>
            </a:r>
            <a:endParaRPr lang="ru-RU" altLang="ru-RU" sz="32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95416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67120" y="529668"/>
            <a:ext cx="868871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Видалення зайвих пробілів спочатку і з кінця рядка:</a:t>
            </a:r>
            <a:endParaRPr lang="uk-U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7120" y="1648741"/>
            <a:ext cx="8853788" cy="95410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ru-RU" altLang="ru-RU" sz="28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kumimoji="0" lang="ru-RU" altLang="ru-RU" sz="2800" b="1" i="1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 </a:t>
            </a:r>
            <a:r>
              <a:rPr kumimoji="0" lang="ru-RU" altLang="ru-RU" sz="2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ru-RU" altLang="ru-RU" sz="28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       Hello World!        "</a:t>
            </a:r>
            <a:r>
              <a:rPr kumimoji="0" lang="ru-RU" altLang="ru-RU" sz="2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800" b="1" i="0" u="none" strike="noStrike" cap="none" normalizeH="0" baseline="0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alert</a:t>
            </a:r>
            <a:r>
              <a:rPr kumimoji="0" lang="ru-RU" altLang="ru-RU" sz="2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2800" b="1" i="1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kumimoji="0" lang="ru-RU" altLang="ru-RU" sz="2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altLang="ru-RU" sz="2800" b="1" i="0" u="none" strike="noStrike" cap="none" normalizeH="0" baseline="0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trim</a:t>
            </a:r>
            <a:r>
              <a:rPr kumimoji="0" lang="ru-RU" altLang="ru-RU" sz="2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()); // </a:t>
            </a:r>
            <a:r>
              <a:rPr lang="ru-RU" altLang="ru-RU" sz="28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 World!"</a:t>
            </a:r>
            <a:endParaRPr lang="ru-RU" altLang="ru-RU" sz="28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9659" y="2660337"/>
            <a:ext cx="86887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Розбиття рядка на масив </a:t>
            </a:r>
            <a:r>
              <a:rPr lang="uk-UA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підрядків</a:t>
            </a:r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uk-U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49659" y="3388507"/>
            <a:ext cx="8725466" cy="10156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ru-RU" altLang="ru-RU" sz="3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kumimoji="0" lang="ru-RU" altLang="ru-RU" sz="30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kumimoji="0" lang="ru-RU" altLang="ru-RU" sz="30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3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 </a:t>
            </a:r>
            <a:r>
              <a:rPr kumimoji="0" lang="ru-RU" altLang="ru-RU" sz="3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altLang="ru-RU" sz="3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How</a:t>
            </a:r>
            <a:r>
              <a:rPr kumimoji="0" lang="ru-RU" altLang="ru-RU" sz="3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3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are</a:t>
            </a:r>
            <a:r>
              <a:rPr kumimoji="0" lang="ru-RU" altLang="ru-RU" sz="3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3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you</a:t>
            </a:r>
            <a:r>
              <a:rPr kumimoji="0" lang="ru-RU" altLang="ru-RU" sz="3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3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doing</a:t>
            </a:r>
            <a:r>
              <a:rPr kumimoji="0" lang="ru-RU" altLang="ru-RU" sz="3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3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today</a:t>
            </a:r>
            <a:r>
              <a:rPr kumimoji="0" lang="ru-RU" altLang="ru-RU" sz="3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?"</a:t>
            </a:r>
            <a:r>
              <a:rPr kumimoji="0" lang="ru-RU" altLang="ru-RU" sz="3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3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3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ru-RU" altLang="ru-RU" sz="3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kumimoji="0" lang="ru-RU" altLang="ru-RU" sz="30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res</a:t>
            </a:r>
            <a:r>
              <a:rPr kumimoji="0" lang="ru-RU" altLang="ru-RU" sz="30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3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ru-RU" altLang="ru-RU" sz="30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kumimoji="0" lang="ru-RU" altLang="ru-RU" sz="3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ru-RU" altLang="ru-RU" sz="3000" b="1" i="0" u="none" strike="noStrike" cap="none" normalizeH="0" baseline="0" dirty="0" err="1">
                <a:ln>
                  <a:noFill/>
                </a:ln>
                <a:solidFill>
                  <a:srgbClr val="7A7A4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split</a:t>
            </a:r>
            <a:r>
              <a:rPr kumimoji="0" lang="ru-RU" altLang="ru-RU" sz="3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3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 "</a:t>
            </a:r>
            <a:r>
              <a:rPr kumimoji="0" lang="ru-RU" altLang="ru-RU" sz="3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kumimoji="0" lang="ru-RU" altLang="ru-RU" sz="3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2903" y="4545121"/>
            <a:ext cx="86887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Повторення рядка:</a:t>
            </a:r>
            <a:endParaRPr lang="uk-U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12903" y="5180221"/>
            <a:ext cx="7489551" cy="120032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ru-RU" altLang="ru-RU" sz="3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kumimoji="0" lang="ru-RU" altLang="ru-RU" sz="36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kumimoji="0" lang="ru-RU" altLang="ru-RU" sz="36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3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 </a:t>
            </a:r>
            <a:r>
              <a:rPr kumimoji="0" lang="ru-RU" altLang="ru-RU" sz="3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altLang="ru-RU" sz="36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r>
              <a:rPr kumimoji="0" lang="ru-RU" altLang="ru-RU" sz="3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!"</a:t>
            </a:r>
            <a:r>
              <a:rPr kumimoji="0" lang="ru-RU" altLang="ru-RU" sz="3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3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3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kumimoji="0" lang="ru-RU" altLang="ru-RU" sz="3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ru-RU" altLang="ru-RU" sz="3600" b="1" i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newStr</a:t>
            </a:r>
            <a:r>
              <a:rPr kumimoji="0" lang="ru-RU" altLang="ru-RU" sz="3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ru-RU" altLang="ru-RU" sz="36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kumimoji="0" lang="ru-RU" altLang="ru-RU" sz="36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ru-RU" altLang="ru-RU" sz="3200" b="1" dirty="0" err="1">
                <a:solidFill>
                  <a:srgbClr val="7A7A4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repeat</a:t>
            </a:r>
            <a:r>
              <a:rPr kumimoji="0" lang="ru-RU" altLang="ru-RU" sz="3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3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ru-RU" altLang="ru-RU" sz="3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kumimoji="0" lang="ru-RU" altLang="ru-RU" sz="6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96185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1" grpId="0"/>
      <p:bldP spid="10" grpId="0" animBg="1"/>
    </p:bldLst>
  </p:timing>
</p:sld>
</file>

<file path=ppt/theme/theme1.xml><?xml version="1.0" encoding="utf-8"?>
<a:theme xmlns:a="http://schemas.openxmlformats.org/drawingml/2006/main" name="Оформлення з жовтим обрамленням 16x9">
  <a:themeElements>
    <a:clrScheme name="Другая 1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C23058"/>
      </a:hlink>
      <a:folHlink>
        <a:srgbClr val="91A7CA"/>
      </a:folHlink>
    </a:clrScheme>
    <a:fontScheme name="Другая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0C23E2-BFD5-4729-9358-5172987B1BA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9695C8A-0197-4B9C-A4A6-8EBC4BE030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57B5BEA-1A94-46FE-A640-71D5A8BF25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1698</Words>
  <Application>Microsoft Office PowerPoint</Application>
  <PresentationFormat>Екран (4:3)</PresentationFormat>
  <Paragraphs>180</Paragraphs>
  <Slides>21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21</vt:i4>
      </vt:variant>
    </vt:vector>
  </HeadingPairs>
  <TitlesOfParts>
    <vt:vector size="27" baseType="lpstr">
      <vt:lpstr>Arial</vt:lpstr>
      <vt:lpstr>BlinkMacSystemFont</vt:lpstr>
      <vt:lpstr>Book Antiqua</vt:lpstr>
      <vt:lpstr>Consolas</vt:lpstr>
      <vt:lpstr>Courier New</vt:lpstr>
      <vt:lpstr>Оформлення з жовтим обрамленням 16x9</vt:lpstr>
      <vt:lpstr>Рядки. Регулярні вирази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2013-07-31T01:42:42Z</dcterms:created>
  <dcterms:modified xsi:type="dcterms:W3CDTF">2023-09-11T13:26:54Z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