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93" r:id="rId4"/>
    <p:sldId id="300" r:id="rId5"/>
    <p:sldId id="258" r:id="rId6"/>
    <p:sldId id="297" r:id="rId7"/>
    <p:sldId id="298" r:id="rId8"/>
    <p:sldId id="299" r:id="rId9"/>
    <p:sldId id="304" r:id="rId10"/>
    <p:sldId id="301" r:id="rId11"/>
    <p:sldId id="303" r:id="rId12"/>
    <p:sldId id="302" r:id="rId13"/>
    <p:sldId id="294" r:id="rId14"/>
    <p:sldId id="295" r:id="rId15"/>
    <p:sldId id="296" r:id="rId16"/>
    <p:sldId id="309" r:id="rId17"/>
    <p:sldId id="305" r:id="rId18"/>
    <p:sldId id="306" r:id="rId19"/>
    <p:sldId id="307" r:id="rId20"/>
    <p:sldId id="308" r:id="rId21"/>
    <p:sldId id="310" r:id="rId22"/>
    <p:sldId id="311" r:id="rId23"/>
    <p:sldId id="312" r:id="rId24"/>
    <p:sldId id="31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6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14EFA8-E333-41CD-AD21-74E4DA00DB9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A66CC6-9807-46B6-B4EE-A223060B6E97}">
      <dgm:prSet phldrT="[Текст]" phldr="1"/>
      <dgm:spPr/>
      <dgm:t>
        <a:bodyPr/>
        <a:lstStyle/>
        <a:p>
          <a:endParaRPr lang="ru-RU" dirty="0"/>
        </a:p>
      </dgm:t>
    </dgm:pt>
    <dgm:pt modelId="{683714AD-DCED-4B94-BFAA-1FD4944D436C}" type="parTrans" cxnId="{0D270A90-C9DE-4417-8227-128743BF152D}">
      <dgm:prSet/>
      <dgm:spPr/>
      <dgm:t>
        <a:bodyPr/>
        <a:lstStyle/>
        <a:p>
          <a:endParaRPr lang="ru-RU"/>
        </a:p>
      </dgm:t>
    </dgm:pt>
    <dgm:pt modelId="{AAF48A9D-0601-452A-B929-FFDCF1B58878}" type="sibTrans" cxnId="{0D270A90-C9DE-4417-8227-128743BF152D}">
      <dgm:prSet/>
      <dgm:spPr/>
      <dgm:t>
        <a:bodyPr/>
        <a:lstStyle/>
        <a:p>
          <a:endParaRPr lang="ru-RU"/>
        </a:p>
      </dgm:t>
    </dgm:pt>
    <dgm:pt modelId="{FD4CAEA6-B391-40B7-B10B-8C9241DC1F17}">
      <dgm:prSet phldrT="[Текст]" custT="1"/>
      <dgm:spPr/>
      <dgm:t>
        <a:bodyPr/>
        <a:lstStyle/>
        <a:p>
          <a:r>
            <a:rPr lang="uk-UA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інформація та оповіщення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16EE65-478E-417B-86ED-381418555276}" type="parTrans" cxnId="{D31EF16F-AB01-4426-B0C1-7E7CBA57C546}">
      <dgm:prSet/>
      <dgm:spPr/>
      <dgm:t>
        <a:bodyPr/>
        <a:lstStyle/>
        <a:p>
          <a:endParaRPr lang="ru-RU"/>
        </a:p>
      </dgm:t>
    </dgm:pt>
    <dgm:pt modelId="{11C465F6-7BC0-4620-8A9E-888C6711CFFA}" type="sibTrans" cxnId="{D31EF16F-AB01-4426-B0C1-7E7CBA57C546}">
      <dgm:prSet/>
      <dgm:spPr/>
      <dgm:t>
        <a:bodyPr/>
        <a:lstStyle/>
        <a:p>
          <a:endParaRPr lang="ru-RU"/>
        </a:p>
      </dgm:t>
    </dgm:pt>
    <dgm:pt modelId="{B71B773C-B72D-46E7-ABB8-FD3BC611EE2E}">
      <dgm:prSet phldrT="[Текст]" custT="1"/>
      <dgm:spPr/>
      <dgm:t>
        <a:bodyPr/>
        <a:lstStyle/>
        <a:p>
          <a:r>
            <a:rPr lang="uk-UA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спостереження і контроль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CD054A-7BBF-41BF-B863-65DD8D1236F9}" type="parTrans" cxnId="{502D68DD-7D1B-410F-A6DC-F04F22AFDE80}">
      <dgm:prSet/>
      <dgm:spPr/>
      <dgm:t>
        <a:bodyPr/>
        <a:lstStyle/>
        <a:p>
          <a:endParaRPr lang="ru-RU"/>
        </a:p>
      </dgm:t>
    </dgm:pt>
    <dgm:pt modelId="{E1DCA05C-826C-465C-8DE0-D8C8A27D80E9}" type="sibTrans" cxnId="{502D68DD-7D1B-410F-A6DC-F04F22AFDE80}">
      <dgm:prSet/>
      <dgm:spPr/>
      <dgm:t>
        <a:bodyPr/>
        <a:lstStyle/>
        <a:p>
          <a:endParaRPr lang="ru-RU"/>
        </a:p>
      </dgm:t>
    </dgm:pt>
    <dgm:pt modelId="{82AC13FC-43C7-4347-B1C4-995FC309F5A7}">
      <dgm:prSet phldrT="[Текст]" phldr="1"/>
      <dgm:spPr/>
      <dgm:t>
        <a:bodyPr/>
        <a:lstStyle/>
        <a:p>
          <a:endParaRPr lang="ru-RU" dirty="0"/>
        </a:p>
      </dgm:t>
    </dgm:pt>
    <dgm:pt modelId="{DB8CF59C-02B5-46B0-8701-9AA4AC8D24BA}" type="parTrans" cxnId="{BF2AB2F0-2EC4-4DC2-8B38-6210C5E7FC82}">
      <dgm:prSet/>
      <dgm:spPr/>
      <dgm:t>
        <a:bodyPr/>
        <a:lstStyle/>
        <a:p>
          <a:endParaRPr lang="ru-RU"/>
        </a:p>
      </dgm:t>
    </dgm:pt>
    <dgm:pt modelId="{97D19897-9142-468A-9F50-DAA66CDDC1DC}" type="sibTrans" cxnId="{BF2AB2F0-2EC4-4DC2-8B38-6210C5E7FC82}">
      <dgm:prSet/>
      <dgm:spPr/>
      <dgm:t>
        <a:bodyPr/>
        <a:lstStyle/>
        <a:p>
          <a:endParaRPr lang="ru-RU"/>
        </a:p>
      </dgm:t>
    </dgm:pt>
    <dgm:pt modelId="{D3FDDCDA-3597-4264-8305-51524927D4BC}">
      <dgm:prSet phldrT="[Текст]" custT="1"/>
      <dgm:spPr/>
      <dgm:t>
        <a:bodyPr/>
        <a:lstStyle/>
        <a:p>
          <a:r>
            <a:rPr lang="uk-UA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укриття в захисних спорудах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89422B-9F44-48E8-9CE7-860437AD4450}" type="parTrans" cxnId="{CAF74599-E078-41D3-BE1E-775623A1C5D9}">
      <dgm:prSet/>
      <dgm:spPr/>
      <dgm:t>
        <a:bodyPr/>
        <a:lstStyle/>
        <a:p>
          <a:endParaRPr lang="ru-RU"/>
        </a:p>
      </dgm:t>
    </dgm:pt>
    <dgm:pt modelId="{F8D99D9A-6989-4F4C-939C-61690CA3634C}" type="sibTrans" cxnId="{CAF74599-E078-41D3-BE1E-775623A1C5D9}">
      <dgm:prSet/>
      <dgm:spPr/>
      <dgm:t>
        <a:bodyPr/>
        <a:lstStyle/>
        <a:p>
          <a:endParaRPr lang="ru-RU"/>
        </a:p>
      </dgm:t>
    </dgm:pt>
    <dgm:pt modelId="{4D8CCFA2-E146-4FCE-B967-C99562F960C3}">
      <dgm:prSet phldrT="[Текст]" custT="1"/>
      <dgm:spPr/>
      <dgm:t>
        <a:bodyPr/>
        <a:lstStyle/>
        <a:p>
          <a:r>
            <a:rPr lang="uk-UA" sz="24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евакуація</a:t>
          </a:r>
          <a:endParaRPr lang="uk-UA" sz="24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1898ED-04CF-4ED5-92AB-4F590DAA9F64}" type="parTrans" cxnId="{B3ED34C1-E505-4961-A90C-47F7B85A451A}">
      <dgm:prSet/>
      <dgm:spPr/>
      <dgm:t>
        <a:bodyPr/>
        <a:lstStyle/>
        <a:p>
          <a:endParaRPr lang="ru-RU"/>
        </a:p>
      </dgm:t>
    </dgm:pt>
    <dgm:pt modelId="{38FD35F8-2212-44BB-926C-641F86C0297A}" type="sibTrans" cxnId="{B3ED34C1-E505-4961-A90C-47F7B85A451A}">
      <dgm:prSet/>
      <dgm:spPr/>
      <dgm:t>
        <a:bodyPr/>
        <a:lstStyle/>
        <a:p>
          <a:endParaRPr lang="ru-RU"/>
        </a:p>
      </dgm:t>
    </dgm:pt>
    <dgm:pt modelId="{230E9341-D360-45EB-BF57-9A58505D3C48}">
      <dgm:prSet phldrT="[Текст]" phldr="1"/>
      <dgm:spPr/>
      <dgm:t>
        <a:bodyPr/>
        <a:lstStyle/>
        <a:p>
          <a:endParaRPr lang="ru-RU" dirty="0"/>
        </a:p>
      </dgm:t>
    </dgm:pt>
    <dgm:pt modelId="{D74AD675-E34F-49EB-AF6D-3DFDB3E12DC5}" type="parTrans" cxnId="{A9BADBE0-8610-497E-8569-61262FF5A2B8}">
      <dgm:prSet/>
      <dgm:spPr/>
      <dgm:t>
        <a:bodyPr/>
        <a:lstStyle/>
        <a:p>
          <a:endParaRPr lang="ru-RU"/>
        </a:p>
      </dgm:t>
    </dgm:pt>
    <dgm:pt modelId="{75A0E1F4-5EC7-469A-A9ED-E81AC64CBC14}" type="sibTrans" cxnId="{A9BADBE0-8610-497E-8569-61262FF5A2B8}">
      <dgm:prSet/>
      <dgm:spPr/>
      <dgm:t>
        <a:bodyPr/>
        <a:lstStyle/>
        <a:p>
          <a:endParaRPr lang="ru-RU"/>
        </a:p>
      </dgm:t>
    </dgm:pt>
    <dgm:pt modelId="{386EE423-0522-42AB-9028-20E7D9F6188E}">
      <dgm:prSet phldrT="[Текст]"/>
      <dgm:spPr/>
      <dgm:t>
        <a:bodyPr/>
        <a:lstStyle/>
        <a:p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інженерний, медичний, психологічний, біологічний, екологічний, радіаційний і хімічний захист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4FC6EC-BBF6-4BC2-84FF-9C765573F359}" type="parTrans" cxnId="{CD43A38A-AD33-4FB4-8954-5DAA907A3169}">
      <dgm:prSet/>
      <dgm:spPr/>
      <dgm:t>
        <a:bodyPr/>
        <a:lstStyle/>
        <a:p>
          <a:endParaRPr lang="ru-RU"/>
        </a:p>
      </dgm:t>
    </dgm:pt>
    <dgm:pt modelId="{D907702B-1E23-47BB-95F9-8104172BF4E8}" type="sibTrans" cxnId="{CD43A38A-AD33-4FB4-8954-5DAA907A3169}">
      <dgm:prSet/>
      <dgm:spPr/>
      <dgm:t>
        <a:bodyPr/>
        <a:lstStyle/>
        <a:p>
          <a:endParaRPr lang="ru-RU"/>
        </a:p>
      </dgm:t>
    </dgm:pt>
    <dgm:pt modelId="{78C03BD0-8B55-41D9-9485-E7F8D80492B3}">
      <dgm:prSet phldrT="[Текст]"/>
      <dgm:spPr/>
      <dgm:t>
        <a:bodyPr/>
        <a:lstStyle/>
        <a:p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індивідуальні засоби захисту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7A125F-9E2A-4D8C-8A8F-387295BAA68E}" type="parTrans" cxnId="{D79E64C5-BF65-44C9-B51D-01BBF9A31AF5}">
      <dgm:prSet/>
      <dgm:spPr/>
      <dgm:t>
        <a:bodyPr/>
        <a:lstStyle/>
        <a:p>
          <a:endParaRPr lang="ru-RU"/>
        </a:p>
      </dgm:t>
    </dgm:pt>
    <dgm:pt modelId="{9033FAF8-DCC1-43FB-86BF-F63AD2E42E8D}" type="sibTrans" cxnId="{D79E64C5-BF65-44C9-B51D-01BBF9A31AF5}">
      <dgm:prSet/>
      <dgm:spPr/>
      <dgm:t>
        <a:bodyPr/>
        <a:lstStyle/>
        <a:p>
          <a:endParaRPr lang="ru-RU"/>
        </a:p>
      </dgm:t>
    </dgm:pt>
    <dgm:pt modelId="{A5580128-FF4B-4255-827D-5B7431F1E13D}">
      <dgm:prSet phldrT="[Текст]"/>
      <dgm:spPr/>
      <dgm:t>
        <a:bodyPr/>
        <a:lstStyle/>
        <a:p>
          <a:r>
            <a:rPr lang="uk-UA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самодопомога, взаємодопомога в надзвичайних ситуаціях</a:t>
          </a:r>
          <a:endParaRPr lang="uk-UA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598724-570D-4C6B-8C17-D62F97B7F56F}" type="parTrans" cxnId="{F39FEBAA-FE81-4513-8E92-73CF2A20E01A}">
      <dgm:prSet/>
      <dgm:spPr/>
      <dgm:t>
        <a:bodyPr/>
        <a:lstStyle/>
        <a:p>
          <a:endParaRPr lang="ru-RU"/>
        </a:p>
      </dgm:t>
    </dgm:pt>
    <dgm:pt modelId="{5EB712BF-8DF2-4652-A236-6D08FC9493C0}" type="sibTrans" cxnId="{F39FEBAA-FE81-4513-8E92-73CF2A20E01A}">
      <dgm:prSet/>
      <dgm:spPr/>
      <dgm:t>
        <a:bodyPr/>
        <a:lstStyle/>
        <a:p>
          <a:endParaRPr lang="ru-RU"/>
        </a:p>
      </dgm:t>
    </dgm:pt>
    <dgm:pt modelId="{1A08F243-0AB0-4CF7-A173-9DF228F7601D}" type="pres">
      <dgm:prSet presAssocID="{7B14EFA8-E333-41CD-AD21-74E4DA00DB90}" presName="linearFlow" presStyleCnt="0">
        <dgm:presLayoutVars>
          <dgm:dir/>
          <dgm:animLvl val="lvl"/>
          <dgm:resizeHandles val="exact"/>
        </dgm:presLayoutVars>
      </dgm:prSet>
      <dgm:spPr/>
    </dgm:pt>
    <dgm:pt modelId="{396C93EC-7D9D-42D5-B430-E963F69B081C}" type="pres">
      <dgm:prSet presAssocID="{60A66CC6-9807-46B6-B4EE-A223060B6E97}" presName="composite" presStyleCnt="0"/>
      <dgm:spPr/>
    </dgm:pt>
    <dgm:pt modelId="{207F4035-7754-4FA0-8574-D571B78668E6}" type="pres">
      <dgm:prSet presAssocID="{60A66CC6-9807-46B6-B4EE-A223060B6E9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6BC73228-AF5E-4192-BF83-ADAD1514BA30}" type="pres">
      <dgm:prSet presAssocID="{60A66CC6-9807-46B6-B4EE-A223060B6E9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423CD-BCCB-43CB-8783-1947BF009ABC}" type="pres">
      <dgm:prSet presAssocID="{AAF48A9D-0601-452A-B929-FFDCF1B58878}" presName="sp" presStyleCnt="0"/>
      <dgm:spPr/>
    </dgm:pt>
    <dgm:pt modelId="{7CFFEA16-3EE9-468F-9D0C-370A62CF27A7}" type="pres">
      <dgm:prSet presAssocID="{82AC13FC-43C7-4347-B1C4-995FC309F5A7}" presName="composite" presStyleCnt="0"/>
      <dgm:spPr/>
    </dgm:pt>
    <dgm:pt modelId="{AF928A9B-7CCE-409D-ADFB-339BD59C9CEB}" type="pres">
      <dgm:prSet presAssocID="{82AC13FC-43C7-4347-B1C4-995FC309F5A7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F4104B3-058A-4D92-B636-0ED3C8DBEBA0}" type="pres">
      <dgm:prSet presAssocID="{82AC13FC-43C7-4347-B1C4-995FC309F5A7}" presName="descendantText" presStyleLbl="alignAcc1" presStyleIdx="1" presStyleCnt="3">
        <dgm:presLayoutVars>
          <dgm:bulletEnabled val="1"/>
        </dgm:presLayoutVars>
      </dgm:prSet>
      <dgm:spPr/>
    </dgm:pt>
    <dgm:pt modelId="{1BB593CE-30D8-4D65-9B12-606D93D2AA39}" type="pres">
      <dgm:prSet presAssocID="{97D19897-9142-468A-9F50-DAA66CDDC1DC}" presName="sp" presStyleCnt="0"/>
      <dgm:spPr/>
    </dgm:pt>
    <dgm:pt modelId="{3777916E-B803-4EBF-9A00-403373A68F1C}" type="pres">
      <dgm:prSet presAssocID="{230E9341-D360-45EB-BF57-9A58505D3C48}" presName="composite" presStyleCnt="0"/>
      <dgm:spPr/>
    </dgm:pt>
    <dgm:pt modelId="{940D5F46-1BA8-4204-B368-04C1DDEE79D6}" type="pres">
      <dgm:prSet presAssocID="{230E9341-D360-45EB-BF57-9A58505D3C4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DC46E31E-8E9B-4C1F-B5CA-0899310C5554}" type="pres">
      <dgm:prSet presAssocID="{230E9341-D360-45EB-BF57-9A58505D3C4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D97C8D-2292-464D-BB87-C9AEBB23D575}" type="presOf" srcId="{60A66CC6-9807-46B6-B4EE-A223060B6E97}" destId="{207F4035-7754-4FA0-8574-D571B78668E6}" srcOrd="0" destOrd="0" presId="urn:microsoft.com/office/officeart/2005/8/layout/chevron2"/>
    <dgm:cxn modelId="{2DA6C7B6-CCBE-4FBA-BF25-FC3120474AC3}" type="presOf" srcId="{D3FDDCDA-3597-4264-8305-51524927D4BC}" destId="{7F4104B3-058A-4D92-B636-0ED3C8DBEBA0}" srcOrd="0" destOrd="0" presId="urn:microsoft.com/office/officeart/2005/8/layout/chevron2"/>
    <dgm:cxn modelId="{B5A6D487-4A70-4D83-BE59-D47C0391BD34}" type="presOf" srcId="{7B14EFA8-E333-41CD-AD21-74E4DA00DB90}" destId="{1A08F243-0AB0-4CF7-A173-9DF228F7601D}" srcOrd="0" destOrd="0" presId="urn:microsoft.com/office/officeart/2005/8/layout/chevron2"/>
    <dgm:cxn modelId="{0D270A90-C9DE-4417-8227-128743BF152D}" srcId="{7B14EFA8-E333-41CD-AD21-74E4DA00DB90}" destId="{60A66CC6-9807-46B6-B4EE-A223060B6E97}" srcOrd="0" destOrd="0" parTransId="{683714AD-DCED-4B94-BFAA-1FD4944D436C}" sibTransId="{AAF48A9D-0601-452A-B929-FFDCF1B58878}"/>
    <dgm:cxn modelId="{5AF1AB66-65E3-42C1-9F3E-580289082BC9}" type="presOf" srcId="{82AC13FC-43C7-4347-B1C4-995FC309F5A7}" destId="{AF928A9B-7CCE-409D-ADFB-339BD59C9CEB}" srcOrd="0" destOrd="0" presId="urn:microsoft.com/office/officeart/2005/8/layout/chevron2"/>
    <dgm:cxn modelId="{7B199270-8369-448F-AF8F-BBD5D9A046D5}" type="presOf" srcId="{78C03BD0-8B55-41D9-9485-E7F8D80492B3}" destId="{DC46E31E-8E9B-4C1F-B5CA-0899310C5554}" srcOrd="0" destOrd="1" presId="urn:microsoft.com/office/officeart/2005/8/layout/chevron2"/>
    <dgm:cxn modelId="{7EDD3D2F-AC97-4562-A541-3DB0CF5163F7}" type="presOf" srcId="{386EE423-0522-42AB-9028-20E7D9F6188E}" destId="{DC46E31E-8E9B-4C1F-B5CA-0899310C5554}" srcOrd="0" destOrd="0" presId="urn:microsoft.com/office/officeart/2005/8/layout/chevron2"/>
    <dgm:cxn modelId="{007B3E00-F773-430B-BD90-4FBE5A072E98}" type="presOf" srcId="{B71B773C-B72D-46E7-ABB8-FD3BC611EE2E}" destId="{6BC73228-AF5E-4192-BF83-ADAD1514BA30}" srcOrd="0" destOrd="1" presId="urn:microsoft.com/office/officeart/2005/8/layout/chevron2"/>
    <dgm:cxn modelId="{502D68DD-7D1B-410F-A6DC-F04F22AFDE80}" srcId="{60A66CC6-9807-46B6-B4EE-A223060B6E97}" destId="{B71B773C-B72D-46E7-ABB8-FD3BC611EE2E}" srcOrd="1" destOrd="0" parTransId="{B5CD054A-7BBF-41BF-B863-65DD8D1236F9}" sibTransId="{E1DCA05C-826C-465C-8DE0-D8C8A27D80E9}"/>
    <dgm:cxn modelId="{F39FEBAA-FE81-4513-8E92-73CF2A20E01A}" srcId="{230E9341-D360-45EB-BF57-9A58505D3C48}" destId="{A5580128-FF4B-4255-827D-5B7431F1E13D}" srcOrd="2" destOrd="0" parTransId="{E3598724-570D-4C6B-8C17-D62F97B7F56F}" sibTransId="{5EB712BF-8DF2-4652-A236-6D08FC9493C0}"/>
    <dgm:cxn modelId="{D79E64C5-BF65-44C9-B51D-01BBF9A31AF5}" srcId="{230E9341-D360-45EB-BF57-9A58505D3C48}" destId="{78C03BD0-8B55-41D9-9485-E7F8D80492B3}" srcOrd="1" destOrd="0" parTransId="{457A125F-9E2A-4D8C-8A8F-387295BAA68E}" sibTransId="{9033FAF8-DCC1-43FB-86BF-F63AD2E42E8D}"/>
    <dgm:cxn modelId="{BF2AB2F0-2EC4-4DC2-8B38-6210C5E7FC82}" srcId="{7B14EFA8-E333-41CD-AD21-74E4DA00DB90}" destId="{82AC13FC-43C7-4347-B1C4-995FC309F5A7}" srcOrd="1" destOrd="0" parTransId="{DB8CF59C-02B5-46B0-8701-9AA4AC8D24BA}" sibTransId="{97D19897-9142-468A-9F50-DAA66CDDC1DC}"/>
    <dgm:cxn modelId="{16677DD8-2537-4005-944B-47C7FFD8B363}" type="presOf" srcId="{4D8CCFA2-E146-4FCE-B967-C99562F960C3}" destId="{7F4104B3-058A-4D92-B636-0ED3C8DBEBA0}" srcOrd="0" destOrd="1" presId="urn:microsoft.com/office/officeart/2005/8/layout/chevron2"/>
    <dgm:cxn modelId="{CD43A38A-AD33-4FB4-8954-5DAA907A3169}" srcId="{230E9341-D360-45EB-BF57-9A58505D3C48}" destId="{386EE423-0522-42AB-9028-20E7D9F6188E}" srcOrd="0" destOrd="0" parTransId="{4B4FC6EC-BBF6-4BC2-84FF-9C765573F359}" sibTransId="{D907702B-1E23-47BB-95F9-8104172BF4E8}"/>
    <dgm:cxn modelId="{7E7F4645-A8F3-4190-B8DD-00CC96C1D195}" type="presOf" srcId="{230E9341-D360-45EB-BF57-9A58505D3C48}" destId="{940D5F46-1BA8-4204-B368-04C1DDEE79D6}" srcOrd="0" destOrd="0" presId="urn:microsoft.com/office/officeart/2005/8/layout/chevron2"/>
    <dgm:cxn modelId="{CAF74599-E078-41D3-BE1E-775623A1C5D9}" srcId="{82AC13FC-43C7-4347-B1C4-995FC309F5A7}" destId="{D3FDDCDA-3597-4264-8305-51524927D4BC}" srcOrd="0" destOrd="0" parTransId="{CC89422B-9F44-48E8-9CE7-860437AD4450}" sibTransId="{F8D99D9A-6989-4F4C-939C-61690CA3634C}"/>
    <dgm:cxn modelId="{B3ED34C1-E505-4961-A90C-47F7B85A451A}" srcId="{82AC13FC-43C7-4347-B1C4-995FC309F5A7}" destId="{4D8CCFA2-E146-4FCE-B967-C99562F960C3}" srcOrd="1" destOrd="0" parTransId="{D11898ED-04CF-4ED5-92AB-4F590DAA9F64}" sibTransId="{38FD35F8-2212-44BB-926C-641F86C0297A}"/>
    <dgm:cxn modelId="{EAD36DA5-670E-4829-A97F-3E228FC7D955}" type="presOf" srcId="{FD4CAEA6-B391-40B7-B10B-8C9241DC1F17}" destId="{6BC73228-AF5E-4192-BF83-ADAD1514BA30}" srcOrd="0" destOrd="0" presId="urn:microsoft.com/office/officeart/2005/8/layout/chevron2"/>
    <dgm:cxn modelId="{A9BADBE0-8610-497E-8569-61262FF5A2B8}" srcId="{7B14EFA8-E333-41CD-AD21-74E4DA00DB90}" destId="{230E9341-D360-45EB-BF57-9A58505D3C48}" srcOrd="2" destOrd="0" parTransId="{D74AD675-E34F-49EB-AF6D-3DFDB3E12DC5}" sibTransId="{75A0E1F4-5EC7-469A-A9ED-E81AC64CBC14}"/>
    <dgm:cxn modelId="{B0AFAC3A-C442-41C2-817E-2FBCF0671ACB}" type="presOf" srcId="{A5580128-FF4B-4255-827D-5B7431F1E13D}" destId="{DC46E31E-8E9B-4C1F-B5CA-0899310C5554}" srcOrd="0" destOrd="2" presId="urn:microsoft.com/office/officeart/2005/8/layout/chevron2"/>
    <dgm:cxn modelId="{D31EF16F-AB01-4426-B0C1-7E7CBA57C546}" srcId="{60A66CC6-9807-46B6-B4EE-A223060B6E97}" destId="{FD4CAEA6-B391-40B7-B10B-8C9241DC1F17}" srcOrd="0" destOrd="0" parTransId="{D316EE65-478E-417B-86ED-381418555276}" sibTransId="{11C465F6-7BC0-4620-8A9E-888C6711CFFA}"/>
    <dgm:cxn modelId="{C0383B01-8730-4F34-AA68-67B619FF800B}" type="presParOf" srcId="{1A08F243-0AB0-4CF7-A173-9DF228F7601D}" destId="{396C93EC-7D9D-42D5-B430-E963F69B081C}" srcOrd="0" destOrd="0" presId="urn:microsoft.com/office/officeart/2005/8/layout/chevron2"/>
    <dgm:cxn modelId="{A2A14C49-6FD1-4349-BF1F-96CE0100A58F}" type="presParOf" srcId="{396C93EC-7D9D-42D5-B430-E963F69B081C}" destId="{207F4035-7754-4FA0-8574-D571B78668E6}" srcOrd="0" destOrd="0" presId="urn:microsoft.com/office/officeart/2005/8/layout/chevron2"/>
    <dgm:cxn modelId="{080D8322-7A13-4BE8-AB9E-9615C26BFCD4}" type="presParOf" srcId="{396C93EC-7D9D-42D5-B430-E963F69B081C}" destId="{6BC73228-AF5E-4192-BF83-ADAD1514BA30}" srcOrd="1" destOrd="0" presId="urn:microsoft.com/office/officeart/2005/8/layout/chevron2"/>
    <dgm:cxn modelId="{DEEEDD17-BF8F-4DB4-B277-B7C1A6B045EF}" type="presParOf" srcId="{1A08F243-0AB0-4CF7-A173-9DF228F7601D}" destId="{656423CD-BCCB-43CB-8783-1947BF009ABC}" srcOrd="1" destOrd="0" presId="urn:microsoft.com/office/officeart/2005/8/layout/chevron2"/>
    <dgm:cxn modelId="{1873674C-B4AF-4479-9EBD-3C55E522FC06}" type="presParOf" srcId="{1A08F243-0AB0-4CF7-A173-9DF228F7601D}" destId="{7CFFEA16-3EE9-468F-9D0C-370A62CF27A7}" srcOrd="2" destOrd="0" presId="urn:microsoft.com/office/officeart/2005/8/layout/chevron2"/>
    <dgm:cxn modelId="{061FBDA9-349D-4AC9-BFCE-A8D423CCBFA1}" type="presParOf" srcId="{7CFFEA16-3EE9-468F-9D0C-370A62CF27A7}" destId="{AF928A9B-7CCE-409D-ADFB-339BD59C9CEB}" srcOrd="0" destOrd="0" presId="urn:microsoft.com/office/officeart/2005/8/layout/chevron2"/>
    <dgm:cxn modelId="{C3364398-3D47-4DEE-844B-B7746A048BE0}" type="presParOf" srcId="{7CFFEA16-3EE9-468F-9D0C-370A62CF27A7}" destId="{7F4104B3-058A-4D92-B636-0ED3C8DBEBA0}" srcOrd="1" destOrd="0" presId="urn:microsoft.com/office/officeart/2005/8/layout/chevron2"/>
    <dgm:cxn modelId="{2C7C1C31-F323-4A9C-95BB-3726F0012456}" type="presParOf" srcId="{1A08F243-0AB0-4CF7-A173-9DF228F7601D}" destId="{1BB593CE-30D8-4D65-9B12-606D93D2AA39}" srcOrd="3" destOrd="0" presId="urn:microsoft.com/office/officeart/2005/8/layout/chevron2"/>
    <dgm:cxn modelId="{47C1B67D-F981-4A62-BE48-CEE69534AD64}" type="presParOf" srcId="{1A08F243-0AB0-4CF7-A173-9DF228F7601D}" destId="{3777916E-B803-4EBF-9A00-403373A68F1C}" srcOrd="4" destOrd="0" presId="urn:microsoft.com/office/officeart/2005/8/layout/chevron2"/>
    <dgm:cxn modelId="{2BB326DA-FC33-4427-A254-A6EBB2E86858}" type="presParOf" srcId="{3777916E-B803-4EBF-9A00-403373A68F1C}" destId="{940D5F46-1BA8-4204-B368-04C1DDEE79D6}" srcOrd="0" destOrd="0" presId="urn:microsoft.com/office/officeart/2005/8/layout/chevron2"/>
    <dgm:cxn modelId="{AB617B73-E8F9-43C6-A396-FCA272E86662}" type="presParOf" srcId="{3777916E-B803-4EBF-9A00-403373A68F1C}" destId="{DC46E31E-8E9B-4C1F-B5CA-0899310C555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F4035-7754-4FA0-8574-D571B78668E6}">
      <dsp:nvSpPr>
        <dsp:cNvPr id="0" name=""/>
        <dsp:cNvSpPr/>
      </dsp:nvSpPr>
      <dsp:spPr>
        <a:xfrm rot="5400000">
          <a:off x="-208375" y="210700"/>
          <a:ext cx="1389171" cy="9724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2" y="488534"/>
        <a:ext cx="972419" cy="416752"/>
      </dsp:txXfrm>
    </dsp:sp>
    <dsp:sp modelId="{6BC73228-AF5E-4192-BF83-ADAD1514BA30}">
      <dsp:nvSpPr>
        <dsp:cNvPr id="0" name=""/>
        <dsp:cNvSpPr/>
      </dsp:nvSpPr>
      <dsp:spPr>
        <a:xfrm rot="5400000">
          <a:off x="5497378" y="-4522634"/>
          <a:ext cx="902961" cy="9952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інформація та оповіщення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спостереження і контроль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72420" y="46403"/>
        <a:ext cx="9908800" cy="814803"/>
      </dsp:txXfrm>
    </dsp:sp>
    <dsp:sp modelId="{AF928A9B-7CCE-409D-ADFB-339BD59C9CEB}">
      <dsp:nvSpPr>
        <dsp:cNvPr id="0" name=""/>
        <dsp:cNvSpPr/>
      </dsp:nvSpPr>
      <dsp:spPr>
        <a:xfrm rot="5400000">
          <a:off x="-208375" y="1402915"/>
          <a:ext cx="1389171" cy="9724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2" y="1680749"/>
        <a:ext cx="972419" cy="416752"/>
      </dsp:txXfrm>
    </dsp:sp>
    <dsp:sp modelId="{7F4104B3-058A-4D92-B636-0ED3C8DBEBA0}">
      <dsp:nvSpPr>
        <dsp:cNvPr id="0" name=""/>
        <dsp:cNvSpPr/>
      </dsp:nvSpPr>
      <dsp:spPr>
        <a:xfrm rot="5400000">
          <a:off x="5497378" y="-3330419"/>
          <a:ext cx="902961" cy="9952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укриття в захисних спорудах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евакуація</a:t>
          </a:r>
          <a:endParaRPr lang="uk-UA" sz="24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72420" y="1238618"/>
        <a:ext cx="9908800" cy="814803"/>
      </dsp:txXfrm>
    </dsp:sp>
    <dsp:sp modelId="{940D5F46-1BA8-4204-B368-04C1DDEE79D6}">
      <dsp:nvSpPr>
        <dsp:cNvPr id="0" name=""/>
        <dsp:cNvSpPr/>
      </dsp:nvSpPr>
      <dsp:spPr>
        <a:xfrm rot="5400000">
          <a:off x="-208375" y="2595129"/>
          <a:ext cx="1389171" cy="9724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 rot="-5400000">
        <a:off x="2" y="2872963"/>
        <a:ext cx="972419" cy="416752"/>
      </dsp:txXfrm>
    </dsp:sp>
    <dsp:sp modelId="{DC46E31E-8E9B-4C1F-B5CA-0899310C5554}">
      <dsp:nvSpPr>
        <dsp:cNvPr id="0" name=""/>
        <dsp:cNvSpPr/>
      </dsp:nvSpPr>
      <dsp:spPr>
        <a:xfrm rot="5400000">
          <a:off x="5497378" y="-2138205"/>
          <a:ext cx="902961" cy="99528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інженерний, медичний, психологічний, біологічний, екологічний, радіаційний і хімічний захист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індивідуальні засоби захисту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kern="1200" noProof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самодопомога, взаємодопомога в надзвичайних ситуаціях</a:t>
          </a:r>
          <a:endParaRPr lang="uk-UA" sz="1800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72420" y="2430832"/>
        <a:ext cx="9908800" cy="814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57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2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516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7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843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9788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169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75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27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84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574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57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866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30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4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088CA-1F2D-43DC-AB29-A416E24B7EE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3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088CA-1F2D-43DC-AB29-A416E24B7EE0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3FC15EA-2DB3-4EB3-A6F1-EE166C22AE0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07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67343" y="638299"/>
            <a:ext cx="8915399" cy="2262781"/>
          </a:xfrm>
        </p:spPr>
        <p:txBody>
          <a:bodyPr/>
          <a:lstStyle/>
          <a:p>
            <a:pPr algn="r"/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6296" y="3429000"/>
            <a:ext cx="9996446" cy="1801551"/>
          </a:xfrm>
        </p:spPr>
        <p:txBody>
          <a:bodyPr>
            <a:noAutofit/>
          </a:bodyPr>
          <a:lstStyle/>
          <a:p>
            <a:pPr algn="r"/>
            <a:r>
              <a:rPr lang="uk-UA" sz="5400" b="1" dirty="0" smtClean="0"/>
              <a:t> </a:t>
            </a:r>
            <a:r>
              <a:rPr lang="uk-UA" sz="3600" b="1" dirty="0" smtClean="0"/>
              <a:t>Заходи цивільної оборони по захисту населення в надзвичайних ситуаціях мирного і військового час</a:t>
            </a:r>
            <a:endParaRPr lang="uk-UA" sz="36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857" y="249382"/>
            <a:ext cx="4846980" cy="317961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3931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873" y="0"/>
            <a:ext cx="3393127" cy="20880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71304" y="332509"/>
            <a:ext cx="71726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Шляхи оповіщення про загрозу виникнення надзвичайних ситуацій :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6697" y="1925905"/>
            <a:ext cx="1111530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Завчасне створення та підтримка у постійній готовності загальнодержавних та територіальних автоматизованих систем централізованого оповіщення населення.</a:t>
            </a:r>
          </a:p>
          <a:p>
            <a:pPr algn="just"/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Організаційно-технічне об'єднання територіальних систем централізованого оповіщення та систем оповіщення на об'єктах господарювання.</a:t>
            </a:r>
          </a:p>
          <a:p>
            <a:pPr algn="just"/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Завчасне створення та організаційно-технічне об'єднання із системами</a:t>
            </a:r>
          </a:p>
          <a:p>
            <a:pPr algn="just"/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 та контролю постійно діючих локальних систем оповіщення та інформування населення у зонах можливого катастрофічного затоплення, районах розміщення радіаційних та хімічних підприємств, інших об'єктів підвищеної небезпеки.</a:t>
            </a:r>
          </a:p>
          <a:p>
            <a:pPr algn="just"/>
            <a:r>
              <a:rPr lang="uk-UA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Централізоване використання загальнодержавних та галузевих систем зв'язку, радіотрансляційних мереж та інших технічних засобів передачі інформації.</a:t>
            </a:r>
            <a:endParaRPr lang="uk-UA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7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3792" y="739469"/>
            <a:ext cx="997527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Кроки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центральних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місцевих органів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виконавчої 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 для захисту населення та територій від </a:t>
            </a:r>
          </a:p>
          <a:p>
            <a:pPr algn="just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 ситуацій:</a:t>
            </a:r>
          </a:p>
          <a:p>
            <a:pPr algn="ctr"/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Створення та підтримка у постійній готовності загальнодержавних та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територіальних систем спостереження та контролю із включенням у них існуючих сил та засобів контролю.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Організація збору, обробки та передачі інформації про стан навколишнього середовища, забруднення харчових продуктів, продовольчої сировини, фуражу, води радіоактивними, хімічними речовинами, мікроорганізмами та іншими біологічними агентами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685" y="218023"/>
            <a:ext cx="3294993" cy="219266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8287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92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702" y="4318007"/>
            <a:ext cx="4981027" cy="278937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650670" y="403762"/>
            <a:ext cx="10541330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Рівні системи оповіщення:</a:t>
            </a:r>
          </a:p>
          <a:p>
            <a:pPr algn="just"/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загальнодержавну автоматизовану систему централізованого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оповіщення;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територіальні автоматизовані системи централізованого оповіщення;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місцеві автоматизовані системи централізованого оповіщення;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 спеціальні, локальні та об’єктові системи оповіщення.</a:t>
            </a:r>
          </a:p>
          <a:p>
            <a:pPr algn="just"/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Методичне керівництво щодо створення та функціонування систем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оповіщення всіх рівнів здійснюється ДСНС.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12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4388" y="4110420"/>
            <a:ext cx="6904641" cy="25635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00052" y="244433"/>
            <a:ext cx="10129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 підприємствам, установам і організаціям незалежно від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власності, власникам об’єктів з масовим перебуванням людей відключати канали та лінії електрозв’язку, що задіяні системами оповіщення, здійснювати демонтаж сигнально-гучномовних пристроїв (у тому числі радіотрансляційних точок), </a:t>
            </a:r>
            <a:r>
              <a:rPr lang="uk-UA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електросирен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електронних інформаційних табло, технічних засобів та апаратури оповіщення без погодження з відповідним місцевим органом виконавчої влади (органом місцевого самоврядування).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5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9111" y="639756"/>
            <a:ext cx="9896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Укриття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захисних спорудах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1682" y="1864287"/>
            <a:ext cx="11297393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Створення фонду захисних споруд забезпечується наступними шляхами:</a:t>
            </a:r>
          </a:p>
          <a:p>
            <a:pPr algn="just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Комплексне освоєння підземного простору міст та населених пунктів для взаємопогоджуваного розміщення у ньому споруд та приміщень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соціальнопобутового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воєнного та господарського призначення із урахуванням необхідності пристосування і використання частин приміщень для укриття населення у випадку виникнення надзвичайних ситуацій техногенного та природного характеру.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Обстеження та узяття на облік підземних та наземних будівель і споруд, які відповідають вимогам захисту споруд підземного простору міст,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гірничних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виробок та природних пустот.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Дообладнання із урахуванням реальної обстановки підвальних та інших заглиблених приміщень.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924" y="0"/>
            <a:ext cx="3140896" cy="209012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91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9844" y="653143"/>
            <a:ext cx="98961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Укриття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захисних спорудах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6279" y="2178739"/>
            <a:ext cx="106996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Будівництво заглиблених споруд, окремо розташованих від об'єктів виробничого призначення та пристосованих для захисту.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Масове будівництво у період загрози виникнення надзвичайних ситуацій техногенного та природного характеру найпростіших сховищ й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укриттів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Будівництво окремих сховищ та протирадіаційних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укриттів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Перелік таких сховищ, </a:t>
            </a:r>
            <a:r>
              <a:rPr lang="uk-UA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укриттів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 інших захисних споруд, які необхідно будувати, щорічно визначається спеціально уповноваженим центральним органом виконавчої влади, до компетенції якого віднесені питання захисту населення та територій від надзвичайних ситуацій техногенного та природного характеру.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289" y="61243"/>
            <a:ext cx="3182030" cy="211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3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453909"/>
            <a:ext cx="9868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умовах неповного забезпечення захисними спорудами у містах та інших населених пунктах, які мають об'єкти підвищеної небезпеки, основним засобом захисту є евакуація населення та розміщення його у зонах, безпечних для проживання людей та тварин.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701" y="3267280"/>
            <a:ext cx="4829299" cy="367384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62544" y="2215600"/>
            <a:ext cx="100584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Загальна евакуація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для всіх категорій населення та планується на випадок:</a:t>
            </a:r>
          </a:p>
          <a:p>
            <a:pPr marL="457200" indent="-457200" algn="just">
              <a:buAutoNum type="arabicPeriod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Можливого небезпечного, радіоактивного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забруднення територій навколо атомних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електростанцій (якщо виникає 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Безпосередня загроза життю та здоров'ю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які проживають  у зоні ураження).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Виникнення загрози катастрофічного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Затоплення  місцевості із чотиригодинним</a:t>
            </a:r>
          </a:p>
          <a:p>
            <a:pPr algn="just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Доходженням проривної хвилі.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58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673" y="522514"/>
            <a:ext cx="102721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Часткова евакуація 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проводиться у випадку загрози чи виникнення надзвичайної ситуації техногенного та природного характеру.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проведенні часткової евакуації завчасно вивозиться не зайняте у сферах</a:t>
            </a: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виробництва та обслуговування населення: </a:t>
            </a:r>
          </a:p>
          <a:p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діти, учні навчальних закладів, вихованці дитячих будинків разом із викладачами та вихователями, студенти, пенсіонери та інваліди, які перебувають у будинках для осіб похилого віку, разом із обслуговуючим персоналом та членами їх родин.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5623" y="3907280"/>
            <a:ext cx="4035902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53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451262"/>
            <a:ext cx="1021278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Евакуація населення планується на наступні випадки:</a:t>
            </a:r>
          </a:p>
          <a:p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Аварії на атомній електростанції із можливим забрудненням території.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Усіх видів аварій із викидом сильнодіючих отруйних речовин.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Загрози катастрофічного затоплення місцевості.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Лісових та торф'яних пожеж, землетрусів, зсувів, інших геофізичних та гідрометеорологічних явищ із тяжкими наслідками, які загрожують населеним пунктам.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1885" y="3732482"/>
            <a:ext cx="5633419" cy="312551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24772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2550" y="700644"/>
            <a:ext cx="100346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ЛЕКЦІЇ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Стале функціонування у НС, реалізація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аварійно-рятувальних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відновлювальних та інших невідкладних робіт під час 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наслідків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НС.</a:t>
            </a:r>
            <a:endPara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Організація і проведення аварійно-рятувальних робіт у надзвичайних ситуаціях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/>
            </a:pP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Зброя масового ураження та наслідки її застосування.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2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6914" y="106877"/>
            <a:ext cx="979714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 організованої евакуації, запобігання проявів паніки та недопущення загибелі людей : </a:t>
            </a:r>
          </a:p>
          <a:p>
            <a:pPr algn="just"/>
            <a:endParaRPr lang="uk-UA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AutoNum type="arabicPeriod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евакуації населення. 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Визначення зон, придатних для розміщення евакуйованих із потенційно небезпечних зон. 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Організація оповіщення керівників підприємств та населення про початок евакуації. 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Організація управління евакуацією. 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Усебічне життєзабезпечення у місцях безпечного розселення евакуйованого населення. 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Навчання населення діям при проведенні евакуації.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8207" y="4762005"/>
            <a:ext cx="4023793" cy="20959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41556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5061" y="498762"/>
            <a:ext cx="55932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Інженерний 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endParaRPr lang="uk-UA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3154" y="1130057"/>
            <a:ext cx="1085404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інженерного захисту населення та територій передбачають: </a:t>
            </a:r>
          </a:p>
          <a:p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Облік при розробці генеральних планів забудови населених пунктів можливих проявів у окремих регіонах та на окремих територіях небезпечних та катастрофічних явищ. </a:t>
            </a:r>
          </a:p>
          <a:p>
            <a:pPr marL="342900" indent="-342900" algn="just">
              <a:buAutoNum type="arabicPeriod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Раціональне розміщення об'єктів підвищеної небезпеки із урахуванням можливих наслідків їх діяльності у випадку виникнення аварій для забезпечення безпеки населення та навколишнього середовища.</a:t>
            </a:r>
          </a:p>
          <a:p>
            <a:pPr marL="342900" indent="-342900" algn="just">
              <a:buAutoNum type="arabicPeriod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Будівництво будинків, будівель, споруд, інженерних мереж та транспортних комунікацій із заданими рівнями безпеки та надійності.</a:t>
            </a:r>
          </a:p>
          <a:p>
            <a:pPr marL="342900" indent="-342900" algn="just">
              <a:buAutoNum type="arabicPeriod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впровадження заходів безаварійного функціонування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об'єктів підвищеної 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небезпеки.</a:t>
            </a:r>
          </a:p>
        </p:txBody>
      </p:sp>
    </p:spTree>
    <p:extLst>
      <p:ext uri="{BB962C8B-B14F-4D97-AF65-F5344CB8AC3E}">
        <p14:creationId xmlns:p14="http://schemas.microsoft.com/office/powerpoint/2010/main" val="24910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85061" y="498762"/>
            <a:ext cx="559327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Інженерний 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</a:t>
            </a:r>
            <a:endParaRPr lang="uk-UA" sz="2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7954" y="1391314"/>
            <a:ext cx="1085404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інженерного захисту населення та територій передбачають: </a:t>
            </a:r>
          </a:p>
          <a:p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Створення комплексної схеми захисту населених пунктів та об'єктів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господарювання від небезпечних природних процесів.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Розробку та здійснення регіональних та місцевих планів запобігання й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ліквідації наслідків надзвичайних ситуацій техногенного та природного характеру.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Організацію будівництва протизсувних, протипаводкових, </a:t>
            </a:r>
            <a:r>
              <a:rPr lang="uk-UA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протиселевих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just"/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протилавинних, протиерозійних та інших інженерних споруд спеціального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призначення.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uk-UA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Реалізацію заходів санітарної охорони території.</a:t>
            </a:r>
          </a:p>
        </p:txBody>
      </p:sp>
    </p:spTree>
    <p:extLst>
      <p:ext uri="{BB962C8B-B14F-4D97-AF65-F5344CB8AC3E}">
        <p14:creationId xmlns:p14="http://schemas.microsoft.com/office/powerpoint/2010/main" val="11703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1086" y="607543"/>
            <a:ext cx="10109859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чи зменшення ступеня ураження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людей:</a:t>
            </a:r>
          </a:p>
          <a:p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та використання існуючих сил та засобів установ охорони здоров'я незалежно від форм власності та господарювання. </a:t>
            </a:r>
          </a:p>
          <a:p>
            <a:pPr marL="514350" indent="-514350" algn="just">
              <a:buAutoNum type="arabicPeriod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Введення у дію національного плану соціально-психологічних заходів при виникненні та ліквідації надзвичайних ситуацій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техногенного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природного характеру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 algn="just">
              <a:buAutoNum type="arabicPeriod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Розгортання в умовах надзвичайних ситуацій техногенного та природного характеру необхідної кількості лікувальних установ. </a:t>
            </a:r>
          </a:p>
          <a:p>
            <a:pPr marL="514350" indent="-514350" algn="just">
              <a:buAutoNum type="arabicPeriod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Завчасне застосування профілактичних медичних препаратів та санітарно-епідеміологічних заходів.</a:t>
            </a:r>
          </a:p>
          <a:p>
            <a:pPr marL="514350" indent="-514350" algn="just">
              <a:buAutoNum type="arabicPeriod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якістю харчових продуктів та продовольчої сировини, питною води та джерелами водопостачання</a:t>
            </a:r>
            <a:r>
              <a:rPr lang="uk-UA" sz="2800" dirty="0" smtClean="0"/>
              <a:t>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2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1086" y="607543"/>
            <a:ext cx="101098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Заходи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 чи зменшення ступеня ураження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людей:</a:t>
            </a:r>
          </a:p>
          <a:p>
            <a:pPr algn="just"/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Контроль за станом атмосферного повітря та опадів.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Завчасне створення та підготовку спеціальних медичних формувань.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Нагромадження медичних засобів захисту, медичного та спеціального майна та техніки.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Контроль за станом навколишнього середовища, санітарно-гігієнічною та епідемічною ситуацією.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Підготовку медичного персоналу та загальне медико-санітарне навчання населення.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21922" y="0"/>
            <a:ext cx="9274629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населення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 створення необхідних умов для збереження життя і здоров'я людей у надзвичайних ситуаціях</a:t>
            </a:r>
          </a:p>
          <a:p>
            <a:pPr algn="just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Головна мета захисних заходів – уникнути або максимально знизити ураження населення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030" y="2624148"/>
            <a:ext cx="5866411" cy="439414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40294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335845"/>
            <a:ext cx="1052945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Напрямки цивільного захисту населення і територій від</a:t>
            </a:r>
          </a:p>
          <a:p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надзвичайних ситуацій природного і техногенного характеру: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1)здійснення комплексу заходів щодо запобігання виникненню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надзвичайної ситуації;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2)забезпечення готовності системи цивільного захисту до реагування на</a:t>
            </a:r>
          </a:p>
          <a:p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надзвичайну ситуацію.</a:t>
            </a:r>
          </a:p>
          <a:p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підготовка і реалізація комплексу правових, соціально-економічних, політичних, організаційно-технічних, санітарно-гігієнічних та інших заходів, спрямованих на регулювання техногенної та природної безпеки.</a:t>
            </a:r>
          </a:p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Реагування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скоординовані дії суб’єктів забезпечення цивільного захисту, направлені на локалізацію та ліквідацію аварії (катастрофи), уточнених в умовах конкретного виду та рівня надзвичайної ситуації техногенного та природного характеру, а також надання невідкладної допомоги потерпілим, усунення загрози життю та здоров’ю людей.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1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541" t="5659" r="3602" b="6771"/>
          <a:stretch/>
        </p:blipFill>
        <p:spPr>
          <a:xfrm>
            <a:off x="10005061" y="83128"/>
            <a:ext cx="1977141" cy="11162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99409" y="0"/>
            <a:ext cx="1078279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Принципи захисту населення та територій від </a:t>
            </a:r>
          </a:p>
          <a:p>
            <a:pPr algn="just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надзвичайних ситуацій техногенного та </a:t>
            </a:r>
          </a:p>
          <a:p>
            <a:pPr algn="just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природного характеру:</a:t>
            </a:r>
          </a:p>
          <a:p>
            <a:pPr algn="just"/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Пріоритетність завдань, спрямованих на порятунок життя та збереження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здоров'я людей та навколишнього середовища.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Безперечна перевага раціональної та превентивної безпеки.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Вільний доступ населення до інформації про захист його та територій від надзвичайних ситуацій техногенного та природного характеру.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Особиста відповідальність та турбота громадян про власну безпеку, неухильне дотримання ними правил поведінки та дій у надзвичайних ситуаціях техногенного та природного характеру.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Відповідальність у межах своїх повноважень посадових осіб.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Обов'язковість завчасної реалізації заходів, спрямованих на попередження виникнення надзвичайних ситуацій техногенного та природного характеру і мінімізація їх негативних психосоціальних наслідків.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3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541" t="5659" r="3602" b="6771"/>
          <a:stretch/>
        </p:blipFill>
        <p:spPr>
          <a:xfrm>
            <a:off x="10005061" y="83128"/>
            <a:ext cx="1977141" cy="11162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409206" y="273132"/>
            <a:ext cx="1078279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Принципи захисту населення та територій від </a:t>
            </a:r>
          </a:p>
          <a:p>
            <a:pPr algn="just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надзвичайних ситуацій техногенного та </a:t>
            </a:r>
          </a:p>
          <a:p>
            <a:pPr algn="just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природного характеру:</a:t>
            </a:r>
          </a:p>
          <a:p>
            <a:pPr algn="just"/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Обов'язковість завчасної реалізації заходів, спрямованих на попередження виникнення надзвичайних ситуацій техногенного та природного характеру і мінімізація їх негативних психосоціальних наслідків.</a:t>
            </a:r>
          </a:p>
          <a:p>
            <a:pPr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Врахування економічних, природних та інших особливостей територій і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ступеня реальної небезпеки виникнення надзвичайних ситуацій техногенного та природного характеру.</a:t>
            </a: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Максимально можливе, ефективне та комплексне використання наявних сил та засобів, призначених для запобігання надзвичайних ситуацій техногенного та природного характеру і реагування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них.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6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62544" y="653143"/>
            <a:ext cx="10422577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завдання </a:t>
            </a:r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захисту населення та територій </a:t>
            </a:r>
          </a:p>
          <a:p>
            <a:pPr algn="just"/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 надзвичайних ситуацій техногенного та </a:t>
            </a:r>
          </a:p>
          <a:p>
            <a:pPr algn="just"/>
            <a:r>
              <a:rPr lang="uk-UA" sz="2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природного характеру це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AutoNum type="arabicPeriod"/>
            </a:pP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Здійснення комплексу заходів щодо запобігання та реагування на надзвичайні ситуації техногенного та природного характеру.</a:t>
            </a:r>
          </a:p>
          <a:p>
            <a:pPr marL="514350" indent="-514350" algn="just">
              <a:buAutoNum type="arabicPeriod"/>
            </a:pPr>
            <a:endParaRPr lang="uk-UA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Забезпечення готовності та контролю за станом готовності до дій і взаємодії органів управління у цій сфері, сил та засобів, призначених для запобігання надзвичайних ситуацій техногенного та природного характеру і реагування на них.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178" y="191395"/>
            <a:ext cx="1977191" cy="19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3180" y="57150"/>
            <a:ext cx="2200275" cy="20764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0156" y="564733"/>
            <a:ext cx="8911687" cy="1280890"/>
          </a:xfrm>
        </p:spPr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системи захисту населення і </a:t>
            </a:r>
            <a:b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територій належать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824120"/>
              </p:ext>
            </p:extLst>
          </p:nvPr>
        </p:nvGraphicFramePr>
        <p:xfrm>
          <a:off x="1128156" y="2133600"/>
          <a:ext cx="10925299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501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2545" y="593766"/>
            <a:ext cx="1002277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Оповіщення про загрозу виникнення або виникнення надзвичайних</a:t>
            </a:r>
          </a:p>
          <a:p>
            <a:pPr algn="just"/>
            <a:r>
              <a:rPr lang="uk-UA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ситуацій </a:t>
            </a:r>
            <a:r>
              <a:rPr lang="uk-UA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доведення сигналів і повідомлень органів управління цивільного захисту про загрозу та виникнення надзвичайних ситуацій, аварій, катастроф, епідемій, пожеж тощо до центральних і місцевих органів виконавчої влади, підприємств, установ, організацій і населення.</a:t>
            </a:r>
            <a:endParaRPr lang="uk-UA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253" y="2957987"/>
            <a:ext cx="6495802" cy="363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5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697</TotalTime>
  <Words>1621</Words>
  <Application>Microsoft Office PowerPoint</Application>
  <PresentationFormat>Широкоэкранный</PresentationFormat>
  <Paragraphs>155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Times New Roman</vt:lpstr>
      <vt:lpstr>Wingdings 3</vt:lpstr>
      <vt:lpstr>Легкий дым</vt:lpstr>
      <vt:lpstr>Тема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системи захисту населення і  територій належать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</dc:title>
  <dc:creator>Пользователь</dc:creator>
  <cp:lastModifiedBy>Пользователь</cp:lastModifiedBy>
  <cp:revision>68</cp:revision>
  <dcterms:created xsi:type="dcterms:W3CDTF">2021-12-01T20:27:21Z</dcterms:created>
  <dcterms:modified xsi:type="dcterms:W3CDTF">2023-10-01T20:25:44Z</dcterms:modified>
</cp:coreProperties>
</file>