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64" r:id="rId11"/>
    <p:sldId id="268" r:id="rId12"/>
    <p:sldId id="269" r:id="rId13"/>
    <p:sldId id="270" r:id="rId14"/>
    <p:sldId id="271" r:id="rId15"/>
    <p:sldId id="272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604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7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516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7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4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7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6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5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57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6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4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88CA-1F2D-43DC-AB29-A416E24B7EE0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FC15EA-2DB3-4EB3-A6F1-EE166C22A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90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7343" y="638299"/>
            <a:ext cx="8915399" cy="2262781"/>
          </a:xfrm>
        </p:spPr>
        <p:txBody>
          <a:bodyPr/>
          <a:lstStyle/>
          <a:p>
            <a:pPr algn="r"/>
            <a:r>
              <a:rPr lang="ru-RU" dirty="0" smtClean="0"/>
              <a:t>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6296" y="3429000"/>
            <a:ext cx="9996446" cy="1801551"/>
          </a:xfrm>
        </p:spPr>
        <p:txBody>
          <a:bodyPr>
            <a:noAutofit/>
          </a:bodyPr>
          <a:lstStyle/>
          <a:p>
            <a:pPr algn="r"/>
            <a:r>
              <a:rPr lang="uk-UA" sz="5400" b="1" dirty="0" smtClean="0"/>
              <a:t> </a:t>
            </a:r>
            <a:r>
              <a:rPr lang="ru-RU" sz="3600" b="1" dirty="0"/>
              <a:t>ПЛАНУВАННЯ ЗАХОДІВ З ПИТАНЬ</a:t>
            </a:r>
          </a:p>
          <a:p>
            <a:pPr algn="r"/>
            <a:r>
              <a:rPr lang="ru-RU" sz="3600" b="1" dirty="0"/>
              <a:t>ЦИВІЛЬНОГО ЗАХИСТУ</a:t>
            </a:r>
            <a:endParaRPr lang="uk-UA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3177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0040" y="1028343"/>
            <a:ext cx="10441588" cy="4481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2400" b="1" dirty="0"/>
              <a:t>План цивільного захисту на воєнний час </a:t>
            </a:r>
            <a:r>
              <a:rPr lang="uk-UA" sz="2400" dirty="0"/>
              <a:t>— це документи</a:t>
            </a:r>
            <a:r>
              <a:rPr lang="uk-UA" sz="2400" dirty="0" smtClean="0"/>
              <a:t>, які </a:t>
            </a:r>
            <a:r>
              <a:rPr lang="uk-UA" sz="2400" dirty="0"/>
              <a:t>визначають організацію і порядок переведення об'єкта з мирного на воєнний час і ведення цивільного захисту в </a:t>
            </a:r>
            <a:r>
              <a:rPr lang="uk-UA" sz="2400" dirty="0" smtClean="0"/>
              <a:t>початковий період </a:t>
            </a:r>
            <a:r>
              <a:rPr lang="uk-UA" sz="2400" dirty="0"/>
              <a:t>війни.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uk-UA" sz="2400" b="1" dirty="0"/>
              <a:t>План цивільного захисту на мирний час </a:t>
            </a:r>
            <a:r>
              <a:rPr lang="uk-UA" sz="2400" dirty="0"/>
              <a:t>— це документи, </a:t>
            </a:r>
            <a:r>
              <a:rPr lang="uk-UA" sz="2400" dirty="0" smtClean="0"/>
              <a:t>які визначають </a:t>
            </a:r>
            <a:r>
              <a:rPr lang="uk-UA" sz="2400" dirty="0"/>
              <a:t>організацію і порядок виконання заходів </a:t>
            </a:r>
            <a:r>
              <a:rPr lang="uk-UA" sz="2400" dirty="0" smtClean="0"/>
              <a:t>цивільного захисту </a:t>
            </a:r>
            <a:r>
              <a:rPr lang="uk-UA" sz="2400" dirty="0"/>
              <a:t>з метою запобігання або зменшення можливих </a:t>
            </a:r>
            <a:r>
              <a:rPr lang="uk-UA" sz="2400" dirty="0" smtClean="0"/>
              <a:t>втрат від </a:t>
            </a:r>
            <a:r>
              <a:rPr lang="uk-UA" sz="2400" dirty="0"/>
              <a:t>важких виробничих аварій, катастроф і стихійних лих, а також ведення рятувальних та інших невідкладних робіт при </a:t>
            </a:r>
            <a:r>
              <a:rPr lang="uk-UA" sz="2400" dirty="0" smtClean="0"/>
              <a:t>їх виникненні</a:t>
            </a:r>
            <a:r>
              <a:rPr lang="uk-UA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683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8795" y="640893"/>
            <a:ext cx="104146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Вихідні документи при розробці </a:t>
            </a:r>
            <a:r>
              <a:rPr lang="uk-UA" sz="2400" b="1" i="1" dirty="0"/>
              <a:t>планів цивільного захисту </a:t>
            </a:r>
            <a:r>
              <a:rPr lang="uk-UA" sz="2400" b="1" i="1" dirty="0" smtClean="0"/>
              <a:t>об'єкта:</a:t>
            </a:r>
          </a:p>
          <a:p>
            <a:pPr algn="just"/>
            <a:endParaRPr lang="uk-UA" sz="2400" b="1" i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b="1" i="1" dirty="0" smtClean="0"/>
              <a:t> </a:t>
            </a:r>
            <a:r>
              <a:rPr lang="uk-UA" sz="2400" dirty="0"/>
              <a:t>директивні документи Президента, </a:t>
            </a:r>
            <a:r>
              <a:rPr lang="uk-UA" sz="2400" dirty="0" smtClean="0"/>
              <a:t>Верховної </a:t>
            </a:r>
            <a:r>
              <a:rPr lang="uk-UA" sz="2400" dirty="0"/>
              <a:t>Ради</a:t>
            </a:r>
            <a:r>
              <a:rPr lang="uk-UA" sz="2400" dirty="0" smtClean="0"/>
              <a:t>, Уряду </a:t>
            </a:r>
            <a:r>
              <a:rPr lang="uk-UA" sz="2400" dirty="0"/>
              <a:t>України та ДСНС; </a:t>
            </a: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витяг </a:t>
            </a:r>
            <a:r>
              <a:rPr lang="uk-UA" sz="2400" dirty="0"/>
              <a:t>із рішення керівника </a:t>
            </a:r>
            <a:r>
              <a:rPr lang="uk-UA" sz="2400" dirty="0" smtClean="0"/>
              <a:t>цивільного захисту </a:t>
            </a:r>
            <a:r>
              <a:rPr lang="uk-UA" sz="2400" dirty="0"/>
              <a:t>району про організацію і ведення цивільного захисту </a:t>
            </a:r>
            <a:r>
              <a:rPr lang="uk-UA" sz="2400" dirty="0" smtClean="0"/>
              <a:t>на території </a:t>
            </a:r>
            <a:r>
              <a:rPr lang="uk-UA" sz="2400" dirty="0"/>
              <a:t>району, дані про кількість формувань, їх </a:t>
            </a:r>
            <a:r>
              <a:rPr lang="uk-UA" sz="2400" dirty="0" smtClean="0"/>
              <a:t>особовий склад</a:t>
            </a:r>
            <a:r>
              <a:rPr lang="uk-UA" sz="2400" dirty="0"/>
              <a:t>, які потрібно створити на даному об'єкті; </a:t>
            </a: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витяг </a:t>
            </a:r>
            <a:r>
              <a:rPr lang="uk-UA" sz="2400" dirty="0"/>
              <a:t>із </a:t>
            </a:r>
            <a:r>
              <a:rPr lang="uk-UA" sz="2400" dirty="0" smtClean="0"/>
              <a:t>плану прийому </a:t>
            </a:r>
            <a:r>
              <a:rPr lang="uk-UA" sz="2400" dirty="0"/>
              <a:t>і розміщення евакуйованого населення</a:t>
            </a:r>
            <a:r>
              <a:rPr lang="uk-UA" sz="24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 </a:t>
            </a:r>
            <a:r>
              <a:rPr lang="uk-UA" sz="2400" dirty="0"/>
              <a:t>витяг із </a:t>
            </a:r>
            <a:r>
              <a:rPr lang="uk-UA" sz="2400" dirty="0" smtClean="0"/>
              <a:t>наряду центру комплектування </a:t>
            </a:r>
            <a:r>
              <a:rPr lang="uk-UA" sz="2400" dirty="0"/>
              <a:t>на постачання техніки у збройні сили у зв'язку </a:t>
            </a:r>
            <a:r>
              <a:rPr lang="uk-UA" sz="2400" dirty="0" smtClean="0"/>
              <a:t>з мобілізацією</a:t>
            </a:r>
            <a:r>
              <a:rPr lang="uk-UA" sz="2400" dirty="0"/>
              <a:t>; </a:t>
            </a:r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окремі </a:t>
            </a:r>
            <a:r>
              <a:rPr lang="uk-UA" sz="2400" dirty="0"/>
              <a:t>розпорядження керівника цивільного захисту району (наряд для виконання спеціальних завдань та ін.);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/>
              <a:t>документи, які характеризують господарство і населений пункт.</a:t>
            </a:r>
          </a:p>
        </p:txBody>
      </p:sp>
    </p:spTree>
    <p:extLst>
      <p:ext uri="{BB962C8B-B14F-4D97-AF65-F5344CB8AC3E}">
        <p14:creationId xmlns:p14="http://schemas.microsoft.com/office/powerpoint/2010/main" val="4903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2788" y="154378"/>
            <a:ext cx="10254406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/>
              <a:t> </a:t>
            </a:r>
            <a:r>
              <a:rPr lang="uk-UA" sz="2800" b="1" i="1" dirty="0"/>
              <a:t>Е</a:t>
            </a:r>
            <a:r>
              <a:rPr lang="uk-UA" sz="2800" b="1" i="1" dirty="0" smtClean="0"/>
              <a:t>тапи розробки планів:</a:t>
            </a:r>
          </a:p>
          <a:p>
            <a:pPr algn="ctr"/>
            <a:endParaRPr lang="uk-UA" sz="2400" b="1" i="1" dirty="0"/>
          </a:p>
          <a:p>
            <a:pPr algn="just"/>
            <a:r>
              <a:rPr lang="uk-UA" sz="2400" b="1" i="1" dirty="0"/>
              <a:t>Перший етап </a:t>
            </a:r>
            <a:r>
              <a:rPr lang="uk-UA" sz="2400" i="1" dirty="0"/>
              <a:t>— підготовчий, протягом якого визначається</a:t>
            </a:r>
          </a:p>
          <a:p>
            <a:pPr algn="just"/>
            <a:r>
              <a:rPr lang="uk-UA" sz="2400" i="1" dirty="0"/>
              <a:t>склад виконавців і відбувається їх затвердження, здійснюється</a:t>
            </a:r>
          </a:p>
          <a:p>
            <a:pPr algn="just"/>
            <a:r>
              <a:rPr lang="uk-UA" sz="2400" i="1" dirty="0"/>
              <a:t>підготовка виконавців до роботи, доведення до них директив,</a:t>
            </a:r>
          </a:p>
          <a:p>
            <a:pPr algn="just"/>
            <a:r>
              <a:rPr lang="uk-UA" sz="2400" i="1" dirty="0"/>
              <a:t>рекомендацій та інших документів, узагальнення і аналіз вихідних даних, необхідних для розробки планів ЦЗ, визначаються обсяги робіт, розподіляються обов'язки між виконавцями та закріп- </a:t>
            </a:r>
            <a:r>
              <a:rPr lang="uk-UA" sz="2400" i="1" dirty="0" err="1"/>
              <a:t>люються</a:t>
            </a:r>
            <a:r>
              <a:rPr lang="uk-UA" sz="2400" i="1" dirty="0"/>
              <a:t> за ними відповідні розділи плану</a:t>
            </a:r>
            <a:r>
              <a:rPr lang="uk-UA" sz="2400" i="1" dirty="0" smtClean="0"/>
              <a:t>.</a:t>
            </a:r>
          </a:p>
          <a:p>
            <a:pPr algn="just"/>
            <a:endParaRPr lang="uk-UA" sz="2400" i="1" dirty="0"/>
          </a:p>
          <a:p>
            <a:pPr algn="just"/>
            <a:r>
              <a:rPr lang="uk-UA" sz="2400" b="1" i="1" dirty="0"/>
              <a:t>Другий етап </a:t>
            </a:r>
            <a:r>
              <a:rPr lang="uk-UA" sz="2400" i="1" dirty="0"/>
              <a:t>— практична розробка та оформлення доку- ментів. Заходи, які плануються в документах плану, мають бути</a:t>
            </a:r>
          </a:p>
          <a:p>
            <a:pPr algn="just"/>
            <a:r>
              <a:rPr lang="uk-UA" sz="2400" i="1" dirty="0"/>
              <a:t>спрямовані на виконання завдань ЦЗ в надзвичайних ситуаціях</a:t>
            </a:r>
            <a:r>
              <a:rPr lang="uk-UA" sz="2400" i="1" dirty="0" smtClean="0"/>
              <a:t>.</a:t>
            </a:r>
          </a:p>
          <a:p>
            <a:pPr algn="just"/>
            <a:endParaRPr lang="uk-UA" sz="2400" i="1" dirty="0" smtClean="0"/>
          </a:p>
          <a:p>
            <a:pPr algn="just"/>
            <a:r>
              <a:rPr lang="uk-UA" sz="2400" b="1" i="1" dirty="0"/>
              <a:t>Третій етап </a:t>
            </a:r>
            <a:r>
              <a:rPr lang="uk-UA" sz="2400" i="1" dirty="0"/>
              <a:t>— узгодження розроблених планів із відділом</a:t>
            </a:r>
          </a:p>
          <a:p>
            <a:pPr algn="just"/>
            <a:r>
              <a:rPr lang="uk-UA" sz="2400" i="1" dirty="0"/>
              <a:t>ЦЗ району та адміністрацією населеного пункту. Після цього відбувається їх затвердження.</a:t>
            </a:r>
          </a:p>
          <a:p>
            <a:pPr algn="just"/>
            <a:endParaRPr lang="uk-UA" sz="2400" i="1" dirty="0" smtClean="0"/>
          </a:p>
          <a:p>
            <a:pPr algn="just"/>
            <a:endParaRPr lang="uk-UA" sz="2400" i="1" dirty="0"/>
          </a:p>
          <a:p>
            <a:pPr algn="just"/>
            <a:endParaRPr lang="uk-UA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9283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7547" y="178130"/>
            <a:ext cx="1033153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Об'єкт</a:t>
            </a:r>
            <a:r>
              <a:rPr lang="uk-UA" sz="2800" dirty="0" smtClean="0"/>
              <a:t>, що знаходиться на території одного або кількох населених пунктів, складає єдиний план разом з усіма адміністраціями населених пунктів. 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b="1" dirty="0"/>
              <a:t>Заходи</a:t>
            </a:r>
            <a:r>
              <a:rPr lang="uk-UA" sz="2800" dirty="0"/>
              <a:t>, які потребують капітальних затрат і матеріально- технічних засобів, також мають бути висвітлені в цих планах.</a:t>
            </a:r>
          </a:p>
          <a:p>
            <a:pPr algn="just"/>
            <a:r>
              <a:rPr lang="uk-UA" sz="2800" dirty="0"/>
              <a:t>До них належать: </a:t>
            </a:r>
            <a:endParaRPr lang="uk-UA" sz="2800" dirty="0" smtClean="0"/>
          </a:p>
          <a:p>
            <a:pPr algn="just"/>
            <a:r>
              <a:rPr lang="uk-UA" sz="2800" dirty="0" smtClean="0"/>
              <a:t>будівництво </a:t>
            </a:r>
            <a:r>
              <a:rPr lang="uk-UA" sz="2800" dirty="0"/>
              <a:t>захисних споруд, </a:t>
            </a:r>
            <a:r>
              <a:rPr lang="uk-UA" sz="2800" dirty="0" smtClean="0"/>
              <a:t>пункту управління</a:t>
            </a:r>
            <a:r>
              <a:rPr lang="uk-UA" sz="2800" dirty="0"/>
              <a:t>, придбання засобів для герметизації складських приміщень і колодязів, систем зв'язку і оповіщення, майна </a:t>
            </a:r>
            <a:r>
              <a:rPr lang="uk-UA" sz="2800" dirty="0" smtClean="0"/>
              <a:t>для формувань</a:t>
            </a:r>
            <a:r>
              <a:rPr lang="uk-UA" sz="2800" dirty="0"/>
              <a:t>, спеціальної техніки, яка необхідна для </a:t>
            </a:r>
            <a:r>
              <a:rPr lang="uk-UA" sz="2800" dirty="0" smtClean="0"/>
              <a:t>проведення рятувальних </a:t>
            </a:r>
            <a:r>
              <a:rPr lang="uk-UA" sz="2800" dirty="0"/>
              <a:t>та інших невідкладних робіт, автономних </a:t>
            </a:r>
            <a:r>
              <a:rPr lang="uk-UA" sz="2800" dirty="0" smtClean="0"/>
              <a:t>джерел електроенергії </a:t>
            </a:r>
            <a:r>
              <a:rPr lang="uk-UA" sz="2800" dirty="0"/>
              <a:t>тощо.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56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670" y="93456"/>
            <a:ext cx="10129652" cy="52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6531" y="476944"/>
            <a:ext cx="108239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i="1" dirty="0"/>
              <a:t>Для планування, підготовки і проведення заходів з евакуації</a:t>
            </a:r>
          </a:p>
          <a:p>
            <a:r>
              <a:rPr lang="uk-UA" sz="2600" b="1" i="1" dirty="0"/>
              <a:t>необхідна наступна інформація: </a:t>
            </a:r>
            <a:endParaRPr lang="uk-UA" sz="2600" b="1" i="1" dirty="0" smtClean="0"/>
          </a:p>
          <a:p>
            <a:endParaRPr lang="uk-UA" sz="2600" b="1" i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600" i="1" dirty="0" smtClean="0"/>
              <a:t>чисельність </a:t>
            </a:r>
            <a:r>
              <a:rPr lang="uk-UA" sz="2600" i="1" dirty="0"/>
              <a:t>працюючих, відвідувачів, обслуговуючого персоналу даного об'єкту, </a:t>
            </a:r>
            <a:r>
              <a:rPr lang="uk-UA" sz="2600" i="1" dirty="0" smtClean="0"/>
              <a:t>населення, що </a:t>
            </a:r>
            <a:r>
              <a:rPr lang="uk-UA" sz="2600" i="1" dirty="0"/>
              <a:t>проживає в даному населеному пункті; </a:t>
            </a:r>
            <a:endParaRPr lang="uk-UA" sz="26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600" i="1" dirty="0" smtClean="0"/>
              <a:t>час </a:t>
            </a:r>
            <a:r>
              <a:rPr lang="uk-UA" sz="2600" i="1" dirty="0"/>
              <a:t>доби, коли </a:t>
            </a:r>
            <a:r>
              <a:rPr lang="uk-UA" sz="2600" i="1" dirty="0" smtClean="0"/>
              <a:t>буває найбільше </a:t>
            </a:r>
            <a:r>
              <a:rPr lang="uk-UA" sz="2600" i="1" dirty="0"/>
              <a:t>скупчення людей у приміщеннях; розміщення людей </a:t>
            </a:r>
            <a:r>
              <a:rPr lang="uk-UA" sz="2600" i="1" dirty="0" smtClean="0"/>
              <a:t>у приміщеннях;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600" i="1" dirty="0" smtClean="0"/>
              <a:t> </a:t>
            </a:r>
            <a:r>
              <a:rPr lang="uk-UA" sz="2600" i="1" dirty="0"/>
              <a:t>стан входів, аварійних виходів; </a:t>
            </a:r>
            <a:endParaRPr lang="uk-UA" sz="26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600" i="1" dirty="0" smtClean="0"/>
              <a:t>наявність </a:t>
            </a:r>
            <a:r>
              <a:rPr lang="uk-UA" sz="2600" i="1" dirty="0"/>
              <a:t>і </a:t>
            </a:r>
            <a:r>
              <a:rPr lang="uk-UA" sz="2600" i="1" dirty="0" smtClean="0"/>
              <a:t>стан входів </a:t>
            </a:r>
            <a:r>
              <a:rPr lang="uk-UA" sz="2600" i="1" dirty="0"/>
              <a:t>для пожежників, поліції, формувань ЦЗ, для внесення різних технічних засобів; </a:t>
            </a:r>
            <a:endParaRPr lang="uk-UA" sz="2600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sz="2600" dirty="0" smtClean="0"/>
              <a:t>труднощі, які треба враховувати під час евакуації людей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40427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295" y="344385"/>
            <a:ext cx="103790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За рахунок коштів об'єкта проводяться наступні заходи: </a:t>
            </a:r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 smtClean="0"/>
              <a:t>підготовка і забезпечення майном формувань ЦЗ об’єкту,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 smtClean="0"/>
              <a:t> навчання їх керівного особового складу, а також працюючих,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 smtClean="0"/>
              <a:t> організація зв'язку і оповіщення,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 smtClean="0"/>
              <a:t>створення навчально- матеріальної бази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07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8171" y="83127"/>
            <a:ext cx="10224655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План цивільного захисту на воєнний час</a:t>
            </a:r>
            <a:endParaRPr lang="ru-RU" sz="2400" b="1" i="1" dirty="0"/>
          </a:p>
          <a:p>
            <a:r>
              <a:rPr lang="uk-UA" sz="2400" i="1" dirty="0" smtClean="0"/>
              <a:t>Розділ 1. Оцінка обстановки, що може скластися на об'єкті в</a:t>
            </a:r>
          </a:p>
          <a:p>
            <a:r>
              <a:rPr lang="uk-UA" sz="2400" i="1" dirty="0" smtClean="0"/>
              <a:t>результаті дій противника </a:t>
            </a:r>
            <a:r>
              <a:rPr lang="uk-UA" sz="2000" i="1" dirty="0" smtClean="0"/>
              <a:t>(</a:t>
            </a:r>
            <a:r>
              <a:rPr lang="uk-UA" sz="2000" dirty="0" smtClean="0"/>
              <a:t>коротка характеристика і обстановка, що може скластися на території об'єкта після несподіваного нападу противника і при плановому переведенні ЦЗ на воєнний стан; можливий ступінь руйнування виробничих дільниць і житлових будинків; ступінь радіоактивного забруднення території тощо</a:t>
            </a:r>
            <a:r>
              <a:rPr lang="uk-UA" sz="2000" i="1" dirty="0" smtClean="0"/>
              <a:t>).</a:t>
            </a:r>
          </a:p>
          <a:p>
            <a:r>
              <a:rPr lang="uk-UA" sz="2400" i="1" dirty="0"/>
              <a:t>Розділ 2. Виконання заходів на об'єкті при планомірному</a:t>
            </a:r>
          </a:p>
          <a:p>
            <a:r>
              <a:rPr lang="uk-UA" sz="2400" i="1" dirty="0"/>
              <a:t>переведенні на особливий період.</a:t>
            </a:r>
          </a:p>
          <a:p>
            <a:r>
              <a:rPr lang="uk-UA" sz="2000" i="1" dirty="0" smtClean="0"/>
              <a:t>1</a:t>
            </a:r>
            <a:r>
              <a:rPr lang="uk-UA" sz="2000" i="1" dirty="0"/>
              <a:t>. Захист працюючих і членів їх сімей:</a:t>
            </a:r>
          </a:p>
          <a:p>
            <a:r>
              <a:rPr lang="uk-UA" sz="2000" i="1" dirty="0"/>
              <a:t>а) організація і порядок укриття їх у захисних </a:t>
            </a:r>
            <a:r>
              <a:rPr lang="uk-UA" sz="2000" i="1" dirty="0" smtClean="0"/>
              <a:t>спорудах;</a:t>
            </a:r>
            <a:endParaRPr lang="uk-UA" sz="2000" i="1" dirty="0"/>
          </a:p>
          <a:p>
            <a:r>
              <a:rPr lang="uk-UA" sz="2000" i="1" dirty="0"/>
              <a:t>б) організація прийому і розміщення </a:t>
            </a:r>
            <a:r>
              <a:rPr lang="uk-UA" sz="2000" i="1" dirty="0" smtClean="0"/>
              <a:t>евакуйованого;</a:t>
            </a:r>
            <a:endParaRPr lang="uk-UA" sz="2000" i="1" dirty="0"/>
          </a:p>
          <a:p>
            <a:r>
              <a:rPr lang="uk-UA" sz="2000" i="1" dirty="0"/>
              <a:t>в) протирадіаційний і протихімічний </a:t>
            </a:r>
            <a:r>
              <a:rPr lang="uk-UA" sz="2000" i="1" dirty="0" smtClean="0"/>
              <a:t>захист;</a:t>
            </a:r>
            <a:endParaRPr lang="uk-UA" sz="2000" i="1" dirty="0"/>
          </a:p>
          <a:p>
            <a:r>
              <a:rPr lang="uk-UA" sz="2000" i="1" dirty="0"/>
              <a:t>г) медичний </a:t>
            </a:r>
            <a:r>
              <a:rPr lang="uk-UA" sz="2000" i="1" dirty="0" smtClean="0"/>
              <a:t>захист</a:t>
            </a:r>
          </a:p>
          <a:p>
            <a:r>
              <a:rPr lang="ru-RU" sz="2000" i="1" dirty="0"/>
              <a:t>2. Заходи </a:t>
            </a:r>
            <a:r>
              <a:rPr lang="ru-RU" sz="2000" i="1" dirty="0" err="1"/>
              <a:t>забезпечення</a:t>
            </a:r>
            <a:r>
              <a:rPr lang="ru-RU" sz="2000" i="1" dirty="0"/>
              <a:t> </a:t>
            </a:r>
            <a:r>
              <a:rPr lang="ru-RU" sz="2000" i="1" dirty="0" err="1"/>
              <a:t>стійкої</a:t>
            </a:r>
            <a:r>
              <a:rPr lang="ru-RU" sz="2000" i="1" dirty="0"/>
              <a:t> </a:t>
            </a:r>
            <a:r>
              <a:rPr lang="ru-RU" sz="2000" i="1" dirty="0" err="1"/>
              <a:t>роботи</a:t>
            </a:r>
            <a:r>
              <a:rPr lang="ru-RU" sz="2000" i="1" dirty="0"/>
              <a:t> у </a:t>
            </a:r>
            <a:r>
              <a:rPr lang="ru-RU" sz="2000" i="1" dirty="0" err="1"/>
              <a:t>воєнний</a:t>
            </a:r>
            <a:r>
              <a:rPr lang="ru-RU" sz="2000" i="1" dirty="0"/>
              <a:t> час.</a:t>
            </a:r>
          </a:p>
          <a:p>
            <a:r>
              <a:rPr lang="ru-RU" sz="2000" i="1" dirty="0"/>
              <a:t>3. Заходи і </a:t>
            </a:r>
            <a:r>
              <a:rPr lang="ru-RU" sz="2000" i="1" dirty="0" err="1"/>
              <a:t>ведення</a:t>
            </a:r>
            <a:r>
              <a:rPr lang="ru-RU" sz="2000" i="1" dirty="0"/>
              <a:t> </a:t>
            </a:r>
            <a:r>
              <a:rPr lang="ru-RU" sz="2000" i="1" dirty="0" err="1"/>
              <a:t>рятувальних</a:t>
            </a:r>
            <a:r>
              <a:rPr lang="ru-RU" sz="2000" i="1" dirty="0"/>
              <a:t> та </a:t>
            </a:r>
            <a:r>
              <a:rPr lang="ru-RU" sz="2000" i="1" dirty="0" err="1"/>
              <a:t>інших</a:t>
            </a:r>
            <a:r>
              <a:rPr lang="ru-RU" sz="2000" i="1" dirty="0"/>
              <a:t> </a:t>
            </a:r>
            <a:r>
              <a:rPr lang="ru-RU" sz="2000" i="1" dirty="0" err="1"/>
              <a:t>невідкладних</a:t>
            </a:r>
            <a:r>
              <a:rPr lang="ru-RU" sz="2000" i="1" dirty="0"/>
              <a:t> </a:t>
            </a:r>
            <a:r>
              <a:rPr lang="ru-RU" sz="2000" i="1" dirty="0" err="1" smtClean="0"/>
              <a:t>робіт</a:t>
            </a:r>
            <a:r>
              <a:rPr lang="ru-RU" sz="2000" i="1" dirty="0" smtClean="0"/>
              <a:t>.</a:t>
            </a:r>
          </a:p>
          <a:p>
            <a:r>
              <a:rPr lang="uk-UA" sz="2000" i="1" dirty="0"/>
              <a:t>4. Організація забезпечення заходів ЦЗ.</a:t>
            </a:r>
          </a:p>
          <a:p>
            <a:r>
              <a:rPr lang="uk-UA" sz="2000" i="1" dirty="0" smtClean="0"/>
              <a:t>розвідка</a:t>
            </a:r>
            <a:r>
              <a:rPr lang="uk-UA" sz="2000" i="1" dirty="0"/>
              <a:t>, транспортне</a:t>
            </a:r>
            <a:r>
              <a:rPr lang="uk-UA" sz="2000" i="1" dirty="0" smtClean="0"/>
              <a:t>, матеріальне </a:t>
            </a:r>
            <a:r>
              <a:rPr lang="uk-UA" sz="2000" i="1" dirty="0"/>
              <a:t>і технічне забезпечення, </a:t>
            </a:r>
            <a:r>
              <a:rPr lang="uk-UA" sz="2000" i="1" dirty="0" smtClean="0"/>
              <a:t>гідрометеорологічна </a:t>
            </a:r>
            <a:r>
              <a:rPr lang="uk-UA" sz="2000" i="1" dirty="0"/>
              <a:t>інформація, пожежне забезпечення та забезпечення громадського порядку.</a:t>
            </a:r>
          </a:p>
          <a:p>
            <a:r>
              <a:rPr lang="uk-UA" sz="2000" i="1" dirty="0"/>
              <a:t>5. Організація управління.</a:t>
            </a:r>
            <a:endParaRPr lang="uk-UA" sz="2000" i="1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36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165864"/>
            <a:ext cx="106244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/>
              <a:t>Розділ 3. Виконання заходів ЦЗ на об'єкті в умовах несподіваного нападу противника.</a:t>
            </a:r>
          </a:p>
          <a:p>
            <a:endParaRPr lang="ru-RU" sz="2400" i="1" dirty="0"/>
          </a:p>
          <a:p>
            <a:pPr algn="just"/>
            <a:r>
              <a:rPr lang="uk-UA" sz="2200" i="1" dirty="0" smtClean="0"/>
              <a:t>1. Дії за сигналом "Повітряна тривога" (ПТ): порядок і строки повідомлення працюючих і населення за сигналом "ПТ";</a:t>
            </a:r>
          </a:p>
          <a:p>
            <a:pPr algn="just"/>
            <a:r>
              <a:rPr lang="uk-UA" sz="2200" i="1" dirty="0" smtClean="0"/>
              <a:t>порядок видачі засобів індивідуального захисту (ЗІЗ), приладів</a:t>
            </a:r>
          </a:p>
          <a:p>
            <a:pPr algn="just"/>
            <a:r>
              <a:rPr lang="uk-UA" sz="2200" i="1" dirty="0" smtClean="0"/>
              <a:t>розвідки і дозиметричного контролю, які знаходяться біля робочих місць і в захисних спорудах (ЗС); організація безаварійної зупинки виробництва; укриття населення та управління ним. </a:t>
            </a:r>
          </a:p>
          <a:p>
            <a:pPr algn="just"/>
            <a:endParaRPr lang="uk-UA" sz="2200" i="1" dirty="0"/>
          </a:p>
          <a:p>
            <a:pPr algn="just"/>
            <a:r>
              <a:rPr lang="uk-UA" sz="2200" i="1" dirty="0" smtClean="0"/>
              <a:t>2. Дії після нападу противника: заходи відновлення порушеного управління; приведення в готовність формувань ЦЗ; введення режимів захисту; організація прийому і розміщення евакуйованого населення; порядок розгортання і приведення до готовності сил і засобів ЦЗ; організація прискореного відновлення і будівництва захисних споруд; організація і ведення рятувальних та інших невідкладних робіт на території об'єкта; порядок відновлення боєздатності об'єктових сил і засобів.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319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8165" y="106877"/>
            <a:ext cx="1054528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План цивільного захисту на мирний час</a:t>
            </a:r>
          </a:p>
          <a:p>
            <a:r>
              <a:rPr lang="uk-UA" sz="2200" i="1" dirty="0" smtClean="0"/>
              <a:t>Розділ </a:t>
            </a:r>
            <a:r>
              <a:rPr lang="uk-UA" sz="2200" i="1" dirty="0"/>
              <a:t>1. Висновки з оцінки можливої обстановки на об'єкті</a:t>
            </a:r>
          </a:p>
          <a:p>
            <a:r>
              <a:rPr lang="uk-UA" sz="2200" i="1" dirty="0"/>
              <a:t>при виникненні великих виробничих аварій, катастроф і стихійних лих. </a:t>
            </a:r>
            <a:endParaRPr lang="uk-UA" sz="2200" i="1" dirty="0" smtClean="0"/>
          </a:p>
          <a:p>
            <a:endParaRPr lang="uk-UA" sz="2200" i="1" dirty="0" smtClean="0"/>
          </a:p>
          <a:p>
            <a:r>
              <a:rPr lang="uk-UA" sz="2000" i="1" dirty="0" smtClean="0"/>
              <a:t>Зміст</a:t>
            </a:r>
            <a:r>
              <a:rPr lang="uk-UA" sz="2000" i="1" dirty="0"/>
              <a:t>: перелік можливих великих аварій, катастроф і </a:t>
            </a:r>
            <a:r>
              <a:rPr lang="uk-UA" sz="2000" i="1" dirty="0" smtClean="0"/>
              <a:t>стихійних </a:t>
            </a:r>
            <a:r>
              <a:rPr lang="uk-UA" sz="2000" i="1" dirty="0"/>
              <a:t>лих на даному об'єкті та висновки з оцінки обстановки, яка</a:t>
            </a:r>
          </a:p>
          <a:p>
            <a:r>
              <a:rPr lang="uk-UA" sz="2000" i="1" dirty="0"/>
              <a:t>може скластися на об'єкті при їх виникненні</a:t>
            </a:r>
            <a:r>
              <a:rPr lang="uk-UA" sz="2000" i="1" dirty="0" smtClean="0"/>
              <a:t>.</a:t>
            </a:r>
          </a:p>
          <a:p>
            <a:endParaRPr lang="uk-UA" sz="800" i="1" dirty="0"/>
          </a:p>
          <a:p>
            <a:r>
              <a:rPr lang="uk-UA" sz="2200" i="1" dirty="0" smtClean="0"/>
              <a:t>Розділ </a:t>
            </a:r>
            <a:r>
              <a:rPr lang="uk-UA" sz="2200" i="1" dirty="0"/>
              <a:t>2. Здійснення заходів при загрозі і виникненні великих виробничих аварій, катастроф і стихійних лих на об'єкті.</a:t>
            </a:r>
          </a:p>
          <a:p>
            <a:pPr marL="457200" indent="-457200">
              <a:buAutoNum type="arabicPeriod"/>
            </a:pPr>
            <a:r>
              <a:rPr lang="uk-UA" sz="2200" i="1" dirty="0" smtClean="0"/>
              <a:t>Заходи </a:t>
            </a:r>
            <a:r>
              <a:rPr lang="uk-UA" sz="2200" i="1" dirty="0"/>
              <a:t>при їх загрозі: </a:t>
            </a:r>
            <a:endParaRPr lang="uk-UA" sz="2200" i="1" dirty="0" smtClean="0"/>
          </a:p>
          <a:p>
            <a:r>
              <a:rPr lang="uk-UA" sz="2200" i="1" dirty="0" smtClean="0"/>
              <a:t>оповіщення </a:t>
            </a:r>
            <a:r>
              <a:rPr lang="uk-UA" sz="2200" i="1" dirty="0"/>
              <a:t>керівного складу формувань ЦЗ, працюючих і населення; доведення інформації до вищих органів; порядок приведення в готовність сил і засобів </a:t>
            </a:r>
            <a:r>
              <a:rPr lang="uk-UA" sz="2200" i="1" dirty="0" smtClean="0"/>
              <a:t>для рятувальних </a:t>
            </a:r>
            <a:r>
              <a:rPr lang="uk-UA" sz="2200" i="1" dirty="0"/>
              <a:t>робіт; організація прискореного проведення </a:t>
            </a:r>
            <a:r>
              <a:rPr lang="uk-UA" sz="2200" i="1" dirty="0" smtClean="0"/>
              <a:t>інженерно-технічних заходів.</a:t>
            </a:r>
            <a:endParaRPr lang="uk-UA" sz="2200" i="1" dirty="0"/>
          </a:p>
          <a:p>
            <a:r>
              <a:rPr lang="uk-UA" sz="2200" i="1" dirty="0"/>
              <a:t>2. Заходи при виникненні великих виробничих аварій, </a:t>
            </a:r>
            <a:r>
              <a:rPr lang="uk-UA" sz="2200" i="1" dirty="0" smtClean="0"/>
              <a:t>катастроф </a:t>
            </a:r>
            <a:r>
              <a:rPr lang="uk-UA" sz="2200" i="1" dirty="0"/>
              <a:t>і стихійних лих: порядок повідомлення керівного </a:t>
            </a:r>
            <a:r>
              <a:rPr lang="uk-UA" sz="2200" i="1" dirty="0" smtClean="0"/>
              <a:t>складу формувань</a:t>
            </a:r>
            <a:r>
              <a:rPr lang="uk-UA" sz="2200" i="1" dirty="0"/>
              <a:t>, працюючих про аварію, яка трапилася, і </a:t>
            </a:r>
            <a:r>
              <a:rPr lang="uk-UA" sz="2200" i="1" dirty="0" smtClean="0"/>
              <a:t>доведення інформації </a:t>
            </a:r>
            <a:r>
              <a:rPr lang="uk-UA" sz="2200" i="1" dirty="0"/>
              <a:t>до вищих органів </a:t>
            </a:r>
            <a:r>
              <a:rPr lang="uk-UA" sz="2200" i="1" dirty="0" smtClean="0"/>
              <a:t>ЦЗ</a:t>
            </a:r>
            <a:endParaRPr lang="uk-UA" sz="2200" i="1" dirty="0"/>
          </a:p>
          <a:p>
            <a:r>
              <a:rPr lang="uk-UA" sz="2200" i="1" dirty="0"/>
              <a:t>3. </a:t>
            </a:r>
            <a:r>
              <a:rPr lang="uk-UA" sz="2200" i="1"/>
              <a:t>Організація управління</a:t>
            </a:r>
            <a:endParaRPr lang="uk-UA" sz="2200" i="1" dirty="0"/>
          </a:p>
        </p:txBody>
      </p:sp>
    </p:spTree>
    <p:extLst>
      <p:ext uri="{BB962C8B-B14F-4D97-AF65-F5344CB8AC3E}">
        <p14:creationId xmlns:p14="http://schemas.microsoft.com/office/powerpoint/2010/main" val="40040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550" y="700644"/>
            <a:ext cx="100346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Структурно-функціональна модель протидії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превентивного і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планування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ЦЗ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планів з попередження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 на об’єктах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заходів із захисту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персоналу та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ліквідації наслідків аварій на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запобігання та мінімізації наслідків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4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3" y="605642"/>
            <a:ext cx="106244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Сценарії (моделі) управління у разі виникнення надзвичайних ситуацій: </a:t>
            </a:r>
          </a:p>
          <a:p>
            <a:pPr algn="just"/>
            <a:endParaRPr lang="uk-UA" sz="2800" dirty="0" smtClean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800" dirty="0" smtClean="0"/>
              <a:t>традиційна,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800" dirty="0" smtClean="0"/>
              <a:t>компенсаційна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uk-UA" sz="2800" dirty="0" smtClean="0"/>
              <a:t>комплексна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16848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4915" y="439387"/>
            <a:ext cx="1077708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Традиційна модель (схема виходу з надзвичайної ситуації однакова для всіх її видів): </a:t>
            </a:r>
          </a:p>
          <a:p>
            <a:pPr algn="just"/>
            <a:endParaRPr lang="uk-UA" sz="2800" dirty="0" smtClean="0"/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створюється урядова комісія;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мобілізуються частини та невоєнізовані формування цивільного захисту, протипожежні підрозділи, міліція, добровільні формування без будь-якої підготовки та спорядження;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шляхом героїчних зусиль ліквідаторів проходить локалізація аварії або катастрофи; 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 розпочинаються першочергові заходи щодо рятування населення та забезпечення його життєзабезпечення;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/>
              <a:t>через деякий час ситуація стабілізується.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8418" y="523013"/>
            <a:ext cx="10141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Компенсаційна модель </a:t>
            </a:r>
            <a:r>
              <a:rPr lang="uk-UA" sz="2400" i="1" dirty="0" smtClean="0"/>
              <a:t>припускає наявність в умовах надзвичайної ситуації налагодженого механізму взаємодії централі</a:t>
            </a:r>
            <a:r>
              <a:rPr lang="uk-UA" sz="2400" dirty="0" smtClean="0"/>
              <a:t>зованих та децентралізованих структур управління, а також компенсаційних економічних механізмів.</a:t>
            </a:r>
          </a:p>
          <a:p>
            <a:pPr algn="just"/>
            <a:endParaRPr lang="uk-UA" sz="2400" dirty="0"/>
          </a:p>
          <a:p>
            <a:pPr algn="just"/>
            <a:endParaRPr lang="uk-UA" sz="2400" dirty="0" smtClean="0"/>
          </a:p>
          <a:p>
            <a:pPr algn="just"/>
            <a:r>
              <a:rPr lang="uk-UA" sz="2400" b="1" dirty="0"/>
              <a:t>Комплексна</a:t>
            </a:r>
            <a:r>
              <a:rPr lang="uk-UA" sz="2400" dirty="0"/>
              <a:t> (</a:t>
            </a:r>
            <a:r>
              <a:rPr lang="uk-UA" sz="2400" dirty="0" err="1"/>
              <a:t>попереджувально</a:t>
            </a:r>
            <a:r>
              <a:rPr lang="uk-UA" sz="2400" dirty="0"/>
              <a:t>-компенсаційна) модель по- в’язана з попередньою комплексною оцінкою безпеки регіону.</a:t>
            </a:r>
          </a:p>
          <a:p>
            <a:pPr algn="just"/>
            <a:r>
              <a:rPr lang="uk-UA" sz="2400" dirty="0"/>
              <a:t>При цьому оцінюється ступінь ризику, розміри можливих збитків</a:t>
            </a:r>
          </a:p>
          <a:p>
            <a:pPr algn="just"/>
            <a:r>
              <a:rPr lang="uk-UA" sz="2400" dirty="0"/>
              <a:t>та потенціал відновлення у випадку надзвичайних ситуацій. На</a:t>
            </a:r>
          </a:p>
          <a:p>
            <a:pPr algn="just"/>
            <a:r>
              <a:rPr lang="uk-UA" sz="2400" dirty="0"/>
              <a:t>основі цієї інформації розглядаються можливості попередження</a:t>
            </a:r>
          </a:p>
          <a:p>
            <a:pPr algn="just"/>
            <a:r>
              <a:rPr lang="uk-UA" sz="2400" dirty="0"/>
              <a:t>збитків у ланці підвищеного ризику. 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92845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421" y="363915"/>
            <a:ext cx="9851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Заходи на міждержавному (регіональному) рівні для </a:t>
            </a:r>
          </a:p>
          <a:p>
            <a:pPr algn="just"/>
            <a:r>
              <a:rPr lang="uk-UA" sz="2400" b="1" dirty="0" smtClean="0"/>
              <a:t>реалізації стратегію управління діями в надзвичайних ситуаціях: </a:t>
            </a:r>
          </a:p>
          <a:p>
            <a:pPr algn="just"/>
            <a:endParaRPr lang="uk-UA" sz="2400" dirty="0" smtClean="0"/>
          </a:p>
          <a:p>
            <a:pPr algn="just"/>
            <a:endParaRPr lang="uk-UA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запобігання виникненню катастроф, що включає відмову від продукції небезпечних виробництв, закриття аварійних об’єктів;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запобігання виникненню надзвичайних ситуацій у випадку, коли неможливо усунути причини їх виникнення;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400" dirty="0" smtClean="0"/>
              <a:t> пом’якшення наслідків надзвичайних ситуацій, здійснення стабілізаційних та компенсаційних заходів.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2739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5668" y="285007"/>
            <a:ext cx="10636332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Планування заходів ЦЗ на випадок НС включає: </a:t>
            </a:r>
          </a:p>
          <a:p>
            <a:pPr algn="just"/>
            <a:endParaRPr lang="uk-UA" sz="2800" b="1" i="1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200" dirty="0" smtClean="0"/>
              <a:t>в аналізі стану,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200" dirty="0" smtClean="0"/>
              <a:t>оцінка обстановки, яка може скластися під час виникнення аварій, катастроф, стихійних лих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200" dirty="0"/>
              <a:t>застосування </a:t>
            </a:r>
            <a:r>
              <a:rPr lang="uk-UA" sz="2200" dirty="0" smtClean="0"/>
              <a:t>противником </a:t>
            </a:r>
            <a:r>
              <a:rPr lang="uk-UA" sz="2200" dirty="0"/>
              <a:t>сучасних засобів ураження; </a:t>
            </a:r>
            <a:endParaRPr lang="uk-UA" sz="22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200" dirty="0" smtClean="0"/>
              <a:t>розробка </a:t>
            </a:r>
            <a:r>
              <a:rPr lang="uk-UA" sz="2200" dirty="0"/>
              <a:t>заходів, спрямованих на захист населення та підвищення стійкості </a:t>
            </a:r>
            <a:r>
              <a:rPr lang="uk-UA" sz="2200" dirty="0" smtClean="0"/>
              <a:t>функціонування промислових </a:t>
            </a:r>
            <a:r>
              <a:rPr lang="uk-UA" sz="2200" dirty="0"/>
              <a:t>об’єктів в мирний час та особливий період; </a:t>
            </a:r>
            <a:endParaRPr lang="uk-UA" sz="2200" dirty="0" smtClean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200" dirty="0" smtClean="0"/>
              <a:t>встановлення </a:t>
            </a:r>
            <a:r>
              <a:rPr lang="uk-UA" sz="2200" dirty="0"/>
              <a:t>послідовності, строків, способів здійснення </a:t>
            </a:r>
            <a:r>
              <a:rPr lang="uk-UA" sz="2200" dirty="0" smtClean="0"/>
              <a:t>намічених заходів</a:t>
            </a:r>
            <a:r>
              <a:rPr lang="uk-UA" sz="2200" dirty="0"/>
              <a:t>, виконавців та визначенні необхідних ресурсів для їх проведення</a:t>
            </a:r>
            <a:r>
              <a:rPr lang="uk-UA" sz="2200" dirty="0" smtClean="0"/>
              <a:t>.</a:t>
            </a:r>
          </a:p>
          <a:p>
            <a:pPr algn="just"/>
            <a:r>
              <a:rPr lang="uk-UA" sz="2000" i="1" dirty="0" smtClean="0"/>
              <a:t>Планування повинно бути реальним, цілеспрямованим, конкретним, точним, гнучким, перспективним, базуватися на глибоко продуманих рішеннях, обґрунтованих розрахунках та враховувати специфіку і особливості діяльності. </a:t>
            </a:r>
          </a:p>
          <a:p>
            <a:pPr algn="just">
              <a:lnSpc>
                <a:spcPct val="150000"/>
              </a:lnSpc>
            </a:pP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5911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8800" y="415636"/>
            <a:ext cx="10200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Реальність</a:t>
            </a:r>
            <a:r>
              <a:rPr lang="uk-UA" sz="2400" dirty="0" smtClean="0"/>
              <a:t> </a:t>
            </a:r>
            <a:r>
              <a:rPr lang="uk-UA" sz="2400" b="1" i="1" dirty="0"/>
              <a:t>–</a:t>
            </a:r>
            <a:r>
              <a:rPr lang="uk-UA" sz="2400" dirty="0" smtClean="0"/>
              <a:t> забезпечується всебічним і глибоким аналізом стану системи ЦЗ підпорядкованої ланки, правильною оцінкою обстановки, яка може скластися, точними розрахунками, урахуванням людських і матеріальних можливостей, специфіки місцевих умов, а також часу, необхідного для виконання поставлених завдань.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b="1" i="1" dirty="0"/>
              <a:t>Цілеспрямованість </a:t>
            </a:r>
            <a:r>
              <a:rPr lang="uk-UA" sz="2400" b="1" i="1" dirty="0" smtClean="0"/>
              <a:t>–</a:t>
            </a:r>
            <a:r>
              <a:rPr lang="uk-UA" sz="2400" dirty="0" smtClean="0"/>
              <a:t> уміння виділити головні </a:t>
            </a:r>
            <a:r>
              <a:rPr lang="uk-UA" sz="2400" dirty="0"/>
              <a:t>завдання, визначити особливо важливі заходи, на </a:t>
            </a:r>
            <a:r>
              <a:rPr lang="uk-UA" sz="2400" dirty="0" smtClean="0"/>
              <a:t>рішенні яких </a:t>
            </a:r>
            <a:r>
              <a:rPr lang="uk-UA" sz="2400" dirty="0"/>
              <a:t>повинні бути зосереджені основні зусилля керівників, органів управління та служб ЦЗ. </a:t>
            </a:r>
            <a:endParaRPr lang="uk-UA" sz="2400" dirty="0" smtClean="0"/>
          </a:p>
          <a:p>
            <a:pPr algn="just"/>
            <a:endParaRPr lang="uk-UA" sz="2400" dirty="0"/>
          </a:p>
          <a:p>
            <a:pPr algn="just"/>
            <a:r>
              <a:rPr lang="uk-UA" sz="2400" b="1" i="1" dirty="0"/>
              <a:t>Конкретність</a:t>
            </a:r>
            <a:r>
              <a:rPr lang="uk-UA" sz="2400" dirty="0"/>
              <a:t> </a:t>
            </a:r>
            <a:r>
              <a:rPr lang="uk-UA" sz="2400" b="1" i="1" dirty="0"/>
              <a:t>–</a:t>
            </a:r>
            <a:r>
              <a:rPr lang="uk-UA" sz="2400" dirty="0" smtClean="0"/>
              <a:t> передбачає</a:t>
            </a:r>
            <a:r>
              <a:rPr lang="uk-UA" sz="2400" dirty="0"/>
              <a:t>, що всі </a:t>
            </a:r>
            <a:r>
              <a:rPr lang="uk-UA" sz="2400" dirty="0" smtClean="0"/>
              <a:t>заплановані заходи </a:t>
            </a:r>
            <a:r>
              <a:rPr lang="uk-UA" sz="2400" dirty="0"/>
              <a:t>і дії повинні мати певний обсяг, зміст та бути </a:t>
            </a:r>
            <a:r>
              <a:rPr lang="uk-UA" sz="2400" dirty="0" smtClean="0"/>
              <a:t>узгоджені між </a:t>
            </a:r>
            <a:r>
              <a:rPr lang="uk-UA" sz="2400" dirty="0"/>
              <a:t>собою за метою, місцем, часом, складом сил та способами </a:t>
            </a:r>
            <a:r>
              <a:rPr lang="uk-UA" sz="2400" dirty="0" smtClean="0"/>
              <a:t>їх виконання</a:t>
            </a:r>
            <a:r>
              <a:rPr lang="uk-UA" sz="2400" dirty="0"/>
              <a:t>. </a:t>
            </a:r>
            <a:r>
              <a:rPr lang="uk-UA" sz="2400" dirty="0" smtClean="0"/>
              <a:t>Повинні </a:t>
            </a:r>
            <a:r>
              <a:rPr lang="uk-UA" sz="2400" dirty="0"/>
              <a:t>бути визначені </a:t>
            </a:r>
            <a:r>
              <a:rPr lang="uk-UA" sz="2400" dirty="0" smtClean="0"/>
              <a:t>конкретні посадові </a:t>
            </a:r>
            <a:r>
              <a:rPr lang="uk-UA" sz="2400" dirty="0"/>
              <a:t>особи, які відповідальні за виконання заходів та здійснення контролю.</a:t>
            </a:r>
          </a:p>
        </p:txBody>
      </p:sp>
    </p:spTree>
    <p:extLst>
      <p:ext uri="{BB962C8B-B14F-4D97-AF65-F5344CB8AC3E}">
        <p14:creationId xmlns:p14="http://schemas.microsoft.com/office/powerpoint/2010/main" val="13928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5" y="311682"/>
            <a:ext cx="1052945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i="1" dirty="0"/>
              <a:t>Планування цивільного захисту об'єкта </a:t>
            </a:r>
            <a:r>
              <a:rPr lang="uk-UA" sz="2400" b="1" i="1" dirty="0" smtClean="0"/>
              <a:t>- </a:t>
            </a:r>
            <a:r>
              <a:rPr lang="uk-UA" sz="2400" dirty="0" smtClean="0"/>
              <a:t>це </a:t>
            </a:r>
            <a:r>
              <a:rPr lang="uk-UA" sz="2400" dirty="0"/>
              <a:t>розроблення</a:t>
            </a:r>
          </a:p>
          <a:p>
            <a:pPr algn="just">
              <a:lnSpc>
                <a:spcPct val="150000"/>
              </a:lnSpc>
            </a:pPr>
            <a:r>
              <a:rPr lang="uk-UA" sz="2400" dirty="0"/>
              <a:t>сукупності документів, у яких визначені сили і засоби, порядок</a:t>
            </a:r>
          </a:p>
          <a:p>
            <a:pPr algn="just">
              <a:lnSpc>
                <a:spcPct val="150000"/>
              </a:lnSpc>
            </a:pPr>
            <a:r>
              <a:rPr lang="uk-UA" sz="2400" dirty="0"/>
              <a:t>і послідовність дій з метою забезпечення захисту населення, ви- </a:t>
            </a:r>
            <a:r>
              <a:rPr lang="uk-UA" sz="2400" dirty="0" err="1"/>
              <a:t>робництва</a:t>
            </a:r>
            <a:r>
              <a:rPr lang="uk-UA" sz="2400" dirty="0"/>
              <a:t>, а також виконання завдань вищих органів, пов'язаних</a:t>
            </a:r>
          </a:p>
          <a:p>
            <a:pPr algn="just">
              <a:lnSpc>
                <a:spcPct val="150000"/>
              </a:lnSpc>
            </a:pPr>
            <a:r>
              <a:rPr lang="uk-UA" sz="2400" dirty="0"/>
              <a:t>із наданням допомоги населенню інших об'єктів і міст</a:t>
            </a:r>
            <a:r>
              <a:rPr lang="uk-UA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uk-UA" sz="2400" dirty="0"/>
          </a:p>
          <a:p>
            <a:pPr algn="just">
              <a:lnSpc>
                <a:spcPct val="150000"/>
              </a:lnSpc>
            </a:pPr>
            <a:r>
              <a:rPr lang="uk-UA" sz="2000" dirty="0" smtClean="0"/>
              <a:t>На об'єкті мають бути розроблені два види планів: на воєнний та мирний час.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949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</TotalTime>
  <Words>1512</Words>
  <Application>Microsoft Office PowerPoint</Application>
  <PresentationFormat>Широкоэкранный</PresentationFormat>
  <Paragraphs>134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Wingdings</vt:lpstr>
      <vt:lpstr>Wingdings 3</vt:lpstr>
      <vt:lpstr>Легкий дым</vt:lpstr>
      <vt:lpstr>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Пользователь</dc:creator>
  <cp:lastModifiedBy>Пользователь</cp:lastModifiedBy>
  <cp:revision>52</cp:revision>
  <dcterms:created xsi:type="dcterms:W3CDTF">2021-12-01T20:27:21Z</dcterms:created>
  <dcterms:modified xsi:type="dcterms:W3CDTF">2023-09-17T21:33:48Z</dcterms:modified>
</cp:coreProperties>
</file>