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83" r:id="rId11"/>
    <p:sldId id="264" r:id="rId12"/>
    <p:sldId id="286" r:id="rId13"/>
    <p:sldId id="281" r:id="rId14"/>
    <p:sldId id="267" r:id="rId15"/>
    <p:sldId id="287" r:id="rId16"/>
    <p:sldId id="268" r:id="rId17"/>
    <p:sldId id="269" r:id="rId18"/>
    <p:sldId id="270" r:id="rId19"/>
    <p:sldId id="284" r:id="rId20"/>
    <p:sldId id="271" r:id="rId21"/>
    <p:sldId id="272" r:id="rId22"/>
    <p:sldId id="274" r:id="rId23"/>
    <p:sldId id="290" r:id="rId24"/>
    <p:sldId id="275" r:id="rId25"/>
    <p:sldId id="276" r:id="rId26"/>
    <p:sldId id="289" r:id="rId27"/>
    <p:sldId id="288" r:id="rId28"/>
    <p:sldId id="27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7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16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7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84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7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7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6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0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7343" y="638299"/>
            <a:ext cx="8915399" cy="2262781"/>
          </a:xfrm>
        </p:spPr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296" y="3429000"/>
            <a:ext cx="9996446" cy="1801551"/>
          </a:xfrm>
        </p:spPr>
        <p:txBody>
          <a:bodyPr>
            <a:noAutofit/>
          </a:bodyPr>
          <a:lstStyle/>
          <a:p>
            <a:pPr algn="r"/>
            <a:r>
              <a:rPr lang="uk-UA" sz="5400" b="1" dirty="0" smtClean="0"/>
              <a:t> </a:t>
            </a:r>
            <a:r>
              <a:rPr lang="ru-RU" sz="3600" b="1" dirty="0"/>
              <a:t>ПРОГНОЗУВАННЯ ОБСТАНОВКИ</a:t>
            </a:r>
          </a:p>
          <a:p>
            <a:pPr algn="r"/>
            <a:r>
              <a:rPr lang="ru-RU" sz="3600" b="1" dirty="0"/>
              <a:t>ТА ПЛАНУВАННЯ ЗАХОДІВ ЗАХИСТУ</a:t>
            </a:r>
          </a:p>
          <a:p>
            <a:pPr algn="r"/>
            <a:r>
              <a:rPr lang="ru-RU" sz="3600" b="1" dirty="0"/>
              <a:t>В ЗОНАХ РАДІОАКТИВНОГО, ХІМІЧНОГО</a:t>
            </a:r>
          </a:p>
          <a:p>
            <a:pPr algn="r"/>
            <a:r>
              <a:rPr lang="ru-RU" sz="3600" b="1" dirty="0"/>
              <a:t>І БІОЛОГІЧНОГО ЗАБРУДНЕННЯ</a:t>
            </a:r>
            <a:endParaRPr lang="uk-UA" sz="3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21" y="96084"/>
            <a:ext cx="5048250" cy="33472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0417" y="191129"/>
            <a:ext cx="10661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ЗОНИ РАДІОАКТИВНОГО ЗАБРУДНЕННЯ У ВИПАДКУ </a:t>
            </a:r>
          </a:p>
          <a:p>
            <a:pPr algn="ctr"/>
            <a:r>
              <a:rPr lang="ru-RU" sz="2800" b="1" dirty="0" smtClean="0"/>
              <a:t>АВАРІЇ НА АЕС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82744" y="948690"/>
            <a:ext cx="32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Зона </a:t>
            </a:r>
            <a:r>
              <a:rPr lang="uk-UA" dirty="0" smtClean="0"/>
              <a:t>радіоактивної небезпеки (зона 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Зона помірного радіоактивного забруднення (зона А)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Зона сильного радіоактивного забруднення (зона 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Зона небезпечного радіоактивного забруднення (зона 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Зона надзвичайно небезпечного радіоактивного забруднення (</a:t>
            </a:r>
            <a:r>
              <a:rPr lang="ru-RU" dirty="0" smtClean="0"/>
              <a:t>зона </a:t>
            </a:r>
            <a:r>
              <a:rPr lang="ru-RU" dirty="0"/>
              <a:t>Г) </a:t>
            </a:r>
            <a:endParaRPr lang="ru-RU" dirty="0" smtClean="0"/>
          </a:p>
          <a:p>
            <a:endParaRPr lang="uk-UA" dirty="0" smtClean="0"/>
          </a:p>
          <a:p>
            <a:r>
              <a:rPr lang="ru-RU" dirty="0"/>
              <a:t>Не </a:t>
            </a:r>
            <a:r>
              <a:rPr lang="uk-UA" dirty="0" smtClean="0"/>
              <a:t>слід допускати навіть короткочасного перебування особового складу формування ЦЗ в зоні </a:t>
            </a:r>
            <a:r>
              <a:rPr lang="ru-RU" dirty="0" smtClean="0"/>
              <a:t>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59" y="1453995"/>
            <a:ext cx="8361230" cy="511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1916" y="228123"/>
            <a:ext cx="102484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Гранично допустима доза </a:t>
            </a:r>
            <a:r>
              <a:rPr lang="uk-UA" sz="2400" dirty="0" smtClean="0"/>
              <a:t>(ГДД) — доза випромінювання,</a:t>
            </a:r>
          </a:p>
          <a:p>
            <a:pPr algn="just"/>
            <a:r>
              <a:rPr lang="uk-UA" sz="2400" dirty="0" smtClean="0"/>
              <a:t>яка при систематичному впливі протягом необмежено тривалого часу не викликає у працюючих будь-яких патологічних змін або захворювань, що виявляються сучасними засобами дослідження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dirty="0" smtClean="0"/>
              <a:t>Гранично допустима доза опромінення для населення повинна складати 0,5 рад на рік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2687792"/>
            <a:ext cx="5664531" cy="40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8171" y="674400"/>
            <a:ext cx="86808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>
                <a:solidFill>
                  <a:prstClr val="black"/>
                </a:solidFill>
              </a:rPr>
              <a:t>Категорії опромінення людей: </a:t>
            </a:r>
          </a:p>
          <a:p>
            <a:pPr lvl="0" algn="just"/>
            <a:endParaRPr lang="uk-UA" sz="2200" dirty="0">
              <a:solidFill>
                <a:prstClr val="black"/>
              </a:solidFill>
            </a:endParaRPr>
          </a:p>
          <a:p>
            <a:pPr lvl="0" algn="just"/>
            <a:endParaRPr lang="uk-UA" sz="2200" dirty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prstClr val="black"/>
                </a:solidFill>
              </a:rPr>
              <a:t>А — професійні працівники, що мають безпосередній зв’язок із джерелами іонізуючого випромінювання. Загальна доза опромінення на рік — 5 бер (50 </a:t>
            </a:r>
            <a:r>
              <a:rPr lang="uk-UA" sz="2200" dirty="0" err="1">
                <a:solidFill>
                  <a:prstClr val="black"/>
                </a:solidFill>
              </a:rPr>
              <a:t>мЗв</a:t>
            </a:r>
            <a:r>
              <a:rPr lang="uk-UA" sz="2200" dirty="0">
                <a:solidFill>
                  <a:prstClr val="black"/>
                </a:solidFill>
              </a:rPr>
              <a:t>);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prstClr val="black"/>
                </a:solidFill>
              </a:rPr>
              <a:t>Б — люди, які за умов проживання або розміщення можуть піддаватися опроміненню. Для них гранична доза опромінення на рік — 0,5 бер;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prstClr val="black"/>
                </a:solidFill>
              </a:rPr>
              <a:t>В — решта населення держави. Доза не нормується, але не повинна перевищувати природний фон — від 40 до 200 </a:t>
            </a:r>
            <a:r>
              <a:rPr lang="uk-UA" sz="2200" dirty="0" err="1">
                <a:solidFill>
                  <a:prstClr val="black"/>
                </a:solidFill>
              </a:rPr>
              <a:t>мбер</a:t>
            </a:r>
            <a:r>
              <a:rPr lang="uk-UA" sz="2200" dirty="0">
                <a:solidFill>
                  <a:prstClr val="black"/>
                </a:solidFill>
              </a:rPr>
              <a:t>/рік</a:t>
            </a:r>
            <a:endParaRPr lang="uk-UA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2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41" y="151179"/>
            <a:ext cx="10284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i="1" dirty="0" smtClean="0"/>
              <a:t>Прогноз</a:t>
            </a:r>
            <a:r>
              <a:rPr lang="uk-UA" sz="2400" dirty="0" smtClean="0"/>
              <a:t> — передбачення змін в розвитку та ході будь-яких</a:t>
            </a:r>
          </a:p>
          <a:p>
            <a:pPr algn="just"/>
            <a:r>
              <a:rPr lang="uk-UA" sz="2400" dirty="0" smtClean="0"/>
              <a:t>подій, явищ, процесів на підставі отриманих даних.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i="1" dirty="0"/>
              <a:t>Попереднє</a:t>
            </a:r>
            <a:r>
              <a:rPr lang="uk-UA" sz="2400" dirty="0"/>
              <a:t> прогнозування здійснюється з метою визначення</a:t>
            </a:r>
          </a:p>
          <a:p>
            <a:pPr algn="just"/>
            <a:r>
              <a:rPr lang="uk-UA" sz="2400" dirty="0"/>
              <a:t>дії того чи іншого </a:t>
            </a:r>
            <a:r>
              <a:rPr lang="uk-UA" sz="2400" dirty="0" err="1"/>
              <a:t>фактора</a:t>
            </a:r>
            <a:r>
              <a:rPr lang="uk-UA" sz="2400" dirty="0"/>
              <a:t> явища на функціонування об’єктів господарювання та життєдіяльність населення для прийняття завчасних заходів захисту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i="1" dirty="0"/>
              <a:t>Оперативне</a:t>
            </a:r>
            <a:r>
              <a:rPr lang="uk-UA" sz="2400" dirty="0"/>
              <a:t> прогнозування здійснюється в період виникнення</a:t>
            </a:r>
          </a:p>
          <a:p>
            <a:pPr algn="just"/>
            <a:r>
              <a:rPr lang="uk-UA" sz="2400" dirty="0"/>
              <a:t>надзвичайної ситуації техногенного, природного або воєнного характеру з урахуванням конкретних вихідних даних по даній ситуації з використанням спеціальних </a:t>
            </a:r>
            <a:r>
              <a:rPr lang="uk-UA" sz="2400" dirty="0" err="1"/>
              <a:t>методик</a:t>
            </a:r>
            <a:r>
              <a:rPr lang="uk-UA" sz="2400" dirty="0"/>
              <a:t> для прийняття </a:t>
            </a:r>
            <a:r>
              <a:rPr lang="uk-UA" sz="2400" dirty="0" smtClean="0"/>
              <a:t>рішення по </a:t>
            </a:r>
            <a:r>
              <a:rPr lang="uk-UA" sz="2400" dirty="0"/>
              <a:t>захисту населення та персоналу об’єктів господарювання.</a:t>
            </a:r>
          </a:p>
        </p:txBody>
      </p:sp>
    </p:spTree>
    <p:extLst>
      <p:ext uri="{BB962C8B-B14F-4D97-AF65-F5344CB8AC3E}">
        <p14:creationId xmlns:p14="http://schemas.microsoft.com/office/powerpoint/2010/main" val="248531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6925" y="237506"/>
            <a:ext cx="100108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Під </a:t>
            </a:r>
            <a:r>
              <a:rPr lang="uk-UA" sz="2400" b="1" i="1" dirty="0"/>
              <a:t>хімічною обстановкою </a:t>
            </a:r>
            <a:r>
              <a:rPr lang="uk-UA" sz="2400" dirty="0"/>
              <a:t>при аваріях на хімічно </a:t>
            </a:r>
            <a:r>
              <a:rPr lang="uk-UA" sz="2400" dirty="0" smtClean="0"/>
              <a:t>небезпечних об'єктах </a:t>
            </a:r>
            <a:r>
              <a:rPr lang="uk-UA" sz="2400" dirty="0"/>
              <a:t>(ХНО) розуміють ступінь хімічного забруднення атмосфери і місцевості, що оказують дію на життєдіяльність населення </a:t>
            </a:r>
            <a:r>
              <a:rPr lang="uk-UA" sz="2400" dirty="0" smtClean="0"/>
              <a:t>та проведення </a:t>
            </a:r>
            <a:r>
              <a:rPr lang="uk-UA" sz="2400" dirty="0"/>
              <a:t>аварійно-рятувальних і відновлювальних </a:t>
            </a:r>
            <a:r>
              <a:rPr lang="uk-UA" sz="2400" dirty="0" smtClean="0"/>
              <a:t>робіт.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/>
              <a:t>Зона </a:t>
            </a:r>
            <a:r>
              <a:rPr lang="uk-UA" sz="2400" b="1" i="1" dirty="0" smtClean="0"/>
              <a:t>можливого хімічного зараження </a:t>
            </a:r>
            <a:r>
              <a:rPr lang="uk-UA" sz="2400" dirty="0" smtClean="0"/>
              <a:t>(ЗМХЗ) — територія, у межах якої внаслідок зміни напрямку вітру може переміщатися хмара НХР з вражаючими концентраціями.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</a:t>
            </a:r>
            <a:r>
              <a:rPr lang="uk-UA" sz="2400" b="1" i="1" dirty="0" smtClean="0"/>
              <a:t>Прогнозована зона хімічного зараження </a:t>
            </a:r>
            <a:r>
              <a:rPr lang="uk-UA" sz="2400" dirty="0" smtClean="0"/>
              <a:t>(ПЗХЗ) — розрахункова зона в межах ЗМХЗ, параметри якої приблизно визначаються за формулою еліпса.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/>
              <a:t>Розрізняють аварійне та довгострокове прогнозування.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0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279" y="560613"/>
            <a:ext cx="9670564" cy="5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6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667" y="154005"/>
            <a:ext cx="1045628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Аварійне прогнозування </a:t>
            </a:r>
            <a:r>
              <a:rPr lang="uk-UA" sz="2400" dirty="0"/>
              <a:t>здійснюється під час виникнення</a:t>
            </a:r>
          </a:p>
          <a:p>
            <a:r>
              <a:rPr lang="uk-UA" sz="2400" dirty="0"/>
              <a:t>аварії за даними розвідки для визначення можливих наслідків</a:t>
            </a:r>
          </a:p>
          <a:p>
            <a:r>
              <a:rPr lang="uk-UA" sz="2400" dirty="0"/>
              <a:t>аварії і порядку дій у зоні можливого забруднення</a:t>
            </a:r>
            <a:r>
              <a:rPr lang="uk-UA" sz="2400" dirty="0" smtClean="0"/>
              <a:t>.</a:t>
            </a:r>
          </a:p>
          <a:p>
            <a:endParaRPr lang="uk-UA" sz="2400" dirty="0"/>
          </a:p>
          <a:p>
            <a:r>
              <a:rPr lang="uk-UA" sz="2400" dirty="0"/>
              <a:t>Вихідними даними при аварійному прогнозуванні є: </a:t>
            </a:r>
            <a:endParaRPr lang="uk-UA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тип </a:t>
            </a:r>
            <a:r>
              <a:rPr lang="uk-UA" sz="2400" dirty="0"/>
              <a:t>і кількість НХР на об'єкті </a:t>
            </a:r>
            <a:r>
              <a:rPr lang="en-US" sz="2400" dirty="0"/>
              <a:t>Q, </a:t>
            </a:r>
            <a:r>
              <a:rPr lang="uk-UA" sz="2400" dirty="0"/>
              <a:t>т</a:t>
            </a:r>
            <a:r>
              <a:rPr lang="uk-UA" sz="24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uk-UA" sz="2400" dirty="0" smtClean="0"/>
              <a:t>умови </a:t>
            </a:r>
            <a:r>
              <a:rPr lang="uk-UA" sz="2400" dirty="0"/>
              <a:t>зберігання НХР: у </a:t>
            </a:r>
            <a:r>
              <a:rPr lang="uk-UA" sz="2400" dirty="0" err="1"/>
              <a:t>ємностях</a:t>
            </a:r>
            <a:r>
              <a:rPr lang="uk-UA" sz="2400" dirty="0"/>
              <a:t> (обваловані, не обваловані), трубопроводах; </a:t>
            </a:r>
            <a:endParaRPr lang="uk-UA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- </a:t>
            </a:r>
            <a:r>
              <a:rPr lang="uk-UA" sz="2400" dirty="0"/>
              <a:t>висота обвалування ємності Н, м; </a:t>
            </a:r>
            <a:endParaRPr lang="uk-UA" sz="2400" dirty="0" smtClean="0"/>
          </a:p>
          <a:p>
            <a:pPr marL="342900" indent="-342900">
              <a:buFontTx/>
              <a:buChar char="-"/>
            </a:pPr>
            <a:r>
              <a:rPr lang="uk-UA" sz="2400" dirty="0" err="1" smtClean="0"/>
              <a:t>метеоумови</a:t>
            </a:r>
            <a:r>
              <a:rPr lang="uk-UA" sz="2400" dirty="0"/>
              <a:t>: напрямок (азимут А) і швидкість вітру (</a:t>
            </a:r>
            <a:r>
              <a:rPr lang="en-US" sz="2400" dirty="0"/>
              <a:t>V, </a:t>
            </a:r>
            <a:r>
              <a:rPr lang="uk-UA" sz="2400" dirty="0"/>
              <a:t>м/с), температура повітря (°С), ступінь </a:t>
            </a:r>
            <a:r>
              <a:rPr lang="uk-UA" sz="2400" dirty="0" smtClean="0"/>
              <a:t>вертикальної стійкості </a:t>
            </a:r>
            <a:r>
              <a:rPr lang="uk-UA" sz="2400" dirty="0"/>
              <a:t>повітря (СВСП): інверсія, ізотермія, </a:t>
            </a:r>
            <a:r>
              <a:rPr lang="uk-UA" sz="2400" dirty="0" smtClean="0"/>
              <a:t>конвекція (</a:t>
            </a:r>
            <a:r>
              <a:rPr lang="uk-UA" sz="2400" dirty="0"/>
              <a:t>визначається за часом доби (ніч, день) і хмарністю); </a:t>
            </a:r>
            <a:endParaRPr lang="uk-UA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характер </a:t>
            </a:r>
            <a:r>
              <a:rPr lang="uk-UA" sz="2400" dirty="0"/>
              <a:t>місцевості: відкрита, закрита (довжина забудови, лісового масиву, км); </a:t>
            </a:r>
            <a:endParaRPr lang="uk-UA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кількість </a:t>
            </a:r>
            <a:r>
              <a:rPr lang="uk-UA" sz="2400" dirty="0"/>
              <a:t>людей на об'єкті (у населеному пункті), що може опинитися в зоні можливого забруднення; </a:t>
            </a:r>
            <a:endParaRPr lang="uk-UA" sz="2400" dirty="0" smtClean="0"/>
          </a:p>
          <a:p>
            <a:pPr marL="342900" indent="-342900">
              <a:buFontTx/>
              <a:buChar char="-"/>
            </a:pPr>
            <a:r>
              <a:rPr lang="uk-UA" sz="2400" dirty="0" smtClean="0"/>
              <a:t>забезпеченість </a:t>
            </a:r>
            <a:r>
              <a:rPr lang="uk-UA" sz="2400" dirty="0"/>
              <a:t>населення засобами захисту, %.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035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9667" y="0"/>
            <a:ext cx="10642333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/>
              <a:t>Довгострокове (оперативне) прогнозування </a:t>
            </a:r>
            <a:r>
              <a:rPr lang="uk-UA" sz="2400" dirty="0" smtClean="0"/>
              <a:t>здійснюється заздалегідь для визначення можливих масштабів забруднення, сил і засобів, які залучатимуться для ліквідації наслідків аварії, складання планів роботи та інших довгострокових (довідкових) матеріалів.</a:t>
            </a:r>
          </a:p>
          <a:p>
            <a:r>
              <a:rPr lang="uk-UA" sz="2400" dirty="0" smtClean="0"/>
              <a:t> </a:t>
            </a:r>
          </a:p>
          <a:p>
            <a:r>
              <a:rPr lang="uk-UA" sz="2200" dirty="0" smtClean="0"/>
              <a:t>Дані для довгострокового (оперативного) прогнозування :</a:t>
            </a:r>
          </a:p>
          <a:p>
            <a:pPr marL="342900" indent="-342900">
              <a:buFontTx/>
              <a:buChar char="-"/>
            </a:pPr>
            <a:r>
              <a:rPr lang="uk-UA" sz="2200" dirty="0" smtClean="0"/>
              <a:t>загальна </a:t>
            </a:r>
            <a:r>
              <a:rPr lang="uk-UA" sz="2200" dirty="0"/>
              <a:t>кількість НХР для об'єктів, які розташовані в небезпечних </a:t>
            </a:r>
            <a:r>
              <a:rPr lang="uk-UA" sz="2200" dirty="0" smtClean="0"/>
              <a:t>районах;</a:t>
            </a:r>
          </a:p>
          <a:p>
            <a:pPr marL="342900" indent="-342900">
              <a:buFontTx/>
              <a:buChar char="-"/>
            </a:pPr>
            <a:r>
              <a:rPr lang="uk-UA" sz="2200" dirty="0"/>
              <a:t>м</a:t>
            </a:r>
            <a:r>
              <a:rPr lang="uk-UA" sz="2200" dirty="0" smtClean="0"/>
              <a:t>етеорологічні дані;</a:t>
            </a:r>
          </a:p>
          <a:p>
            <a:pPr marL="342900" indent="-342900">
              <a:buFontTx/>
              <a:buChar char="-"/>
            </a:pPr>
            <a:r>
              <a:rPr lang="uk-UA" sz="2200" dirty="0" smtClean="0"/>
              <a:t>середня </a:t>
            </a:r>
            <a:r>
              <a:rPr lang="uk-UA" sz="2200" dirty="0"/>
              <a:t>щільність населення для цієї місцевості</a:t>
            </a:r>
            <a:r>
              <a:rPr lang="uk-UA" sz="2200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uk-UA" sz="2200" dirty="0" smtClean="0"/>
              <a:t>ступінь </a:t>
            </a:r>
            <a:r>
              <a:rPr lang="uk-UA" sz="2200" dirty="0"/>
              <a:t>заповнення ємності (</a:t>
            </a:r>
            <a:r>
              <a:rPr lang="uk-UA" sz="2200" dirty="0" err="1"/>
              <a:t>ємностей</a:t>
            </a:r>
            <a:r>
              <a:rPr lang="uk-UA" sz="2200" dirty="0"/>
              <a:t>) приймається 70 </a:t>
            </a:r>
            <a:r>
              <a:rPr lang="uk-UA" sz="2200" dirty="0" smtClean="0"/>
              <a:t>% від </a:t>
            </a:r>
            <a:r>
              <a:rPr lang="uk-UA" sz="2200" dirty="0"/>
              <a:t>паспортного об'єму; </a:t>
            </a:r>
            <a:endParaRPr lang="uk-UA" sz="2200" dirty="0" smtClean="0"/>
          </a:p>
          <a:p>
            <a:pPr marL="342900" indent="-342900">
              <a:buFontTx/>
              <a:buChar char="-"/>
            </a:pPr>
            <a:r>
              <a:rPr lang="uk-UA" sz="2200" dirty="0" smtClean="0"/>
              <a:t>ємності </a:t>
            </a:r>
            <a:r>
              <a:rPr lang="uk-UA" sz="2200" dirty="0"/>
              <a:t>з НХР при аваріях руйнуються повністю; </a:t>
            </a:r>
            <a:endParaRPr lang="uk-UA" sz="2200" dirty="0" smtClean="0"/>
          </a:p>
          <a:p>
            <a:pPr marL="342900" indent="-342900">
              <a:buFontTx/>
              <a:buChar char="-"/>
            </a:pPr>
            <a:r>
              <a:rPr lang="uk-UA" sz="2200" dirty="0" smtClean="0"/>
              <a:t>при </a:t>
            </a:r>
            <a:r>
              <a:rPr lang="uk-UA" sz="2200" dirty="0"/>
              <a:t>аваріях на продуктопроводах (аміакопроводах тощо</a:t>
            </a:r>
            <a:r>
              <a:rPr lang="uk-UA" sz="2200" dirty="0" smtClean="0"/>
              <a:t>) кількість </a:t>
            </a:r>
            <a:r>
              <a:rPr lang="uk-UA" sz="2200" dirty="0"/>
              <a:t>НХР, що може бути викинута, приймається рівною її кількість між </a:t>
            </a:r>
            <a:r>
              <a:rPr lang="uk-UA" sz="2200" dirty="0" err="1"/>
              <a:t>відсікачами</a:t>
            </a:r>
            <a:r>
              <a:rPr lang="uk-UA" sz="2200" dirty="0"/>
              <a:t> (для </a:t>
            </a:r>
            <a:r>
              <a:rPr lang="uk-UA" sz="2200" dirty="0" smtClean="0"/>
              <a:t>продуктопроводів допускається </a:t>
            </a:r>
            <a:r>
              <a:rPr lang="uk-UA" sz="2200" dirty="0"/>
              <a:t>приймати об'єм НХР рівний 300—500 т); </a:t>
            </a:r>
            <a:endParaRPr lang="uk-UA" sz="2200" dirty="0" smtClean="0"/>
          </a:p>
          <a:p>
            <a:pPr marL="342900" indent="-342900">
              <a:buFontTx/>
              <a:buChar char="-"/>
            </a:pPr>
            <a:r>
              <a:rPr lang="uk-UA" sz="2200" dirty="0" smtClean="0"/>
              <a:t> </a:t>
            </a:r>
            <a:r>
              <a:rPr lang="uk-UA" sz="2200" dirty="0"/>
              <a:t>заходи щодо захисту населення детальніше плануються </a:t>
            </a:r>
            <a:r>
              <a:rPr lang="uk-UA" sz="2200" dirty="0" smtClean="0"/>
              <a:t>на глибину </a:t>
            </a:r>
            <a:r>
              <a:rPr lang="uk-UA" sz="2200" dirty="0"/>
              <a:t>зони можливого хімічного забруднення, яка утворюється протягом перших 4 годин після початку </a:t>
            </a:r>
            <a:r>
              <a:rPr lang="uk-UA" sz="2200" dirty="0" smtClean="0"/>
              <a:t>аварії</a:t>
            </a:r>
            <a:r>
              <a:rPr lang="uk-UA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344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47" y="178130"/>
            <a:ext cx="103315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Висновки </a:t>
            </a:r>
            <a:r>
              <a:rPr lang="uk-UA" sz="2800" dirty="0"/>
              <a:t>з оцінювання хімічної обстановки </a:t>
            </a:r>
            <a:r>
              <a:rPr lang="uk-UA" sz="2800" dirty="0" smtClean="0"/>
              <a:t>відзначають: </a:t>
            </a: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чи </a:t>
            </a:r>
            <a:r>
              <a:rPr lang="uk-UA" sz="2800" dirty="0"/>
              <a:t>може опинитись об'єкт у зоні хімічного забруднення; </a:t>
            </a:r>
            <a:endParaRPr lang="uk-UA" sz="2800" dirty="0" smtClean="0"/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можливі </a:t>
            </a:r>
            <a:r>
              <a:rPr lang="uk-UA" sz="2800" dirty="0"/>
              <a:t>наслідки в осередку хімічного ураження (можливі ураження виробничого персоналу і населення та очікувані втрати); </a:t>
            </a:r>
            <a:endParaRPr lang="uk-UA" sz="2800" dirty="0" smtClean="0"/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визначається </a:t>
            </a:r>
            <a:r>
              <a:rPr lang="uk-UA" sz="2800" dirty="0"/>
              <a:t>вплив НХР на виробництво, матеріали та</a:t>
            </a:r>
          </a:p>
          <a:p>
            <a:pPr algn="just"/>
            <a:r>
              <a:rPr lang="uk-UA" sz="2800" dirty="0"/>
              <a:t>сировину; </a:t>
            </a:r>
            <a:endParaRPr lang="uk-UA" sz="2800" dirty="0" smtClean="0"/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заходи </a:t>
            </a:r>
            <a:r>
              <a:rPr lang="uk-UA" sz="2800" dirty="0"/>
              <a:t>щодо захисту людей (оповіщення, </a:t>
            </a:r>
            <a:r>
              <a:rPr lang="uk-UA" sz="2800" dirty="0" smtClean="0"/>
              <a:t>використання засобів </a:t>
            </a:r>
            <a:r>
              <a:rPr lang="uk-UA" sz="2800" dirty="0"/>
              <a:t>індивідуального захисту (ЗІЗ), будівель і </a:t>
            </a:r>
            <a:r>
              <a:rPr lang="uk-UA" sz="2800" dirty="0" smtClean="0"/>
              <a:t>захисних споруд </a:t>
            </a:r>
            <a:r>
              <a:rPr lang="uk-UA" sz="2800" dirty="0"/>
              <a:t>(ЗС), евакуація; </a:t>
            </a:r>
            <a:endParaRPr lang="uk-UA" sz="2800" dirty="0" smtClean="0"/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визначаються </a:t>
            </a:r>
            <a:r>
              <a:rPr lang="uk-UA" sz="2800" dirty="0"/>
              <a:t>можливості герметизації виробничих будівель та інших приміщень, де працюють люди, а </a:t>
            </a:r>
            <a:r>
              <a:rPr lang="uk-UA" sz="2800" dirty="0" smtClean="0"/>
              <a:t>також можливість </a:t>
            </a:r>
            <a:r>
              <a:rPr lang="uk-UA" sz="2800" dirty="0"/>
              <a:t>продовжувати виробничий процес у </a:t>
            </a:r>
            <a:r>
              <a:rPr lang="uk-UA" sz="2800" dirty="0" smtClean="0"/>
              <a:t>засобах індивідуального </a:t>
            </a:r>
            <a:r>
              <a:rPr lang="uk-UA" sz="2800" dirty="0"/>
              <a:t>захисту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18" y="302203"/>
            <a:ext cx="109156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9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2550" y="700644"/>
            <a:ext cx="100346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зон радіоактивного забруднення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радіаційної обстановки при аваріях на АЕС 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зон хімічного забруднення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Прогнозування хімічної обстановки при аваріях на ХНО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зон біологічного зараження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населення в НС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Протирадіаційний, протихімічний та біологічний захист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Засоби індивідуального захисту 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Захисні споруди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0670" y="93456"/>
            <a:ext cx="101296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/>
              <a:t>Зона </a:t>
            </a:r>
            <a:r>
              <a:rPr lang="uk-UA" sz="2400" b="1" i="1" dirty="0" smtClean="0"/>
              <a:t>біологічного зараження </a:t>
            </a:r>
            <a:r>
              <a:rPr lang="uk-UA" sz="2400" dirty="0" smtClean="0"/>
              <a:t>— це територія, яка заражена біологічними збудниками захворювань у небезпечних для людей, тварин або рослин межах.</a:t>
            </a:r>
          </a:p>
          <a:p>
            <a:pPr algn="just">
              <a:lnSpc>
                <a:spcPct val="120000"/>
              </a:lnSpc>
            </a:pPr>
            <a:endParaRPr lang="uk-UA" sz="2400" dirty="0"/>
          </a:p>
          <a:p>
            <a:pPr algn="just">
              <a:lnSpc>
                <a:spcPct val="120000"/>
              </a:lnSpc>
            </a:pPr>
            <a:r>
              <a:rPr lang="uk-UA" sz="2400" b="1" i="1" dirty="0"/>
              <a:t>Зона зараження характеризується </a:t>
            </a:r>
            <a:r>
              <a:rPr lang="uk-UA" sz="2400" dirty="0" smtClean="0"/>
              <a:t>:</a:t>
            </a:r>
          </a:p>
          <a:p>
            <a:pPr algn="just">
              <a:lnSpc>
                <a:spcPct val="120000"/>
              </a:lnSpc>
            </a:pPr>
            <a:endParaRPr lang="uk-UA" sz="24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400" dirty="0" smtClean="0"/>
              <a:t>типом </a:t>
            </a:r>
            <a:r>
              <a:rPr lang="uk-UA" sz="2400" dirty="0"/>
              <a:t>біологічних засобів,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400" dirty="0"/>
              <a:t>розмірами, </a:t>
            </a:r>
            <a:endParaRPr lang="uk-UA" sz="24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400" dirty="0" smtClean="0"/>
              <a:t>розміщенням </a:t>
            </a:r>
            <a:r>
              <a:rPr lang="uk-UA" sz="2400" dirty="0"/>
              <a:t>відносно об’єктів господарювання, </a:t>
            </a:r>
            <a:endParaRPr lang="uk-UA" sz="24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400" dirty="0" smtClean="0"/>
              <a:t>часом </a:t>
            </a:r>
            <a:r>
              <a:rPr lang="uk-UA" sz="2400" dirty="0"/>
              <a:t>утворення, </a:t>
            </a:r>
            <a:endParaRPr lang="uk-UA" sz="24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400" dirty="0" smtClean="0"/>
              <a:t>ступенем </a:t>
            </a:r>
            <a:r>
              <a:rPr lang="uk-UA" sz="2400" dirty="0"/>
              <a:t>небезпеки </a:t>
            </a:r>
            <a:endParaRPr lang="uk-UA" sz="24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sz="2400" dirty="0" smtClean="0"/>
              <a:t> </a:t>
            </a:r>
            <a:r>
              <a:rPr lang="uk-UA" sz="2400" dirty="0"/>
              <a:t>зміною в часі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561" y="4167547"/>
            <a:ext cx="4977964" cy="26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8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1294" y="344385"/>
            <a:ext cx="106007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/>
              <a:t>Осередок біологічного ураження </a:t>
            </a:r>
            <a:r>
              <a:rPr lang="uk-UA" sz="2800" dirty="0"/>
              <a:t>— це територія, на </a:t>
            </a:r>
            <a:r>
              <a:rPr lang="uk-UA" sz="2800" dirty="0" smtClean="0"/>
              <a:t>якій в </a:t>
            </a:r>
            <a:r>
              <a:rPr lang="uk-UA" sz="2800" dirty="0"/>
              <a:t>результаті впливу біологічних засобів (зброї противника) виникли масові ураження людей, сільськогосподарських тварин, рослин. </a:t>
            </a:r>
            <a:endParaRPr lang="uk-UA" sz="2800" dirty="0" smtClean="0"/>
          </a:p>
          <a:p>
            <a:pPr algn="just"/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78" y="2698968"/>
            <a:ext cx="5684321" cy="40620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6296" y="2847218"/>
            <a:ext cx="45601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Він може утворитися не тільки в зоні зараження, а і за її межами, як результат поширення інфекційних захворювань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2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668" y="252856"/>
            <a:ext cx="1063633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800" dirty="0"/>
              <a:t>Стійкість осередку біологічного ураження залежить </a:t>
            </a:r>
            <a:r>
              <a:rPr lang="uk-UA" sz="2800" dirty="0" smtClean="0"/>
              <a:t>від: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800" dirty="0" smtClean="0"/>
              <a:t> </a:t>
            </a:r>
            <a:r>
              <a:rPr lang="uk-UA" sz="2800" dirty="0"/>
              <a:t>температури, </a:t>
            </a:r>
            <a:endParaRPr lang="uk-UA" sz="2800" dirty="0" smtClean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800" dirty="0" smtClean="0"/>
              <a:t>вологості </a:t>
            </a:r>
            <a:r>
              <a:rPr lang="uk-UA" sz="2800" dirty="0"/>
              <a:t>повітря, </a:t>
            </a:r>
            <a:endParaRPr lang="uk-UA" sz="2800" dirty="0" smtClean="0"/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800" dirty="0" smtClean="0"/>
              <a:t>наявності </a:t>
            </a:r>
            <a:r>
              <a:rPr lang="uk-UA" sz="2800" dirty="0"/>
              <a:t>сонячних днів. </a:t>
            </a:r>
            <a:endParaRPr lang="uk-UA" sz="2800" dirty="0" smtClean="0"/>
          </a:p>
          <a:p>
            <a:pPr algn="just">
              <a:lnSpc>
                <a:spcPct val="120000"/>
              </a:lnSpc>
            </a:pPr>
            <a:r>
              <a:rPr lang="uk-UA" sz="2800" dirty="0" smtClean="0"/>
              <a:t>Збудники багатьох </a:t>
            </a:r>
            <a:r>
              <a:rPr lang="uk-UA" sz="2800" dirty="0" err="1"/>
              <a:t>хвороб</a:t>
            </a:r>
            <a:r>
              <a:rPr lang="uk-UA" sz="2800" dirty="0"/>
              <a:t> при температурі нижче 0 °С можуть </a:t>
            </a:r>
            <a:r>
              <a:rPr lang="uk-UA" sz="2800" dirty="0" smtClean="0"/>
              <a:t>тривалий час </a:t>
            </a:r>
            <a:r>
              <a:rPr lang="uk-UA" sz="2800" dirty="0"/>
              <a:t>зберігатися в навколишньому середовищі, тому взимку тривалість біологічного зараження більша</a:t>
            </a:r>
            <a:r>
              <a:rPr lang="uk-UA" sz="2800" dirty="0" smtClean="0"/>
              <a:t>. </a:t>
            </a:r>
          </a:p>
          <a:p>
            <a:pPr algn="just">
              <a:lnSpc>
                <a:spcPct val="120000"/>
              </a:lnSpc>
            </a:pPr>
            <a:r>
              <a:rPr lang="uk-UA" sz="2800" dirty="0" smtClean="0"/>
              <a:t> </a:t>
            </a:r>
            <a:r>
              <a:rPr lang="uk-UA" sz="2800" dirty="0"/>
              <a:t>Влітку при високій температурі та інтенсивній сонячній радіації збудники </a:t>
            </a:r>
            <a:r>
              <a:rPr lang="uk-UA" sz="2800" dirty="0" err="1"/>
              <a:t>хвороб</a:t>
            </a:r>
            <a:r>
              <a:rPr lang="uk-UA" sz="2800" dirty="0"/>
              <a:t> </a:t>
            </a:r>
            <a:r>
              <a:rPr lang="uk-UA" sz="2800" dirty="0" smtClean="0"/>
              <a:t>гинуть швидше</a:t>
            </a:r>
            <a:r>
              <a:rPr lang="uk-UA" sz="2800" dirty="0"/>
              <a:t>. </a:t>
            </a:r>
            <a:endParaRPr lang="uk-UA" sz="2800" dirty="0" smtClean="0"/>
          </a:p>
          <a:p>
            <a:pPr algn="just">
              <a:lnSpc>
                <a:spcPct val="120000"/>
              </a:lnSpc>
            </a:pPr>
            <a:r>
              <a:rPr lang="uk-UA" sz="2800" dirty="0" smtClean="0"/>
              <a:t>Підвищення </a:t>
            </a:r>
            <a:r>
              <a:rPr lang="uk-UA" sz="2800" dirty="0"/>
              <a:t>вологості також сприяє зниженню стійкості</a:t>
            </a:r>
          </a:p>
          <a:p>
            <a:pPr algn="just">
              <a:lnSpc>
                <a:spcPct val="120000"/>
              </a:lnSpc>
            </a:pPr>
            <a:r>
              <a:rPr lang="uk-UA" sz="2800" dirty="0"/>
              <a:t>збудників </a:t>
            </a:r>
            <a:r>
              <a:rPr lang="uk-UA" sz="2800" dirty="0" err="1"/>
              <a:t>хвороб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9339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678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95002"/>
            <a:ext cx="10755086" cy="666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/>
              <a:t>Безпека населення в надзвичайних ситуаціях повинна забезпечуватися: </a:t>
            </a:r>
            <a:endParaRPr lang="uk-UA" sz="2400" dirty="0" smtClean="0"/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200" dirty="0" smtClean="0"/>
              <a:t>зниженням </a:t>
            </a:r>
            <a:r>
              <a:rPr lang="uk-UA" sz="2200" dirty="0"/>
              <a:t>вірогідності виникнення і можливих масштабів джерел природних, техногенних, </a:t>
            </a:r>
            <a:r>
              <a:rPr lang="uk-UA" sz="2200" dirty="0" smtClean="0"/>
              <a:t>соціально-політичних </a:t>
            </a:r>
            <a:r>
              <a:rPr lang="uk-UA" sz="2200" dirty="0"/>
              <a:t>і воєнних надзвичайних ситуацій</a:t>
            </a:r>
            <a:r>
              <a:rPr lang="uk-UA" sz="2200" dirty="0" smtClean="0"/>
              <a:t>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200" dirty="0" smtClean="0"/>
              <a:t>локалізацією, блокуванням, заглушенням, скороченням часу існування та масштабів, а також послабленням дії факторів ураження і джерел надзвичайних ситуацій;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200" dirty="0" smtClean="0"/>
              <a:t> зниженням небезпеки ураження населення в надзвичайних ситуаціях; 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200" dirty="0" smtClean="0"/>
              <a:t>підвищенням стійкості функціонування систем і об’єктів життєзабезпечення та профілактики порушень їх роботи, які можуть створити небезпеку для життя і здоров’я населення; 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200" dirty="0" smtClean="0"/>
              <a:t>організацією і проведенням захисних заходів у відношенні до населення і персоналу аварійних та інших об’єктів; 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200" dirty="0" smtClean="0"/>
              <a:t>ліквідацією наслідків і реабілітацією населення територій,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200" dirty="0" smtClean="0"/>
              <a:t>що зазнали дії надзвичайних ситуацій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05632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668" y="558945"/>
            <a:ext cx="10636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/>
              <a:t>Захист населення </a:t>
            </a:r>
            <a:r>
              <a:rPr lang="uk-UA" sz="2400" dirty="0"/>
              <a:t>— це комплекс взаємно пов’язаних за </a:t>
            </a:r>
            <a:r>
              <a:rPr lang="uk-UA" sz="2400" dirty="0" smtClean="0"/>
              <a:t>місцем</a:t>
            </a:r>
            <a:r>
              <a:rPr lang="uk-UA" sz="2400" dirty="0"/>
              <a:t>, часом проведення, цілями, засобами заходів цивільної </a:t>
            </a:r>
            <a:r>
              <a:rPr lang="uk-UA" sz="2400" dirty="0" smtClean="0"/>
              <a:t>захисту</a:t>
            </a:r>
            <a:r>
              <a:rPr lang="uk-UA" sz="2400" dirty="0"/>
              <a:t>, які спрямовані на усунення або зниження на потерпілих територіях до прийнятого рівня загрози життю і здоров’ю </a:t>
            </a:r>
            <a:r>
              <a:rPr lang="uk-UA" sz="2400" dirty="0" smtClean="0"/>
              <a:t>людей у </a:t>
            </a:r>
            <a:r>
              <a:rPr lang="uk-UA" sz="2400" dirty="0"/>
              <a:t>випадку реальної небезпеки виникнення або в умовах реалізації</a:t>
            </a:r>
          </a:p>
          <a:p>
            <a:pPr algn="just"/>
            <a:r>
              <a:rPr lang="uk-UA" sz="2400" dirty="0"/>
              <a:t>небезпечних і шкідливих факторів стихійного лиха, </a:t>
            </a:r>
            <a:r>
              <a:rPr lang="uk-UA" sz="2400" dirty="0" smtClean="0"/>
              <a:t>техногенних аварій </a:t>
            </a:r>
            <a:r>
              <a:rPr lang="uk-UA" sz="2400" dirty="0"/>
              <a:t>і </a:t>
            </a:r>
            <a:r>
              <a:rPr lang="uk-UA" sz="2400" dirty="0" smtClean="0"/>
              <a:t>катастроф.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30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28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4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1921" y="674399"/>
            <a:ext cx="89539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Основні заходи цивільного захисту життя і здоров’я населення </a:t>
            </a:r>
            <a:r>
              <a:rPr lang="ru-RU" sz="2200" b="1" dirty="0">
                <a:solidFill>
                  <a:prstClr val="black"/>
                </a:solidFill>
                <a:cs typeface="Times New Roman" panose="02020603050405020304" pitchFamily="18" charset="0"/>
              </a:rPr>
              <a:t>в НС </a:t>
            </a:r>
            <a:r>
              <a:rPr lang="ru-RU" sz="2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  <a:p>
            <a:pPr lvl="0" algn="just"/>
            <a:endParaRPr lang="ru-RU" sz="2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algn="just"/>
            <a:endParaRPr lang="ru-RU" sz="2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Tx/>
              <a:buChar char="-"/>
            </a:pPr>
            <a:r>
              <a:rPr lang="uk-U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укриття людей в пристосованих для потреб захисту населення приміщеннях виробничих, громадських і жилих будинків, а також в спеціальних захисних спорудах; </a:t>
            </a:r>
          </a:p>
          <a:p>
            <a:pPr marL="342900" lvl="0" indent="-342900" algn="just">
              <a:lnSpc>
                <a:spcPct val="110000"/>
              </a:lnSpc>
              <a:buFontTx/>
              <a:buChar char="-"/>
            </a:pPr>
            <a:r>
              <a:rPr lang="uk-U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евакуацію (відселення) населення із зон можливих надзвичайних ситуацій;</a:t>
            </a:r>
          </a:p>
          <a:p>
            <a:pPr marL="342900" lvl="0" indent="-342900" algn="just">
              <a:lnSpc>
                <a:spcPct val="110000"/>
              </a:lnSpc>
              <a:buFontTx/>
              <a:buChar char="-"/>
            </a:pPr>
            <a:r>
              <a:rPr lang="uk-U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 використання засобів індивідуального захисту органів дихання і шкіряних покровів; </a:t>
            </a:r>
          </a:p>
          <a:p>
            <a:pPr marL="342900" lvl="0" indent="-342900" algn="just">
              <a:lnSpc>
                <a:spcPct val="110000"/>
              </a:lnSpc>
              <a:buFontTx/>
              <a:buChar char="-"/>
            </a:pPr>
            <a:r>
              <a:rPr lang="uk-U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проведення заходів медичного захисту; </a:t>
            </a:r>
          </a:p>
          <a:p>
            <a:pPr marL="342900" lvl="0" indent="-342900" algn="just">
              <a:lnSpc>
                <a:spcPct val="110000"/>
              </a:lnSpc>
              <a:buFontTx/>
              <a:buChar char="-"/>
            </a:pPr>
            <a:r>
              <a:rPr lang="uk-UA" sz="2200" dirty="0">
                <a:solidFill>
                  <a:prstClr val="black"/>
                </a:solidFill>
                <a:cs typeface="Times New Roman" panose="02020603050405020304" pitchFamily="18" charset="0"/>
              </a:rPr>
              <a:t>проведення аварійно-рятувальних і інших невідкладних робіт в зонах надзвичайних ситуацій</a:t>
            </a:r>
            <a:endParaRPr lang="uk-UA" sz="22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7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2541" y="0"/>
            <a:ext cx="10628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/>
              <a:t>Укриття</a:t>
            </a:r>
            <a:r>
              <a:rPr lang="uk-UA" sz="2400" dirty="0"/>
              <a:t> населення в пристосованих приміщеннях і в </a:t>
            </a:r>
            <a:r>
              <a:rPr lang="uk-UA" sz="2400" dirty="0" smtClean="0"/>
              <a:t>спеціальних </a:t>
            </a:r>
            <a:r>
              <a:rPr lang="uk-UA" sz="2400" dirty="0"/>
              <a:t>спорудах необхідно проводити за місцем постійного</a:t>
            </a:r>
          </a:p>
          <a:p>
            <a:pPr algn="just"/>
            <a:r>
              <a:rPr lang="uk-UA" sz="2400" dirty="0"/>
              <a:t>проживання або тимчасового знаходження людей безпосередньо</a:t>
            </a:r>
          </a:p>
          <a:p>
            <a:pPr algn="just"/>
            <a:r>
              <a:rPr lang="uk-UA" sz="2400" dirty="0"/>
              <a:t>за часом дії факторів ураження джерел надзвичайних ситуацій,</a:t>
            </a:r>
          </a:p>
          <a:p>
            <a:pPr algn="just"/>
            <a:r>
              <a:rPr lang="uk-UA" sz="2400" dirty="0"/>
              <a:t>а також при загрозі їх виникнення</a:t>
            </a:r>
            <a:r>
              <a:rPr lang="uk-UA" sz="2400" dirty="0" smtClean="0"/>
              <a:t>.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b="1" i="1" dirty="0"/>
              <a:t>Евакуація</a:t>
            </a:r>
            <a:r>
              <a:rPr lang="uk-UA" sz="2400" dirty="0"/>
              <a:t> — це комплекс заходів щодо організованого вивезення (виведення) населення з районів (місць) зон можливого</a:t>
            </a:r>
          </a:p>
          <a:p>
            <a:pPr algn="just"/>
            <a:r>
              <a:rPr lang="uk-UA" sz="2400" dirty="0"/>
              <a:t>впливу наслідків надзвичайних ситуацій і розміщення його у безпечних районах (місцях) у разі виникнення безпосередньої загрози життю та заподіяння шкоди здоров'ю людей.</a:t>
            </a:r>
          </a:p>
        </p:txBody>
      </p:sp>
    </p:spTree>
    <p:extLst>
      <p:ext uri="{BB962C8B-B14F-4D97-AF65-F5344CB8AC3E}">
        <p14:creationId xmlns:p14="http://schemas.microsoft.com/office/powerpoint/2010/main" val="52435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669" y="640896"/>
            <a:ext cx="106363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Серед вражаючих факторів ядерної аварії і ядерного </a:t>
            </a:r>
            <a:endParaRPr lang="en-US" sz="2400" dirty="0"/>
          </a:p>
          <a:p>
            <a:r>
              <a:rPr lang="uk-UA" sz="2400" dirty="0" smtClean="0"/>
              <a:t>Вибуху</a:t>
            </a:r>
            <a:r>
              <a:rPr lang="en-US" sz="2400" dirty="0" smtClean="0"/>
              <a:t> </a:t>
            </a:r>
            <a:r>
              <a:rPr lang="uk-UA" sz="2400" dirty="0" smtClean="0"/>
              <a:t>особливе місце займає радіоактивне </a:t>
            </a:r>
            <a:endParaRPr lang="en-US" sz="2400" dirty="0" smtClean="0"/>
          </a:p>
          <a:p>
            <a:r>
              <a:rPr lang="uk-UA" sz="2400" dirty="0" smtClean="0"/>
              <a:t>забруднення. Воно поширюється на сотні кілометрів.</a:t>
            </a:r>
            <a:endParaRPr lang="en-US" sz="2400" dirty="0" smtClean="0"/>
          </a:p>
          <a:p>
            <a:r>
              <a:rPr lang="uk-UA" sz="2400" dirty="0" smtClean="0"/>
              <a:t>При цьому на великих площах може створюватися </a:t>
            </a:r>
            <a:endParaRPr lang="en-US" sz="2400" dirty="0" smtClean="0"/>
          </a:p>
          <a:p>
            <a:r>
              <a:rPr lang="uk-UA" sz="2400" dirty="0" smtClean="0"/>
              <a:t>забруднення, яке буде небезпечним для населення </a:t>
            </a:r>
            <a:endParaRPr lang="en-US" sz="2400" dirty="0" smtClean="0"/>
          </a:p>
          <a:p>
            <a:r>
              <a:rPr lang="uk-UA" sz="2400" dirty="0" smtClean="0"/>
              <a:t>протягом тривалого </a:t>
            </a:r>
            <a:r>
              <a:rPr lang="ru-RU" sz="2400" dirty="0" smtClean="0"/>
              <a:t>часу</a:t>
            </a:r>
          </a:p>
          <a:p>
            <a:pPr algn="just"/>
            <a:endParaRPr lang="uk-UA" sz="2400" dirty="0"/>
          </a:p>
          <a:p>
            <a:pPr algn="just"/>
            <a:endParaRPr lang="uk-UA" sz="2800" dirty="0" smtClean="0"/>
          </a:p>
          <a:p>
            <a:pPr algn="just"/>
            <a:r>
              <a:rPr lang="uk-UA" sz="2400" dirty="0"/>
              <a:t>Під </a:t>
            </a:r>
            <a:r>
              <a:rPr lang="uk-UA" sz="2400" b="1" i="1" dirty="0"/>
              <a:t>радіаційною обстановкою </a:t>
            </a:r>
            <a:r>
              <a:rPr lang="uk-UA" sz="2400" dirty="0"/>
              <a:t>при аваріях на АЕС розуміють</a:t>
            </a:r>
          </a:p>
          <a:p>
            <a:pPr algn="just"/>
            <a:r>
              <a:rPr lang="uk-UA" sz="2400" dirty="0"/>
              <a:t>ступінь радіоактивного забруднення місцевості і атмосфери, що</a:t>
            </a:r>
          </a:p>
          <a:p>
            <a:pPr algn="just"/>
            <a:r>
              <a:rPr lang="uk-UA" sz="2400" dirty="0"/>
              <a:t>оказують дію на життєдіяльність населення та проведення аварійно-рятувальних і невідкладних відновлювальних робіт.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192" y="1269678"/>
            <a:ext cx="2268179" cy="226817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914" y="736270"/>
            <a:ext cx="10777085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   </a:t>
            </a:r>
            <a:r>
              <a:rPr lang="uk-UA" sz="2400" b="1" dirty="0" smtClean="0"/>
              <a:t>Прогнозування </a:t>
            </a:r>
            <a:r>
              <a:rPr lang="uk-UA" sz="2400" b="1" dirty="0"/>
              <a:t>і оцінка радіаційної обстановки включає </a:t>
            </a:r>
            <a:r>
              <a:rPr lang="uk-UA" sz="2400" b="1" dirty="0" smtClean="0"/>
              <a:t>визначення</a:t>
            </a:r>
            <a:r>
              <a:rPr lang="uk-UA" sz="2400" b="1" dirty="0"/>
              <a:t>: </a:t>
            </a:r>
            <a:endParaRPr lang="uk-UA" sz="2400" b="1" dirty="0" smtClean="0"/>
          </a:p>
          <a:p>
            <a:pPr algn="just"/>
            <a:endParaRPr lang="uk-UA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напрямку </a:t>
            </a:r>
            <a:r>
              <a:rPr lang="uk-UA" sz="2200" dirty="0"/>
              <a:t>осі сліду хмари викиду радіоактивних </a:t>
            </a:r>
            <a:r>
              <a:rPr lang="uk-UA" sz="2200" dirty="0" smtClean="0"/>
              <a:t>речовин за </a:t>
            </a:r>
            <a:r>
              <a:rPr lang="uk-UA" sz="2200" dirty="0"/>
              <a:t>метеоданими, внаслідок аварії або руйнування ядерного реактора АЕС; </a:t>
            </a:r>
            <a:endParaRPr lang="uk-UA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розмірів </a:t>
            </a:r>
            <a:r>
              <a:rPr lang="uk-UA" sz="2200" dirty="0"/>
              <a:t>зон забруднення місцевості, які </a:t>
            </a:r>
            <a:r>
              <a:rPr lang="uk-UA" sz="2200" dirty="0" smtClean="0"/>
              <a:t>розмежовуються за </a:t>
            </a:r>
            <a:r>
              <a:rPr lang="uk-UA" sz="2200" dirty="0"/>
              <a:t>очікуваними значеннями доз опромінювання населення; </a:t>
            </a:r>
            <a:endParaRPr lang="uk-UA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потужності </a:t>
            </a:r>
            <a:r>
              <a:rPr lang="uk-UA" sz="2200" dirty="0"/>
              <a:t>дози гамма-випромінювання на осі сліду; </a:t>
            </a:r>
            <a:endParaRPr lang="uk-UA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доз </a:t>
            </a:r>
            <a:r>
              <a:rPr lang="uk-UA" sz="2200" dirty="0"/>
              <a:t>внутрішнього (інгаляційного) опромінювання людей</a:t>
            </a:r>
            <a:r>
              <a:rPr lang="uk-UA" sz="2200" dirty="0" smtClean="0"/>
              <a:t>, що </a:t>
            </a:r>
            <a:r>
              <a:rPr lang="uk-UA" sz="2200" dirty="0"/>
              <a:t>знаходяться на осі сліду, за час проходу хмари</a:t>
            </a:r>
            <a:r>
              <a:rPr lang="uk-UA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концентрації радіоактивного йоду—131 в повітрі за час проходження радіоактивної хмари;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200" dirty="0" smtClean="0"/>
              <a:t>можливих радіаційних уражень людей, що знаходяться на забрудненій території;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/>
              <a:t>- </a:t>
            </a:r>
            <a:r>
              <a:rPr lang="uk-UA" sz="2200" dirty="0" smtClean="0"/>
              <a:t>допустимого рівня перебування населення </a:t>
            </a:r>
            <a:r>
              <a:rPr lang="ru-RU" sz="2200" dirty="0" smtClean="0"/>
              <a:t>в </a:t>
            </a:r>
            <a:r>
              <a:rPr lang="ru-RU" sz="2200" dirty="0"/>
              <a:t>зонах </a:t>
            </a:r>
            <a:r>
              <a:rPr lang="uk-UA" sz="2200" dirty="0" smtClean="0"/>
              <a:t>радіаційного</a:t>
            </a:r>
            <a:r>
              <a:rPr lang="ru-RU" sz="2200" dirty="0" smtClean="0"/>
              <a:t> </a:t>
            </a:r>
            <a:r>
              <a:rPr lang="uk-UA" sz="2200" dirty="0" smtClean="0"/>
              <a:t>забруднення</a:t>
            </a:r>
            <a:r>
              <a:rPr lang="ru-RU" sz="2200" dirty="0" smtClean="0"/>
              <a:t>.</a:t>
            </a:r>
            <a:endParaRPr lang="uk-UA" sz="2200" dirty="0" smtClean="0"/>
          </a:p>
          <a:p>
            <a:pPr marL="342900" indent="-342900" algn="just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132" y="479470"/>
            <a:ext cx="94823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Вихідними даними для прогнозування і оцінки радіаційної обстановки є: </a:t>
            </a:r>
          </a:p>
          <a:p>
            <a:endParaRPr lang="uk-UA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координати місця розташування АЕС;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тип реактора і його електрична потужність;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час початку викиду радіоактивних речовин в повітря;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азимут А або напрям вітру і його швидкість на висоті флюгеру (10 м);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клас стійкості атмосфери;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загальна хмарність, висота хмари і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uk-UA" sz="2800" dirty="0" smtClean="0"/>
              <a:t>вид хмарності;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dirty="0" smtClean="0"/>
              <a:t>прогноз зміни метеорологічних </a:t>
            </a:r>
            <a:endParaRPr lang="en-US" sz="2800" dirty="0" smtClean="0"/>
          </a:p>
          <a:p>
            <a:r>
              <a:rPr lang="uk-UA" sz="2800" dirty="0" smtClean="0"/>
              <a:t>даних на найближчі 12 годин після аварії</a:t>
            </a:r>
            <a:endParaRPr lang="uk-UA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632" y="4201886"/>
            <a:ext cx="3671369" cy="25037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2845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05" y="0"/>
            <a:ext cx="12205605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0426" y="694593"/>
            <a:ext cx="84411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Ядерний реактор </a:t>
            </a:r>
            <a:r>
              <a:rPr lang="uk-UA" sz="2400" dirty="0"/>
              <a:t>— це </a:t>
            </a:r>
            <a:r>
              <a:rPr lang="uk-UA" sz="2400" dirty="0" smtClean="0"/>
              <a:t>пристрій, призначений </a:t>
            </a:r>
            <a:r>
              <a:rPr lang="uk-UA" sz="2400" dirty="0"/>
              <a:t>для здійснення керованої ланцюгової реакції ділення </a:t>
            </a:r>
            <a:r>
              <a:rPr lang="uk-UA" sz="2400" dirty="0" err="1"/>
              <a:t>ядер</a:t>
            </a:r>
            <a:r>
              <a:rPr lang="uk-UA" sz="2400" dirty="0"/>
              <a:t> атомів урану </a:t>
            </a:r>
            <a:r>
              <a:rPr lang="uk-UA" sz="2400" dirty="0" smtClean="0"/>
              <a:t>та плутонію </a:t>
            </a:r>
            <a:r>
              <a:rPr lang="uk-UA" sz="2400" dirty="0"/>
              <a:t>з метою отримання енергії, що йде на </a:t>
            </a:r>
            <a:r>
              <a:rPr lang="uk-UA" sz="2400" dirty="0" smtClean="0"/>
              <a:t>виробництво електроенергії </a:t>
            </a:r>
            <a:r>
              <a:rPr lang="uk-UA" sz="2400" dirty="0"/>
              <a:t>або тепла.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Ядерні </a:t>
            </a:r>
            <a:r>
              <a:rPr lang="uk-UA" sz="2400" dirty="0"/>
              <a:t>реактори є потужними джерелами штучних </a:t>
            </a:r>
            <a:r>
              <a:rPr lang="uk-UA" sz="2400" dirty="0" smtClean="0"/>
              <a:t>радіоактивних </a:t>
            </a:r>
            <a:r>
              <a:rPr lang="uk-UA" sz="2400" dirty="0"/>
              <a:t>ізотопів хімічних елементів. </a:t>
            </a:r>
            <a:endParaRPr lang="uk-UA" sz="2400" dirty="0" smtClean="0"/>
          </a:p>
          <a:p>
            <a:pPr algn="just"/>
            <a:r>
              <a:rPr lang="uk-UA" sz="2400" dirty="0" smtClean="0"/>
              <a:t>Характерними </a:t>
            </a:r>
            <a:r>
              <a:rPr lang="uk-UA" sz="2400" dirty="0"/>
              <a:t>з них є</a:t>
            </a:r>
          </a:p>
          <a:p>
            <a:pPr algn="just"/>
            <a:r>
              <a:rPr lang="uk-UA" sz="2400" i="1" dirty="0"/>
              <a:t>стронцій</a:t>
            </a:r>
            <a:r>
              <a:rPr lang="uk-UA" sz="2400" dirty="0"/>
              <a:t> (</a:t>
            </a:r>
            <a:r>
              <a:rPr lang="en-US" sz="2400" dirty="0" err="1"/>
              <a:t>Sr</a:t>
            </a:r>
            <a:r>
              <a:rPr lang="en-US" sz="2400" dirty="0"/>
              <a:t>—89 </a:t>
            </a:r>
            <a:r>
              <a:rPr lang="uk-UA" sz="2400" dirty="0"/>
              <a:t>та </a:t>
            </a:r>
            <a:r>
              <a:rPr lang="en-US" sz="2400" dirty="0" err="1"/>
              <a:t>Sr</a:t>
            </a:r>
            <a:r>
              <a:rPr lang="en-US" sz="2400" dirty="0"/>
              <a:t>—90), </a:t>
            </a:r>
            <a:r>
              <a:rPr lang="uk-UA" sz="2400" i="1" dirty="0"/>
              <a:t>йод</a:t>
            </a:r>
            <a:r>
              <a:rPr lang="uk-UA" sz="2400" dirty="0"/>
              <a:t> (</a:t>
            </a:r>
            <a:r>
              <a:rPr lang="en-US" sz="2400" dirty="0"/>
              <a:t>I—131 </a:t>
            </a:r>
            <a:r>
              <a:rPr lang="uk-UA" sz="2400" dirty="0"/>
              <a:t>та </a:t>
            </a:r>
            <a:r>
              <a:rPr lang="en-US" sz="2400" dirty="0"/>
              <a:t>I—133), </a:t>
            </a:r>
            <a:r>
              <a:rPr lang="uk-UA" sz="2400" i="1" dirty="0"/>
              <a:t>цезій</a:t>
            </a:r>
            <a:r>
              <a:rPr lang="uk-UA" sz="2400" dirty="0"/>
              <a:t> (</a:t>
            </a:r>
            <a:r>
              <a:rPr lang="en-US" sz="2400" dirty="0"/>
              <a:t>Cs—134 </a:t>
            </a:r>
            <a:r>
              <a:rPr lang="uk-UA" sz="2400" dirty="0"/>
              <a:t>та </a:t>
            </a:r>
            <a:r>
              <a:rPr lang="en-US" sz="2400" dirty="0"/>
              <a:t>Cs—137), </a:t>
            </a:r>
            <a:r>
              <a:rPr lang="uk-UA" sz="2400" dirty="0"/>
              <a:t>а також </a:t>
            </a:r>
            <a:r>
              <a:rPr lang="uk-UA" sz="2400" i="1" dirty="0"/>
              <a:t>плутоній</a:t>
            </a:r>
            <a:r>
              <a:rPr lang="uk-UA" sz="2400" dirty="0"/>
              <a:t> (</a:t>
            </a:r>
            <a:r>
              <a:rPr lang="en-US" sz="2400" dirty="0"/>
              <a:t>Pu—239</a:t>
            </a:r>
            <a:r>
              <a:rPr lang="en-US" sz="2400" dirty="0" smtClean="0"/>
              <a:t>).</a:t>
            </a:r>
            <a:r>
              <a:rPr lang="uk-UA" sz="2400" dirty="0"/>
              <a:t> </a:t>
            </a:r>
            <a:endParaRPr lang="uk-UA" sz="2400" dirty="0" smtClean="0"/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2739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4" y="1777186"/>
            <a:ext cx="7207929" cy="2980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4197" y="465647"/>
            <a:ext cx="9737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 Україні працюють АЕС з двома типами реакторів: </a:t>
            </a:r>
          </a:p>
          <a:p>
            <a:r>
              <a:rPr lang="uk-UA" sz="2400" dirty="0" smtClean="0"/>
              <a:t>РВПК — “реактор великої потужності канальний”; </a:t>
            </a:r>
          </a:p>
          <a:p>
            <a:r>
              <a:rPr lang="uk-UA" sz="2400" dirty="0" smtClean="0"/>
              <a:t> ВВЕР — “водно-водяний енергетичний реактор”.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203" y="3442214"/>
            <a:ext cx="4869312" cy="341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558139"/>
            <a:ext cx="99633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uk-UA" sz="2800" b="1" i="1" dirty="0" smtClean="0"/>
              <a:t>Руйнування ядерного реактора на АЕС призводить до виникнення вражаючих факторів</a:t>
            </a:r>
            <a:r>
              <a:rPr lang="ru-RU" sz="2800" b="1" i="1" dirty="0" smtClean="0"/>
              <a:t>:</a:t>
            </a:r>
          </a:p>
          <a:p>
            <a:pPr algn="just"/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радіоактивної хмари, яка формується при миттєвому викиді радіоактивних речовин (РР) протягом тривалого часу; </a:t>
            </a:r>
          </a:p>
          <a:p>
            <a:pPr marL="457200" indent="-457200" algn="just">
              <a:buFontTx/>
              <a:buChar char="-"/>
            </a:pPr>
            <a:endParaRPr lang="uk-UA" sz="2800" dirty="0" smtClean="0"/>
          </a:p>
          <a:p>
            <a:pPr marL="457200" indent="-457200" algn="just">
              <a:buFontTx/>
              <a:buChar char="-"/>
            </a:pPr>
            <a:r>
              <a:rPr lang="uk-UA" sz="2800" dirty="0" smtClean="0"/>
              <a:t> тривалого радіоактивного забруднення місцевості.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560" y="3919324"/>
            <a:ext cx="5134040" cy="29386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91176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6665" y="651751"/>
            <a:ext cx="10569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 </a:t>
            </a:r>
            <a:r>
              <a:rPr lang="ru-RU" sz="2400" b="1" i="1" dirty="0"/>
              <a:t>С</a:t>
            </a:r>
            <a:r>
              <a:rPr lang="ru-RU" sz="2400" b="1" i="1" dirty="0" smtClean="0"/>
              <a:t>истема </a:t>
            </a:r>
            <a:r>
              <a:rPr lang="uk-UA" sz="2400" b="1" i="1" dirty="0"/>
              <a:t>заходів </a:t>
            </a:r>
            <a:r>
              <a:rPr lang="uk-UA" sz="2400" b="1" i="1" dirty="0" smtClean="0"/>
              <a:t>захисту робітників та службовців</a:t>
            </a:r>
            <a:r>
              <a:rPr lang="ru-RU" sz="2400" b="1" i="1" dirty="0" smtClean="0"/>
              <a:t>, </a:t>
            </a:r>
            <a:r>
              <a:rPr lang="uk-UA" sz="2400" b="1" i="1" dirty="0" smtClean="0"/>
              <a:t>населення, що проживає поблизу</a:t>
            </a:r>
            <a:r>
              <a:rPr lang="ru-RU" sz="2400" b="1" i="1" dirty="0" smtClean="0"/>
              <a:t> </a:t>
            </a:r>
            <a:r>
              <a:rPr lang="uk-UA" sz="2400" b="1" i="1" dirty="0" smtClean="0"/>
              <a:t>об'єкта</a:t>
            </a:r>
            <a:r>
              <a:rPr lang="ru-RU" sz="2400" b="1" i="1" dirty="0" smtClean="0"/>
              <a:t> </a:t>
            </a:r>
            <a:r>
              <a:rPr lang="uk-UA" sz="2400" b="1" i="1" dirty="0" smtClean="0"/>
              <a:t>включає</a:t>
            </a:r>
            <a:r>
              <a:rPr lang="uk-UA" sz="2400" b="1" dirty="0" smtClean="0"/>
              <a:t>:</a:t>
            </a:r>
            <a:r>
              <a:rPr lang="uk-UA" sz="2400" dirty="0" smtClean="0"/>
              <a:t> </a:t>
            </a:r>
          </a:p>
          <a:p>
            <a:pPr algn="just"/>
            <a:endParaRPr lang="uk-UA" sz="2400" dirty="0" smtClean="0"/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оповіщення про загрозу радіоактивного забруднення;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підготовка об’єкту до переходу на режим роботи в умовах радіоактивного забруднення;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підготовка протирадіаційних </a:t>
            </a:r>
            <a:r>
              <a:rPr lang="uk-UA" sz="2400" dirty="0" err="1" smtClean="0"/>
              <a:t>укриттів</a:t>
            </a:r>
            <a:r>
              <a:rPr lang="uk-UA" sz="2400" dirty="0" smtClean="0"/>
              <a:t> для розміщення в них людей;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підготовка індивідуальних засобів захисту органів дихання;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 підготовка тваринницьких приміщень для укриття сільськогосподарських тварин;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заготівля кормів</a:t>
            </a:r>
            <a:r>
              <a:rPr lang="ru-RU" sz="2400" dirty="0" smtClean="0"/>
              <a:t>;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укриття урожаю; 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/>
              <a:t> захист джерел питної </a:t>
            </a:r>
            <a:r>
              <a:rPr lang="ru-RU" sz="2400" dirty="0" smtClean="0"/>
              <a:t>води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289142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447</TotalTime>
  <Words>1707</Words>
  <Application>Microsoft Office PowerPoint</Application>
  <PresentationFormat>Широкоэкранный</PresentationFormat>
  <Paragraphs>179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Times New Roman</vt:lpstr>
      <vt:lpstr>Wingdings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Пользователь</cp:lastModifiedBy>
  <cp:revision>39</cp:revision>
  <dcterms:created xsi:type="dcterms:W3CDTF">2021-12-01T20:27:21Z</dcterms:created>
  <dcterms:modified xsi:type="dcterms:W3CDTF">2023-09-28T20:23:39Z</dcterms:modified>
</cp:coreProperties>
</file>