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86" r:id="rId12"/>
    <p:sldId id="264" r:id="rId13"/>
    <p:sldId id="281" r:id="rId14"/>
    <p:sldId id="267" r:id="rId15"/>
    <p:sldId id="268" r:id="rId16"/>
    <p:sldId id="269" r:id="rId17"/>
    <p:sldId id="270" r:id="rId18"/>
    <p:sldId id="287" r:id="rId19"/>
    <p:sldId id="271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36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ED440-F71A-4757-A09A-56F58DFCDB5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DCDD8C-B569-442F-8FF3-EFD2D8FA68D6}">
      <dgm:prSet phldrT="[Текст]"/>
      <dgm:spPr/>
      <dgm:t>
        <a:bodyPr/>
        <a:lstStyle/>
        <a:p>
          <a:r>
            <a:rPr lang="ru-RU" dirty="0" err="1" smtClean="0"/>
            <a:t>радіоактивне</a:t>
          </a:r>
          <a:r>
            <a:rPr lang="ru-RU" dirty="0" smtClean="0"/>
            <a:t> </a:t>
          </a:r>
          <a:r>
            <a:rPr lang="ru-RU" dirty="0" err="1" smtClean="0"/>
            <a:t>зараження</a:t>
          </a:r>
          <a:endParaRPr lang="ru-RU" dirty="0"/>
        </a:p>
      </dgm:t>
    </dgm:pt>
    <dgm:pt modelId="{2CD065BC-57A8-4018-8971-67612CF1245D}" type="parTrans" cxnId="{B2C25831-CF55-4E50-9E56-6E5E48820600}">
      <dgm:prSet/>
      <dgm:spPr/>
      <dgm:t>
        <a:bodyPr/>
        <a:lstStyle/>
        <a:p>
          <a:endParaRPr lang="ru-RU"/>
        </a:p>
      </dgm:t>
    </dgm:pt>
    <dgm:pt modelId="{035346E4-E4A6-42E5-898A-D9602DCD74F0}" type="sibTrans" cxnId="{B2C25831-CF55-4E50-9E56-6E5E48820600}">
      <dgm:prSet/>
      <dgm:spPr/>
      <dgm:t>
        <a:bodyPr/>
        <a:lstStyle/>
        <a:p>
          <a:endParaRPr lang="ru-RU"/>
        </a:p>
      </dgm:t>
    </dgm:pt>
    <dgm:pt modelId="{B3B836D7-DC24-4824-AADC-C523A2F9257C}">
      <dgm:prSet/>
      <dgm:spPr/>
      <dgm:t>
        <a:bodyPr/>
        <a:lstStyle/>
        <a:p>
          <a:r>
            <a:rPr lang="ru-RU" smtClean="0"/>
            <a:t>електромагнітний імпульс (ЕМІ) ядерного вибуху</a:t>
          </a:r>
          <a:endParaRPr lang="ru-RU"/>
        </a:p>
      </dgm:t>
    </dgm:pt>
    <dgm:pt modelId="{6F69C664-3750-4BF5-83A9-F1C69D4065BA}" type="parTrans" cxnId="{E1BB48CC-57CB-48FF-8078-842099F749C5}">
      <dgm:prSet/>
      <dgm:spPr/>
      <dgm:t>
        <a:bodyPr/>
        <a:lstStyle/>
        <a:p>
          <a:endParaRPr lang="ru-RU"/>
        </a:p>
      </dgm:t>
    </dgm:pt>
    <dgm:pt modelId="{AC5D0BDD-D53F-4EC6-A675-E5BF1734A778}" type="sibTrans" cxnId="{E1BB48CC-57CB-48FF-8078-842099F749C5}">
      <dgm:prSet/>
      <dgm:spPr/>
      <dgm:t>
        <a:bodyPr/>
        <a:lstStyle/>
        <a:p>
          <a:endParaRPr lang="ru-RU"/>
        </a:p>
      </dgm:t>
    </dgm:pt>
    <dgm:pt modelId="{AE87FB42-196B-4F81-B944-CE0D217B8C1D}">
      <dgm:prSet/>
      <dgm:spPr/>
      <dgm:t>
        <a:bodyPr/>
        <a:lstStyle/>
        <a:p>
          <a:r>
            <a:rPr lang="ru-RU" smtClean="0"/>
            <a:t>ударна хвиля</a:t>
          </a:r>
          <a:endParaRPr lang="ru-RU"/>
        </a:p>
      </dgm:t>
    </dgm:pt>
    <dgm:pt modelId="{C3AF8582-F9D0-4C17-BBC4-AEB1ABFCB3CF}" type="parTrans" cxnId="{49FDFED9-6C93-449A-AE51-D71A1F673AFB}">
      <dgm:prSet/>
      <dgm:spPr/>
      <dgm:t>
        <a:bodyPr/>
        <a:lstStyle/>
        <a:p>
          <a:endParaRPr lang="ru-RU"/>
        </a:p>
      </dgm:t>
    </dgm:pt>
    <dgm:pt modelId="{4073D2A8-70EC-474D-9CD9-25A3EE1DC27D}" type="sibTrans" cxnId="{49FDFED9-6C93-449A-AE51-D71A1F673AFB}">
      <dgm:prSet/>
      <dgm:spPr/>
      <dgm:t>
        <a:bodyPr/>
        <a:lstStyle/>
        <a:p>
          <a:endParaRPr lang="ru-RU"/>
        </a:p>
      </dgm:t>
    </dgm:pt>
    <dgm:pt modelId="{2A04147F-11EC-4E36-8518-C0416C3246FF}">
      <dgm:prSet/>
      <dgm:spPr/>
      <dgm:t>
        <a:bodyPr/>
        <a:lstStyle/>
        <a:p>
          <a:r>
            <a:rPr lang="ru-RU" dirty="0" err="1" smtClean="0"/>
            <a:t>теплове</a:t>
          </a:r>
          <a:r>
            <a:rPr lang="ru-RU" dirty="0" smtClean="0"/>
            <a:t> (</a:t>
          </a:r>
          <a:r>
            <a:rPr lang="ru-RU" dirty="0" err="1" smtClean="0"/>
            <a:t>світлове</a:t>
          </a:r>
          <a:r>
            <a:rPr lang="ru-RU" dirty="0" smtClean="0"/>
            <a:t>) </a:t>
          </a:r>
          <a:r>
            <a:rPr lang="ru-RU" dirty="0" err="1" smtClean="0"/>
            <a:t>випромінювання</a:t>
          </a:r>
          <a:r>
            <a:rPr lang="ru-RU" dirty="0" smtClean="0"/>
            <a:t>.</a:t>
          </a:r>
          <a:endParaRPr lang="ru-RU" dirty="0"/>
        </a:p>
      </dgm:t>
    </dgm:pt>
    <dgm:pt modelId="{B691A129-26E7-4E00-B8FC-D2FFBA3C8575}" type="parTrans" cxnId="{0B6504A4-CD23-47D7-9B3E-69B9E6DF2B7B}">
      <dgm:prSet/>
      <dgm:spPr/>
      <dgm:t>
        <a:bodyPr/>
        <a:lstStyle/>
        <a:p>
          <a:endParaRPr lang="ru-RU"/>
        </a:p>
      </dgm:t>
    </dgm:pt>
    <dgm:pt modelId="{FE2E8BC4-FA68-4178-835E-59A00E4BBE79}" type="sibTrans" cxnId="{0B6504A4-CD23-47D7-9B3E-69B9E6DF2B7B}">
      <dgm:prSet/>
      <dgm:spPr/>
      <dgm:t>
        <a:bodyPr/>
        <a:lstStyle/>
        <a:p>
          <a:endParaRPr lang="ru-RU"/>
        </a:p>
      </dgm:t>
    </dgm:pt>
    <dgm:pt modelId="{F3D8AAE2-85CF-4E96-99BA-253E8A1F46B7}" type="pres">
      <dgm:prSet presAssocID="{B55ED440-F71A-4757-A09A-56F58DFCDB5C}" presName="diagram" presStyleCnt="0">
        <dgm:presLayoutVars>
          <dgm:dir/>
          <dgm:resizeHandles val="exact"/>
        </dgm:presLayoutVars>
      </dgm:prSet>
      <dgm:spPr/>
    </dgm:pt>
    <dgm:pt modelId="{8585188B-A916-43B8-B9C7-C6DCFC8FBA1E}" type="pres">
      <dgm:prSet presAssocID="{66DCDD8C-B569-442F-8FF3-EFD2D8FA68D6}" presName="node" presStyleLbl="node1" presStyleIdx="0" presStyleCnt="4" custLinFactX="33256" custLinFactNeighborX="100000" custLinFactNeighborY="2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5BBD0-BC9C-46C0-AF23-776C11FEB5BA}" type="pres">
      <dgm:prSet presAssocID="{035346E4-E4A6-42E5-898A-D9602DCD74F0}" presName="sibTrans" presStyleCnt="0"/>
      <dgm:spPr/>
    </dgm:pt>
    <dgm:pt modelId="{824A264C-19B5-4A10-86CC-BA315E016F09}" type="pres">
      <dgm:prSet presAssocID="{2A04147F-11EC-4E36-8518-C0416C3246FF}" presName="node" presStyleLbl="node1" presStyleIdx="1" presStyleCnt="4" custLinFactX="-37749" custLinFactY="15549" custLinFactNeighborX="-100000" custLinFactNeighborY="100000">
        <dgm:presLayoutVars>
          <dgm:bulletEnabled val="1"/>
        </dgm:presLayoutVars>
      </dgm:prSet>
      <dgm:spPr/>
    </dgm:pt>
    <dgm:pt modelId="{C12BBDE4-40A7-419F-AF7B-283BEDC5BB87}" type="pres">
      <dgm:prSet presAssocID="{FE2E8BC4-FA68-4178-835E-59A00E4BBE79}" presName="sibTrans" presStyleCnt="0"/>
      <dgm:spPr/>
    </dgm:pt>
    <dgm:pt modelId="{A87F6A7B-B8F4-4E92-83A6-280169987F10}" type="pres">
      <dgm:prSet presAssocID="{AE87FB42-196B-4F81-B944-CE0D217B8C1D}" presName="node" presStyleLbl="node1" presStyleIdx="2" presStyleCnt="4" custLinFactY="-11449" custLinFactNeighborX="-30580" custLinFactNeighborY="-100000">
        <dgm:presLayoutVars>
          <dgm:bulletEnabled val="1"/>
        </dgm:presLayoutVars>
      </dgm:prSet>
      <dgm:spPr/>
    </dgm:pt>
    <dgm:pt modelId="{63231972-F044-4E9C-A8CB-31D7BBD8A6E4}" type="pres">
      <dgm:prSet presAssocID="{4073D2A8-70EC-474D-9CD9-25A3EE1DC27D}" presName="sibTrans" presStyleCnt="0"/>
      <dgm:spPr/>
    </dgm:pt>
    <dgm:pt modelId="{005CDC78-0578-4602-98CC-0E848D2575E6}" type="pres">
      <dgm:prSet presAssocID="{B3B836D7-DC24-4824-AADC-C523A2F9257C}" presName="node" presStyleLbl="node1" presStyleIdx="3" presStyleCnt="4" custLinFactNeighborX="24168" custLinFactNeighborY="610">
        <dgm:presLayoutVars>
          <dgm:bulletEnabled val="1"/>
        </dgm:presLayoutVars>
      </dgm:prSet>
      <dgm:spPr/>
    </dgm:pt>
  </dgm:ptLst>
  <dgm:cxnLst>
    <dgm:cxn modelId="{B746AD7A-0DCE-47F0-9AE9-84F3F2D0397A}" type="presOf" srcId="{66DCDD8C-B569-442F-8FF3-EFD2D8FA68D6}" destId="{8585188B-A916-43B8-B9C7-C6DCFC8FBA1E}" srcOrd="0" destOrd="0" presId="urn:microsoft.com/office/officeart/2005/8/layout/default"/>
    <dgm:cxn modelId="{0B6504A4-CD23-47D7-9B3E-69B9E6DF2B7B}" srcId="{B55ED440-F71A-4757-A09A-56F58DFCDB5C}" destId="{2A04147F-11EC-4E36-8518-C0416C3246FF}" srcOrd="1" destOrd="0" parTransId="{B691A129-26E7-4E00-B8FC-D2FFBA3C8575}" sibTransId="{FE2E8BC4-FA68-4178-835E-59A00E4BBE79}"/>
    <dgm:cxn modelId="{1311A98D-FD55-480E-BBBD-C7480F2954DB}" type="presOf" srcId="{B3B836D7-DC24-4824-AADC-C523A2F9257C}" destId="{005CDC78-0578-4602-98CC-0E848D2575E6}" srcOrd="0" destOrd="0" presId="urn:microsoft.com/office/officeart/2005/8/layout/default"/>
    <dgm:cxn modelId="{49FDFED9-6C93-449A-AE51-D71A1F673AFB}" srcId="{B55ED440-F71A-4757-A09A-56F58DFCDB5C}" destId="{AE87FB42-196B-4F81-B944-CE0D217B8C1D}" srcOrd="2" destOrd="0" parTransId="{C3AF8582-F9D0-4C17-BBC4-AEB1ABFCB3CF}" sibTransId="{4073D2A8-70EC-474D-9CD9-25A3EE1DC27D}"/>
    <dgm:cxn modelId="{75730956-ED07-4532-AEF5-63852CE7E841}" type="presOf" srcId="{AE87FB42-196B-4F81-B944-CE0D217B8C1D}" destId="{A87F6A7B-B8F4-4E92-83A6-280169987F10}" srcOrd="0" destOrd="0" presId="urn:microsoft.com/office/officeart/2005/8/layout/default"/>
    <dgm:cxn modelId="{E82C2688-85D8-4289-9EC1-4AF70E779750}" type="presOf" srcId="{2A04147F-11EC-4E36-8518-C0416C3246FF}" destId="{824A264C-19B5-4A10-86CC-BA315E016F09}" srcOrd="0" destOrd="0" presId="urn:microsoft.com/office/officeart/2005/8/layout/default"/>
    <dgm:cxn modelId="{B2C25831-CF55-4E50-9E56-6E5E48820600}" srcId="{B55ED440-F71A-4757-A09A-56F58DFCDB5C}" destId="{66DCDD8C-B569-442F-8FF3-EFD2D8FA68D6}" srcOrd="0" destOrd="0" parTransId="{2CD065BC-57A8-4018-8971-67612CF1245D}" sibTransId="{035346E4-E4A6-42E5-898A-D9602DCD74F0}"/>
    <dgm:cxn modelId="{683FACD8-EB51-445D-B6DE-5DCCD64A54B3}" type="presOf" srcId="{B55ED440-F71A-4757-A09A-56F58DFCDB5C}" destId="{F3D8AAE2-85CF-4E96-99BA-253E8A1F46B7}" srcOrd="0" destOrd="0" presId="urn:microsoft.com/office/officeart/2005/8/layout/default"/>
    <dgm:cxn modelId="{E1BB48CC-57CB-48FF-8078-842099F749C5}" srcId="{B55ED440-F71A-4757-A09A-56F58DFCDB5C}" destId="{B3B836D7-DC24-4824-AADC-C523A2F9257C}" srcOrd="3" destOrd="0" parTransId="{6F69C664-3750-4BF5-83A9-F1C69D4065BA}" sibTransId="{AC5D0BDD-D53F-4EC6-A675-E5BF1734A778}"/>
    <dgm:cxn modelId="{2CEB96B8-2D19-4C06-839F-33B8583264C4}" type="presParOf" srcId="{F3D8AAE2-85CF-4E96-99BA-253E8A1F46B7}" destId="{8585188B-A916-43B8-B9C7-C6DCFC8FBA1E}" srcOrd="0" destOrd="0" presId="urn:microsoft.com/office/officeart/2005/8/layout/default"/>
    <dgm:cxn modelId="{0E467235-01E1-469D-895B-8D35386D1DB3}" type="presParOf" srcId="{F3D8AAE2-85CF-4E96-99BA-253E8A1F46B7}" destId="{8DA5BBD0-BC9C-46C0-AF23-776C11FEB5BA}" srcOrd="1" destOrd="0" presId="urn:microsoft.com/office/officeart/2005/8/layout/default"/>
    <dgm:cxn modelId="{631389F1-5EE7-4784-87A3-32377FAA438D}" type="presParOf" srcId="{F3D8AAE2-85CF-4E96-99BA-253E8A1F46B7}" destId="{824A264C-19B5-4A10-86CC-BA315E016F09}" srcOrd="2" destOrd="0" presId="urn:microsoft.com/office/officeart/2005/8/layout/default"/>
    <dgm:cxn modelId="{71BF97B4-EC74-4D5B-B544-8E7B8FC7331B}" type="presParOf" srcId="{F3D8AAE2-85CF-4E96-99BA-253E8A1F46B7}" destId="{C12BBDE4-40A7-419F-AF7B-283BEDC5BB87}" srcOrd="3" destOrd="0" presId="urn:microsoft.com/office/officeart/2005/8/layout/default"/>
    <dgm:cxn modelId="{46902150-B303-41FC-9200-86CEEECE6629}" type="presParOf" srcId="{F3D8AAE2-85CF-4E96-99BA-253E8A1F46B7}" destId="{A87F6A7B-B8F4-4E92-83A6-280169987F10}" srcOrd="4" destOrd="0" presId="urn:microsoft.com/office/officeart/2005/8/layout/default"/>
    <dgm:cxn modelId="{1DD8DC02-C375-4B5E-9F29-48C29A06B0E2}" type="presParOf" srcId="{F3D8AAE2-85CF-4E96-99BA-253E8A1F46B7}" destId="{63231972-F044-4E9C-A8CB-31D7BBD8A6E4}" srcOrd="5" destOrd="0" presId="urn:microsoft.com/office/officeart/2005/8/layout/default"/>
    <dgm:cxn modelId="{1DB7F810-312F-43C6-9C64-3339E9B45B94}" type="presParOf" srcId="{F3D8AAE2-85CF-4E96-99BA-253E8A1F46B7}" destId="{005CDC78-0578-4602-98CC-0E848D2575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5188B-A916-43B8-B9C7-C6DCFC8FBA1E}">
      <dsp:nvSpPr>
        <dsp:cNvPr id="0" name=""/>
        <dsp:cNvSpPr/>
      </dsp:nvSpPr>
      <dsp:spPr>
        <a:xfrm>
          <a:off x="5278141" y="53161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радіоактивне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зараження</a:t>
          </a:r>
          <a:endParaRPr lang="ru-RU" sz="2300" kern="1200" dirty="0"/>
        </a:p>
      </dsp:txBody>
      <dsp:txXfrm>
        <a:off x="5278141" y="53161"/>
        <a:ext cx="2903599" cy="1742159"/>
      </dsp:txXfrm>
    </dsp:sp>
    <dsp:sp modelId="{824A264C-19B5-4A10-86CC-BA315E016F09}">
      <dsp:nvSpPr>
        <dsp:cNvPr id="0" name=""/>
        <dsp:cNvSpPr/>
      </dsp:nvSpPr>
      <dsp:spPr>
        <a:xfrm>
          <a:off x="603200" y="2014833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теплове</a:t>
          </a:r>
          <a:r>
            <a:rPr lang="ru-RU" sz="2300" kern="1200" dirty="0" smtClean="0"/>
            <a:t> (</a:t>
          </a:r>
          <a:r>
            <a:rPr lang="ru-RU" sz="2300" kern="1200" dirty="0" err="1" smtClean="0"/>
            <a:t>світлове</a:t>
          </a:r>
          <a:r>
            <a:rPr lang="ru-RU" sz="2300" kern="1200" dirty="0" smtClean="0"/>
            <a:t>) </a:t>
          </a:r>
          <a:r>
            <a:rPr lang="ru-RU" sz="2300" kern="1200" dirty="0" err="1" smtClean="0"/>
            <a:t>випромінювання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603200" y="2014833"/>
        <a:ext cx="2903599" cy="1742159"/>
      </dsp:txXfrm>
    </dsp:sp>
    <dsp:sp modelId="{A87F6A7B-B8F4-4E92-83A6-280169987F10}">
      <dsp:nvSpPr>
        <dsp:cNvPr id="0" name=""/>
        <dsp:cNvSpPr/>
      </dsp:nvSpPr>
      <dsp:spPr>
        <a:xfrm>
          <a:off x="520999" y="92685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ударна хвиля</a:t>
          </a:r>
          <a:endParaRPr lang="ru-RU" sz="2300" kern="1200"/>
        </a:p>
      </dsp:txBody>
      <dsp:txXfrm>
        <a:off x="520999" y="92685"/>
        <a:ext cx="2903599" cy="1742159"/>
      </dsp:txXfrm>
    </dsp:sp>
    <dsp:sp modelId="{005CDC78-0578-4602-98CC-0E848D2575E6}">
      <dsp:nvSpPr>
        <dsp:cNvPr id="0" name=""/>
        <dsp:cNvSpPr/>
      </dsp:nvSpPr>
      <dsp:spPr>
        <a:xfrm>
          <a:off x="5304621" y="2036090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електромагнітний імпульс (ЕМІ) ядерного вибуху</a:t>
          </a:r>
          <a:endParaRPr lang="ru-RU" sz="2300" kern="1200"/>
        </a:p>
      </dsp:txBody>
      <dsp:txXfrm>
        <a:off x="5304621" y="2036090"/>
        <a:ext cx="2903599" cy="174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16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7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4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6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7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6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88CA-1F2D-43DC-AB29-A416E24B7EE0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9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7343" y="638299"/>
            <a:ext cx="8915399" cy="2262781"/>
          </a:xfrm>
        </p:spPr>
        <p:txBody>
          <a:bodyPr/>
          <a:lstStyle/>
          <a:p>
            <a:pPr algn="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6296" y="3429000"/>
            <a:ext cx="9996446" cy="1801551"/>
          </a:xfrm>
        </p:spPr>
        <p:txBody>
          <a:bodyPr>
            <a:noAutofit/>
          </a:bodyPr>
          <a:lstStyle/>
          <a:p>
            <a:pPr algn="r"/>
            <a:r>
              <a:rPr lang="uk-UA" sz="5400" b="1" dirty="0" smtClean="0"/>
              <a:t> </a:t>
            </a:r>
            <a:r>
              <a:rPr lang="ru-RU" sz="3600" b="1" dirty="0"/>
              <a:t>ЗАБЕЗПЕЧЕННЯ ЗАХОДІВ І ДІЙ В МЕЖАХ</a:t>
            </a:r>
          </a:p>
          <a:p>
            <a:pPr algn="r"/>
            <a:r>
              <a:rPr lang="ru-RU" sz="3600" b="1" dirty="0"/>
              <a:t>ЄДИНОЇ СИСТЕМИ ЦИВІЛЬНОГО ЗАХИСТУ</a:t>
            </a:r>
            <a:endParaRPr lang="uk-UA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17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292" y="48140"/>
            <a:ext cx="10748042" cy="901886"/>
          </a:xfrm>
        </p:spPr>
        <p:txBody>
          <a:bodyPr>
            <a:normAutofit/>
          </a:bodyPr>
          <a:lstStyle/>
          <a:p>
            <a:r>
              <a:rPr lang="ru-RU" sz="3400" b="1" dirty="0" err="1" smtClean="0"/>
              <a:t>Фактори</a:t>
            </a:r>
            <a:r>
              <a:rPr lang="ru-RU" sz="3400" b="1" dirty="0" smtClean="0"/>
              <a:t>, </a:t>
            </a:r>
            <a:r>
              <a:rPr lang="ru-RU" sz="3400" b="1" dirty="0" err="1" smtClean="0"/>
              <a:t>що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впливають</a:t>
            </a:r>
            <a:r>
              <a:rPr lang="ru-RU" sz="3400" b="1" dirty="0" smtClean="0"/>
              <a:t> на </a:t>
            </a:r>
            <a:r>
              <a:rPr lang="ru-RU" sz="3400" b="1" dirty="0" err="1"/>
              <a:t>стійкість</a:t>
            </a:r>
            <a:r>
              <a:rPr lang="ru-RU" sz="3400" b="1" dirty="0"/>
              <a:t> </a:t>
            </a:r>
            <a:r>
              <a:rPr lang="ru-RU" sz="3400" b="1" dirty="0" err="1"/>
              <a:t>роботи</a:t>
            </a:r>
            <a:r>
              <a:rPr lang="ru-RU" sz="3400" b="1" dirty="0"/>
              <a:t> </a:t>
            </a:r>
            <a:r>
              <a:rPr lang="ru-RU" sz="3400" b="1" dirty="0" smtClean="0"/>
              <a:t>ОГ</a:t>
            </a:r>
            <a:endParaRPr lang="ru-RU" sz="3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218" y="883489"/>
            <a:ext cx="3992732" cy="576262"/>
          </a:xfrm>
        </p:spPr>
        <p:txBody>
          <a:bodyPr/>
          <a:lstStyle/>
          <a:p>
            <a:r>
              <a:rPr lang="uk-UA" b="1" dirty="0" smtClean="0"/>
              <a:t>Внутрішні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0441" y="1503760"/>
            <a:ext cx="5243509" cy="5513728"/>
          </a:xfrm>
        </p:spPr>
        <p:txBody>
          <a:bodyPr>
            <a:normAutofit fontScale="32500" lnSpcReduction="20000"/>
          </a:bodyPr>
          <a:lstStyle/>
          <a:p>
            <a:r>
              <a:rPr lang="ru-RU" sz="4000" dirty="0" smtClean="0"/>
              <a:t> </a:t>
            </a:r>
            <a:r>
              <a:rPr lang="ru-RU" sz="4000" dirty="0" err="1"/>
              <a:t>захищеність</a:t>
            </a:r>
            <a:r>
              <a:rPr lang="ru-RU" sz="4000" dirty="0"/>
              <a:t> </a:t>
            </a:r>
            <a:r>
              <a:rPr lang="ru-RU" sz="4000" dirty="0" err="1"/>
              <a:t>виробничого</a:t>
            </a:r>
            <a:r>
              <a:rPr lang="ru-RU" sz="4000" dirty="0"/>
              <a:t> персоналу </a:t>
            </a:r>
            <a:r>
              <a:rPr lang="ru-RU" sz="4000" dirty="0" smtClean="0"/>
              <a:t>;</a:t>
            </a:r>
          </a:p>
          <a:p>
            <a:r>
              <a:rPr lang="ru-RU" sz="4000" dirty="0" err="1" smtClean="0"/>
              <a:t>впливі</a:t>
            </a:r>
            <a:r>
              <a:rPr lang="ru-RU" sz="4000" dirty="0" smtClean="0"/>
              <a:t> </a:t>
            </a:r>
            <a:r>
              <a:rPr lang="ru-RU" sz="4000" dirty="0" err="1"/>
              <a:t>джерел</a:t>
            </a:r>
            <a:r>
              <a:rPr lang="ru-RU" sz="4000" dirty="0"/>
              <a:t> НС</a:t>
            </a:r>
            <a:r>
              <a:rPr lang="ru-RU" sz="4000" dirty="0" smtClean="0"/>
              <a:t>;</a:t>
            </a:r>
          </a:p>
          <a:p>
            <a:r>
              <a:rPr lang="ru-RU" sz="4000" dirty="0" err="1" smtClean="0"/>
              <a:t>надійність</a:t>
            </a:r>
            <a:r>
              <a:rPr lang="ru-RU" sz="4000" dirty="0" smtClean="0"/>
              <a:t> </a:t>
            </a:r>
            <a:r>
              <a:rPr lang="ru-RU" sz="4000" dirty="0"/>
              <a:t>і </a:t>
            </a:r>
            <a:r>
              <a:rPr lang="ru-RU" sz="4000" dirty="0" err="1"/>
              <a:t>продуктивність</a:t>
            </a:r>
            <a:r>
              <a:rPr lang="ru-RU" sz="4000" dirty="0"/>
              <a:t> </a:t>
            </a:r>
            <a:r>
              <a:rPr lang="ru-RU" sz="4000" dirty="0" err="1"/>
              <a:t>технологічного</a:t>
            </a:r>
            <a:r>
              <a:rPr lang="ru-RU" sz="4000" dirty="0"/>
              <a:t> </a:t>
            </a:r>
            <a:r>
              <a:rPr lang="ru-RU" sz="4000" dirty="0" err="1" smtClean="0"/>
              <a:t>устаткування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 </a:t>
            </a:r>
            <a:r>
              <a:rPr lang="ru-RU" sz="4000" dirty="0" err="1"/>
              <a:t>розміри</a:t>
            </a:r>
            <a:r>
              <a:rPr lang="ru-RU" sz="4000" dirty="0"/>
              <a:t> </a:t>
            </a:r>
            <a:r>
              <a:rPr lang="ru-RU" sz="4000" dirty="0" err="1"/>
              <a:t>території</a:t>
            </a:r>
            <a:r>
              <a:rPr lang="ru-RU" sz="4000" dirty="0"/>
              <a:t> і характер </a:t>
            </a:r>
            <a:r>
              <a:rPr lang="ru-RU" sz="4000" dirty="0" err="1"/>
              <a:t>об'єкта</a:t>
            </a:r>
            <a:r>
              <a:rPr lang="ru-RU" sz="4000" dirty="0"/>
              <a:t>; </a:t>
            </a:r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dirty="0" err="1"/>
              <a:t>наявність</a:t>
            </a:r>
            <a:r>
              <a:rPr lang="ru-RU" sz="4000" dirty="0"/>
              <a:t> </a:t>
            </a:r>
            <a:r>
              <a:rPr lang="ru-RU" sz="4000" dirty="0" err="1"/>
              <a:t>своїх</a:t>
            </a:r>
            <a:r>
              <a:rPr lang="ru-RU" sz="4000" dirty="0"/>
              <a:t> </a:t>
            </a:r>
            <a:r>
              <a:rPr lang="ru-RU" sz="4000" dirty="0" err="1"/>
              <a:t>джерел</a:t>
            </a:r>
            <a:r>
              <a:rPr lang="ru-RU" sz="4000" dirty="0"/>
              <a:t> </a:t>
            </a:r>
            <a:r>
              <a:rPr lang="ru-RU" sz="4000" dirty="0" err="1" smtClean="0"/>
              <a:t>енергопостачання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 </a:t>
            </a:r>
            <a:r>
              <a:rPr lang="ru-RU" sz="4000" dirty="0" err="1"/>
              <a:t>види</a:t>
            </a:r>
            <a:r>
              <a:rPr lang="ru-RU" sz="4000" dirty="0"/>
              <a:t> </a:t>
            </a:r>
            <a:r>
              <a:rPr lang="ru-RU" sz="4000" dirty="0" err="1"/>
              <a:t>продукції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випускається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 система </a:t>
            </a:r>
            <a:r>
              <a:rPr lang="ru-RU" sz="4000" dirty="0" err="1" smtClean="0"/>
              <a:t>безпеки</a:t>
            </a:r>
            <a:r>
              <a:rPr lang="ru-RU" sz="4000" dirty="0" smtClean="0"/>
              <a:t> </a:t>
            </a:r>
            <a:r>
              <a:rPr lang="ru-RU" sz="4000" dirty="0" err="1" smtClean="0"/>
              <a:t>виробництва</a:t>
            </a:r>
            <a:r>
              <a:rPr lang="ru-RU" sz="4000" dirty="0" smtClean="0"/>
              <a:t>;</a:t>
            </a:r>
          </a:p>
          <a:p>
            <a:r>
              <a:rPr lang="ru-RU" sz="4000" dirty="0" err="1" smtClean="0"/>
              <a:t>чисельність</a:t>
            </a:r>
            <a:r>
              <a:rPr lang="ru-RU" sz="4000" dirty="0" smtClean="0"/>
              <a:t> </a:t>
            </a:r>
            <a:r>
              <a:rPr lang="ru-RU" sz="4000" dirty="0"/>
              <a:t>і </a:t>
            </a:r>
            <a:r>
              <a:rPr lang="ru-RU" sz="4000" dirty="0" err="1"/>
              <a:t>професійна</a:t>
            </a:r>
            <a:r>
              <a:rPr lang="ru-RU" sz="4000" dirty="0"/>
              <a:t> </a:t>
            </a:r>
            <a:r>
              <a:rPr lang="ru-RU" sz="4000" dirty="0" err="1"/>
              <a:t>кваліфікація</a:t>
            </a:r>
            <a:r>
              <a:rPr lang="ru-RU" sz="4000" dirty="0"/>
              <a:t> </a:t>
            </a:r>
            <a:r>
              <a:rPr lang="ru-RU" sz="4000" dirty="0" err="1"/>
              <a:t>робітників</a:t>
            </a:r>
            <a:r>
              <a:rPr lang="ru-RU" sz="4000" dirty="0"/>
              <a:t> 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 </a:t>
            </a:r>
            <a:r>
              <a:rPr lang="ru-RU" sz="4000" dirty="0" err="1"/>
              <a:t>заробітна</a:t>
            </a:r>
            <a:r>
              <a:rPr lang="ru-RU" sz="4000" dirty="0"/>
              <a:t> плата, </a:t>
            </a:r>
            <a:r>
              <a:rPr lang="ru-RU" sz="4000" dirty="0" err="1"/>
              <a:t>плинність</a:t>
            </a:r>
            <a:r>
              <a:rPr lang="ru-RU" sz="4000" dirty="0"/>
              <a:t> </a:t>
            </a:r>
            <a:r>
              <a:rPr lang="ru-RU" sz="4000" dirty="0" err="1"/>
              <a:t>кадрів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система </a:t>
            </a:r>
            <a:r>
              <a:rPr lang="ru-RU" sz="4000" dirty="0" err="1"/>
              <a:t>виробничого</a:t>
            </a:r>
            <a:r>
              <a:rPr lang="ru-RU" sz="4000" dirty="0"/>
              <a:t> менеджменту, маркетингу і </a:t>
            </a:r>
            <a:r>
              <a:rPr lang="ru-RU" sz="4000" dirty="0" err="1"/>
              <a:t>їх</a:t>
            </a:r>
            <a:r>
              <a:rPr lang="ru-RU" sz="4000" dirty="0"/>
              <a:t> </a:t>
            </a:r>
            <a:r>
              <a:rPr lang="ru-RU" sz="4000" dirty="0" err="1"/>
              <a:t>надійність</a:t>
            </a:r>
            <a:r>
              <a:rPr lang="ru-RU" sz="4000" dirty="0"/>
              <a:t>; </a:t>
            </a:r>
            <a:endParaRPr lang="ru-RU" sz="4000" dirty="0" smtClean="0"/>
          </a:p>
          <a:p>
            <a:r>
              <a:rPr lang="ru-RU" sz="4000" dirty="0" err="1" smtClean="0"/>
              <a:t>трудова</a:t>
            </a:r>
            <a:r>
              <a:rPr lang="ru-RU" sz="4000" dirty="0" smtClean="0"/>
              <a:t> </a:t>
            </a:r>
            <a:r>
              <a:rPr lang="ru-RU" sz="4000" dirty="0"/>
              <a:t>і </a:t>
            </a:r>
            <a:r>
              <a:rPr lang="ru-RU" sz="4000" dirty="0" err="1"/>
              <a:t>виробнича</a:t>
            </a:r>
            <a:r>
              <a:rPr lang="ru-RU" sz="4000" dirty="0"/>
              <a:t> </a:t>
            </a:r>
            <a:r>
              <a:rPr lang="ru-RU" sz="4000" dirty="0" err="1"/>
              <a:t>дисципліна</a:t>
            </a:r>
            <a:r>
              <a:rPr lang="ru-RU" sz="4000" dirty="0"/>
              <a:t>; </a:t>
            </a:r>
            <a:endParaRPr lang="ru-RU" sz="4000" dirty="0" smtClean="0"/>
          </a:p>
          <a:p>
            <a:r>
              <a:rPr lang="ru-RU" sz="4000" dirty="0" err="1" smtClean="0"/>
              <a:t>ступінь</a:t>
            </a:r>
            <a:r>
              <a:rPr lang="ru-RU" sz="4000" dirty="0" smtClean="0"/>
              <a:t> </a:t>
            </a:r>
            <a:r>
              <a:rPr lang="ru-RU" sz="4000" dirty="0" err="1"/>
              <a:t>навчання</a:t>
            </a:r>
            <a:r>
              <a:rPr lang="ru-RU" sz="4000" dirty="0"/>
              <a:t> </a:t>
            </a:r>
            <a:r>
              <a:rPr lang="ru-RU" sz="4000" dirty="0" err="1"/>
              <a:t>виробничого</a:t>
            </a:r>
            <a:r>
              <a:rPr lang="ru-RU" sz="4000" dirty="0"/>
              <a:t> персоналу </a:t>
            </a:r>
            <a:r>
              <a:rPr lang="ru-RU" sz="4000" dirty="0" err="1"/>
              <a:t>діям</a:t>
            </a:r>
            <a:r>
              <a:rPr lang="ru-RU" sz="4000" dirty="0"/>
              <a:t> при НС; </a:t>
            </a:r>
            <a:endParaRPr lang="ru-RU" sz="4000" dirty="0" smtClean="0"/>
          </a:p>
          <a:p>
            <a:r>
              <a:rPr lang="ru-RU" sz="4000" dirty="0" err="1" smtClean="0"/>
              <a:t>можливість</a:t>
            </a:r>
            <a:r>
              <a:rPr lang="ru-RU" sz="4000" dirty="0" smtClean="0"/>
              <a:t> </a:t>
            </a:r>
            <a:r>
              <a:rPr lang="ru-RU" sz="4000" dirty="0" err="1"/>
              <a:t>роботи</a:t>
            </a:r>
            <a:r>
              <a:rPr lang="ru-RU" sz="4000" dirty="0"/>
              <a:t> </a:t>
            </a:r>
            <a:r>
              <a:rPr lang="ru-RU" sz="4000" dirty="0" err="1"/>
              <a:t>об'єкта</a:t>
            </a:r>
            <a:r>
              <a:rPr lang="ru-RU" sz="4000" dirty="0"/>
              <a:t> в </a:t>
            </a:r>
            <a:r>
              <a:rPr lang="ru-RU" sz="4000" dirty="0" err="1"/>
              <a:t>аварійних</a:t>
            </a:r>
            <a:r>
              <a:rPr lang="ru-RU" sz="4000" dirty="0"/>
              <a:t> режимах; </a:t>
            </a:r>
            <a:endParaRPr lang="ru-RU" sz="4000" dirty="0" smtClean="0"/>
          </a:p>
          <a:p>
            <a:r>
              <a:rPr lang="ru-RU" sz="4000" dirty="0" err="1" smtClean="0"/>
              <a:t>готовність</a:t>
            </a:r>
            <a:r>
              <a:rPr lang="ru-RU" sz="4000" dirty="0" smtClean="0"/>
              <a:t> </a:t>
            </a:r>
            <a:r>
              <a:rPr lang="ru-RU" sz="4000" dirty="0" err="1"/>
              <a:t>об'єкта</a:t>
            </a:r>
            <a:r>
              <a:rPr lang="ru-RU" sz="4000" dirty="0"/>
              <a:t> до </a:t>
            </a:r>
            <a:r>
              <a:rPr lang="ru-RU" sz="4000" dirty="0" err="1"/>
              <a:t>відновлення</a:t>
            </a:r>
            <a:r>
              <a:rPr lang="ru-RU" sz="4000" dirty="0"/>
              <a:t> </a:t>
            </a:r>
            <a:r>
              <a:rPr lang="ru-RU" sz="4000" dirty="0" err="1"/>
              <a:t>виробництва</a:t>
            </a:r>
            <a:r>
              <a:rPr lang="ru-RU" sz="4000" dirty="0"/>
              <a:t> у </a:t>
            </a:r>
            <a:r>
              <a:rPr lang="ru-RU" sz="4000" dirty="0" err="1"/>
              <a:t>випадку</a:t>
            </a:r>
            <a:endParaRPr lang="ru-RU" sz="4000" dirty="0"/>
          </a:p>
          <a:p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порушення</a:t>
            </a:r>
            <a:r>
              <a:rPr lang="ru-RU" sz="4000" dirty="0"/>
              <a:t> </a:t>
            </a:r>
            <a:r>
              <a:rPr lang="ru-RU" sz="4000" dirty="0" err="1"/>
              <a:t>вражаючими</a:t>
            </a:r>
            <a:r>
              <a:rPr lang="ru-RU" sz="4000" dirty="0"/>
              <a:t> факторами </a:t>
            </a:r>
            <a:r>
              <a:rPr lang="ru-RU" sz="4000" dirty="0" err="1"/>
              <a:t>джерел</a:t>
            </a:r>
            <a:r>
              <a:rPr lang="ru-RU" sz="4000" dirty="0"/>
              <a:t> </a:t>
            </a:r>
            <a:r>
              <a:rPr lang="ru-RU" sz="3500" dirty="0"/>
              <a:t>НС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30" y="950026"/>
            <a:ext cx="3999001" cy="576262"/>
          </a:xfrm>
        </p:spPr>
        <p:txBody>
          <a:bodyPr/>
          <a:lstStyle/>
          <a:p>
            <a:r>
              <a:rPr lang="uk-UA" b="1" dirty="0" smtClean="0"/>
              <a:t>Зовнішні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79535" y="1503760"/>
            <a:ext cx="5253402" cy="457760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район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енергопостачання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надійність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менеджменту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, </a:t>
            </a:r>
            <a:r>
              <a:rPr lang="ru-RU" dirty="0" err="1"/>
              <a:t>податкова</a:t>
            </a:r>
            <a:r>
              <a:rPr lang="ru-RU" dirty="0"/>
              <a:t> система, </a:t>
            </a:r>
            <a:r>
              <a:rPr lang="ru-RU" dirty="0" err="1"/>
              <a:t>штрафні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, доступ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інвестиції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правова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регламентує</a:t>
            </a:r>
            <a:r>
              <a:rPr lang="ru-RU" dirty="0"/>
              <a:t> роботу </a:t>
            </a:r>
            <a:r>
              <a:rPr lang="ru-RU" dirty="0" err="1"/>
              <a:t>об'єкта</a:t>
            </a:r>
            <a:r>
              <a:rPr lang="ru-RU" dirty="0"/>
              <a:t>;</a:t>
            </a:r>
          </a:p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внутрішньополітична</a:t>
            </a:r>
            <a:r>
              <a:rPr lang="ru-RU" dirty="0"/>
              <a:t> обстановка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/>
              <a:t>НС,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21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7116" y="624110"/>
            <a:ext cx="8527496" cy="65179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СТІЙКІСТЬ ОГ ЗАЛЕЖИТЬ: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111" y="2022252"/>
            <a:ext cx="6964325" cy="4431843"/>
          </a:xfrm>
        </p:spPr>
      </p:pic>
    </p:spTree>
    <p:extLst>
      <p:ext uri="{BB962C8B-B14F-4D97-AF65-F5344CB8AC3E}">
        <p14:creationId xmlns:p14="http://schemas.microsoft.com/office/powerpoint/2010/main" val="368840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040" y="151179"/>
            <a:ext cx="10671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Робота </a:t>
            </a:r>
            <a:r>
              <a:rPr lang="ru-RU" sz="2400" b="1" i="1" dirty="0" err="1"/>
              <a:t>об'єкта</a:t>
            </a:r>
            <a:r>
              <a:rPr lang="ru-RU" sz="2400" b="1" i="1" dirty="0"/>
              <a:t> в НС </a:t>
            </a:r>
            <a:r>
              <a:rPr lang="ru-RU" sz="2400" b="1" i="1" dirty="0" err="1"/>
              <a:t>забезпечується</a:t>
            </a:r>
            <a:r>
              <a:rPr lang="ru-RU" sz="2400" b="1" i="1" dirty="0"/>
              <a:t> за </a:t>
            </a:r>
            <a:r>
              <a:rPr lang="ru-RU" sz="2400" b="1" i="1" dirty="0" err="1"/>
              <a:t>рахунок</a:t>
            </a:r>
            <a:r>
              <a:rPr lang="ru-RU" sz="2400" b="1" i="1" dirty="0"/>
              <a:t> </a:t>
            </a:r>
            <a:r>
              <a:rPr lang="ru-RU" sz="2400" b="1" i="1" dirty="0" err="1"/>
              <a:t>проведення</a:t>
            </a:r>
            <a:endParaRPr lang="ru-RU" sz="2400" b="1" i="1" dirty="0"/>
          </a:p>
          <a:p>
            <a:pPr algn="just"/>
            <a:r>
              <a:rPr lang="ru-RU" sz="2400" b="1" i="1" dirty="0"/>
              <a:t>комплексу </a:t>
            </a:r>
            <a:r>
              <a:rPr lang="ru-RU" sz="2400" b="1" i="1" dirty="0" err="1"/>
              <a:t>заходів</a:t>
            </a:r>
            <a:endParaRPr lang="uk-UA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0040" y="1028343"/>
            <a:ext cx="10441588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проектування об'єкта у відповідності з будівельними нормами і правилами (ДБН, </a:t>
            </a:r>
            <a:r>
              <a:rPr lang="uk-UA" dirty="0" err="1" smtClean="0"/>
              <a:t>СНіП</a:t>
            </a:r>
            <a:r>
              <a:rPr lang="uk-UA" dirty="0" smtClean="0"/>
              <a:t>);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прогнозування виникнення і оцінка можливих наслідків НС при роботі об'єкта;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розробка режимів роботи робітників та службовців на випадок НС;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підтримка в готовності системи оповіщення про НС;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організація навчання робітників та службовців правилам поведінки і діям в НС при роботі на об'єкті;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вживання заходів по підвищенню стійкості інженерно- технічного комплексу до руйнівної дії джерел НС;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проведення заходів щодо попередження аварій, катастроф на об'єкті та забезпечення безпеки виробництва;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виключення або обмеження ураження від вторинних факторів джерел </a:t>
            </a:r>
            <a:r>
              <a:rPr lang="ru-RU" dirty="0" smtClean="0"/>
              <a:t>НС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організація стійкого управління виробництвом </a:t>
            </a:r>
            <a:r>
              <a:rPr lang="ru-RU" dirty="0" smtClean="0"/>
              <a:t>в </a:t>
            </a:r>
            <a:r>
              <a:rPr lang="ru-RU" dirty="0"/>
              <a:t>Н</a:t>
            </a:r>
            <a:r>
              <a:rPr lang="en-US" dirty="0"/>
              <a:t>C; </a:t>
            </a:r>
            <a:endParaRPr lang="uk-UA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uk-UA" dirty="0" smtClean="0"/>
              <a:t>підтримка трудової та технологічної дисципліни;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забезпечення стійкості матеріально-технічного постачання в НС;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dirty="0" smtClean="0"/>
              <a:t> впровадження новітніх досягнень науки і техніки в безпеку виробництва та підвищення надійності технологічного устаткування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837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363" y="850760"/>
            <a:ext cx="6741042" cy="6007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99712" y="75833"/>
            <a:ext cx="7419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 Етапи досліджень стійкості роботи ОГ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48531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761" y="461665"/>
            <a:ext cx="7307029" cy="63963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8176" y="0"/>
            <a:ext cx="1065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/>
              <a:t>Приблизний алгоритм оцінки впливу НС на стійкість роботи </a:t>
            </a:r>
            <a:r>
              <a:rPr lang="ru-RU" sz="2400" b="1" i="1" dirty="0" smtClean="0"/>
              <a:t>ОГ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39680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667" y="154005"/>
            <a:ext cx="104562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 </a:t>
            </a:r>
            <a:r>
              <a:rPr lang="ru-RU" sz="2400" b="1" i="1" dirty="0"/>
              <a:t>Методика </a:t>
            </a:r>
            <a:r>
              <a:rPr lang="ru-RU" sz="2400" b="1" i="1" dirty="0" err="1"/>
              <a:t>оцінки</a:t>
            </a:r>
            <a:r>
              <a:rPr lang="ru-RU" sz="2400" b="1" i="1" dirty="0"/>
              <a:t> </a:t>
            </a:r>
            <a:r>
              <a:rPr lang="ru-RU" sz="2400" b="1" i="1" dirty="0" err="1"/>
              <a:t>стійкості</a:t>
            </a:r>
            <a:r>
              <a:rPr lang="ru-RU" sz="2400" b="1" i="1" dirty="0"/>
              <a:t> </a:t>
            </a:r>
            <a:r>
              <a:rPr lang="ru-RU" sz="2400" b="1" i="1" dirty="0" err="1"/>
              <a:t>роботи</a:t>
            </a:r>
            <a:r>
              <a:rPr lang="ru-RU" sz="2400" b="1" i="1" dirty="0"/>
              <a:t> </a:t>
            </a:r>
            <a:r>
              <a:rPr lang="ru-RU" sz="2400" b="1" i="1" dirty="0" smtClean="0"/>
              <a:t>ОГ </a:t>
            </a:r>
            <a:r>
              <a:rPr lang="uk-UA" sz="2400" b="1" i="1" dirty="0" smtClean="0"/>
              <a:t>керується </a:t>
            </a:r>
            <a:r>
              <a:rPr lang="uk-UA" sz="2400" b="1" i="1" dirty="0"/>
              <a:t>наступними положеннями</a:t>
            </a:r>
            <a:r>
              <a:rPr lang="uk-UA" sz="2400" b="1" i="1" dirty="0" smtClean="0"/>
              <a:t>:</a:t>
            </a:r>
          </a:p>
          <a:p>
            <a:endParaRPr lang="uk-UA" sz="2400" b="1" i="1" dirty="0"/>
          </a:p>
          <a:p>
            <a:r>
              <a:rPr lang="uk-UA" sz="2400" dirty="0"/>
              <a:t>а) оцінка стійкості елементів об’єкта проводиться до дії кожного вражаючого чинника окремо;</a:t>
            </a:r>
          </a:p>
          <a:p>
            <a:r>
              <a:rPr lang="uk-UA" sz="2400" dirty="0"/>
              <a:t>б) всі елементи об’єкта підлягають дії вражаючих чинників</a:t>
            </a:r>
          </a:p>
          <a:p>
            <a:r>
              <a:rPr lang="uk-UA" sz="2400" dirty="0"/>
              <a:t>одночасно і в однаковій мірі;</a:t>
            </a:r>
          </a:p>
          <a:p>
            <a:r>
              <a:rPr lang="uk-UA" sz="2400" dirty="0"/>
              <a:t>в) дослідження доцільно проводити для найбільш несприятливих умов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035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667" y="0"/>
            <a:ext cx="10642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Методика </a:t>
            </a:r>
            <a:r>
              <a:rPr lang="ru-RU" sz="2400" b="1" i="1" dirty="0" err="1"/>
              <a:t>дослідження</a:t>
            </a:r>
            <a:r>
              <a:rPr lang="ru-RU" sz="2400" b="1" i="1" dirty="0"/>
              <a:t> </a:t>
            </a:r>
            <a:r>
              <a:rPr lang="ru-RU" sz="2400" b="1" i="1" dirty="0" err="1"/>
              <a:t>стійкості</a:t>
            </a:r>
            <a:r>
              <a:rPr lang="ru-RU" sz="2400" b="1" i="1" dirty="0"/>
              <a:t> </a:t>
            </a:r>
            <a:r>
              <a:rPr lang="ru-RU" sz="2400" b="1" i="1" dirty="0" err="1"/>
              <a:t>роботи</a:t>
            </a:r>
            <a:r>
              <a:rPr lang="ru-RU" sz="2400" b="1" i="1" dirty="0"/>
              <a:t> ОГ </a:t>
            </a:r>
            <a:r>
              <a:rPr lang="ru-RU" sz="2400" b="1" i="1" dirty="0" err="1" smtClean="0"/>
              <a:t>включає</a:t>
            </a:r>
            <a:endParaRPr lang="ru-RU" sz="2400" b="1" i="1" dirty="0"/>
          </a:p>
          <a:p>
            <a:r>
              <a:rPr lang="ru-RU" sz="2400" b="1" i="1" dirty="0" err="1"/>
              <a:t>визначення</a:t>
            </a:r>
            <a:r>
              <a:rPr lang="ru-RU" sz="2400" b="1" i="1" dirty="0"/>
              <a:t>: </a:t>
            </a:r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- </a:t>
            </a:r>
            <a:r>
              <a:rPr lang="ru-RU" sz="2400" dirty="0" err="1"/>
              <a:t>мінімальної</a:t>
            </a:r>
            <a:r>
              <a:rPr lang="ru-RU" sz="2400" dirty="0"/>
              <a:t> </a:t>
            </a:r>
            <a:r>
              <a:rPr lang="ru-RU" sz="2400" dirty="0" err="1"/>
              <a:t>відстані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об’єкту</a:t>
            </a:r>
            <a:r>
              <a:rPr lang="ru-RU" sz="2400" dirty="0"/>
              <a:t> до </a:t>
            </a:r>
            <a:r>
              <a:rPr lang="ru-RU" sz="2400" dirty="0" err="1"/>
              <a:t>передбаченого</a:t>
            </a:r>
            <a:r>
              <a:rPr lang="ru-RU" sz="2400" dirty="0"/>
              <a:t> центру</a:t>
            </a:r>
          </a:p>
          <a:p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небезпеки</a:t>
            </a:r>
            <a:r>
              <a:rPr lang="ru-RU" sz="2400" dirty="0"/>
              <a:t>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максимального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очікуваних</a:t>
            </a:r>
            <a:r>
              <a:rPr lang="ru-RU" sz="2400" dirty="0"/>
              <a:t> величин </a:t>
            </a:r>
            <a:r>
              <a:rPr lang="ru-RU" sz="2400" dirty="0" err="1"/>
              <a:t>основних</a:t>
            </a:r>
            <a:endParaRPr lang="ru-RU" sz="2400" dirty="0"/>
          </a:p>
          <a:p>
            <a:r>
              <a:rPr lang="ru-RU" sz="2400" dirty="0" err="1"/>
              <a:t>показників</a:t>
            </a:r>
            <a:r>
              <a:rPr lang="ru-RU" sz="2400" dirty="0"/>
              <a:t> кожного </a:t>
            </a:r>
            <a:r>
              <a:rPr lang="ru-RU" sz="2400" dirty="0" err="1"/>
              <a:t>вражаючого</a:t>
            </a:r>
            <a:r>
              <a:rPr lang="ru-RU" sz="2400" dirty="0"/>
              <a:t> фактора;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стійкості</a:t>
            </a:r>
            <a:r>
              <a:rPr lang="ru-RU" sz="2400" dirty="0"/>
              <a:t> кожного </a:t>
            </a:r>
            <a:r>
              <a:rPr lang="ru-RU" sz="2400" dirty="0" err="1"/>
              <a:t>елемента</a:t>
            </a:r>
            <a:r>
              <a:rPr lang="ru-RU" sz="2400" dirty="0"/>
              <a:t> і </a:t>
            </a:r>
            <a:r>
              <a:rPr lang="ru-RU" sz="2400" dirty="0" err="1"/>
              <a:t>об’єкта</a:t>
            </a:r>
            <a:r>
              <a:rPr lang="ru-RU" sz="2400" dirty="0"/>
              <a:t> в </a:t>
            </a:r>
            <a:r>
              <a:rPr lang="ru-RU" sz="2400" dirty="0" err="1"/>
              <a:t>цілому</a:t>
            </a:r>
            <a:r>
              <a:rPr lang="ru-RU" sz="2400" dirty="0"/>
              <a:t> до</a:t>
            </a:r>
          </a:p>
          <a:p>
            <a:r>
              <a:rPr lang="ru-RU" sz="2400" dirty="0"/>
              <a:t>кожного </a:t>
            </a:r>
            <a:r>
              <a:rPr lang="ru-RU" sz="2400" dirty="0" err="1"/>
              <a:t>вражаючого</a:t>
            </a:r>
            <a:r>
              <a:rPr lang="ru-RU" sz="2400" dirty="0"/>
              <a:t> фактора;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стійкості</a:t>
            </a:r>
            <a:r>
              <a:rPr lang="ru-RU" sz="2400" dirty="0"/>
              <a:t> </a:t>
            </a:r>
            <a:r>
              <a:rPr lang="ru-RU" sz="2400" dirty="0" err="1"/>
              <a:t>об’єкта</a:t>
            </a:r>
            <a:r>
              <a:rPr lang="ru-RU" sz="2400" dirty="0"/>
              <a:t> до кожного </a:t>
            </a:r>
            <a:r>
              <a:rPr lang="ru-RU" sz="2400" dirty="0" err="1"/>
              <a:t>вражаючого</a:t>
            </a:r>
            <a:r>
              <a:rPr lang="ru-RU" sz="2400" dirty="0"/>
              <a:t> фактора з </a:t>
            </a:r>
            <a:r>
              <a:rPr lang="ru-RU" sz="2400" dirty="0" err="1"/>
              <a:t>очікуваною</a:t>
            </a:r>
            <a:r>
              <a:rPr lang="ru-RU" sz="2400" dirty="0"/>
              <a:t> величиною.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928344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547" y="178130"/>
            <a:ext cx="10331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По</a:t>
            </a:r>
            <a:r>
              <a:rPr lang="uk-UA" sz="2800" b="1" i="1" dirty="0" err="1" smtClean="0"/>
              <a:t>казники</a:t>
            </a:r>
            <a:r>
              <a:rPr lang="uk-UA" sz="2800" b="1" i="1" dirty="0" smtClean="0"/>
              <a:t> стійкості ОГ до впливу вражаючих факторів НС наступні:</a:t>
            </a:r>
            <a:endParaRPr lang="uk-UA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5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2804" y="9248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Показники стійкості ОГ до впливу вражаючих факторів НС наступні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8537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98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670" y="93456"/>
            <a:ext cx="10129652" cy="52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65274" y="999459"/>
            <a:ext cx="10823945" cy="315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Шляхи і способи підвищення стійкості роботи ОГ поді- </a:t>
            </a:r>
            <a:r>
              <a:rPr lang="uk-UA" sz="2800" b="1" i="1" dirty="0" err="1" smtClean="0"/>
              <a:t>ляються</a:t>
            </a:r>
            <a:r>
              <a:rPr lang="uk-UA" sz="2800" b="1" i="1" dirty="0" smtClean="0"/>
              <a:t> на 4 групи</a:t>
            </a:r>
            <a:r>
              <a:rPr lang="ru-RU" sz="2800" dirty="0" smtClean="0"/>
              <a:t>: </a:t>
            </a:r>
          </a:p>
          <a:p>
            <a:endParaRPr lang="ru-RU" sz="2800" dirty="0"/>
          </a:p>
          <a:p>
            <a:pPr marL="285750" indent="-285750">
              <a:buFontTx/>
              <a:buChar char="-"/>
            </a:pPr>
            <a:r>
              <a:rPr lang="uk-UA" sz="2800" dirty="0" smtClean="0"/>
              <a:t>які запобігають причини втрати стійкості </a:t>
            </a:r>
          </a:p>
          <a:p>
            <a:pPr marL="285750" indent="-285750">
              <a:buFontTx/>
              <a:buChar char="-"/>
            </a:pPr>
            <a:r>
              <a:rPr lang="uk-UA" sz="2800" dirty="0" smtClean="0"/>
              <a:t>- які запобігають втрату стійкості; </a:t>
            </a:r>
          </a:p>
          <a:p>
            <a:pPr marL="285750" indent="-285750">
              <a:buFontTx/>
              <a:buChar char="-"/>
            </a:pPr>
            <a:r>
              <a:rPr lang="uk-UA" sz="2800" dirty="0" smtClean="0"/>
              <a:t>- які забезпечують стійкість; </a:t>
            </a:r>
          </a:p>
          <a:p>
            <a:pPr marL="285750" indent="-285750">
              <a:buFontTx/>
              <a:buChar char="-"/>
            </a:pPr>
            <a:r>
              <a:rPr lang="uk-UA" sz="2800" dirty="0" smtClean="0"/>
              <a:t>- які відновлюють стійкість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279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550" y="700644"/>
            <a:ext cx="100346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техногенної безпеки на ОГ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стійкості роботи ОГ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і проведення досліджень з оцінки стійкості роботи ОГ в НС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оцінки стійкості роботи ОГ до дії різних вражаючих чинників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і способи підвищення стійкості роботи ОГ 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 матеріальних та фінансових ресурсів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295" y="344385"/>
            <a:ext cx="103790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/>
              <a:t>До основних заходів щодо підвищення стійкості роботи </a:t>
            </a:r>
            <a:r>
              <a:rPr lang="uk-UA" sz="2800" b="1" i="1" dirty="0" smtClean="0"/>
              <a:t>ОГ належать</a:t>
            </a:r>
            <a:r>
              <a:rPr lang="uk-UA" sz="2800" b="1" i="1" dirty="0"/>
              <a:t>: </a:t>
            </a:r>
            <a:endParaRPr lang="uk-UA" sz="2800" b="1" i="1" dirty="0" smtClean="0"/>
          </a:p>
          <a:p>
            <a:pPr algn="just"/>
            <a:endParaRPr lang="uk-UA" sz="2800" b="1" i="1" dirty="0"/>
          </a:p>
          <a:p>
            <a:pPr algn="just"/>
            <a:endParaRPr lang="uk-UA" sz="2800" b="1" i="1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забезпечення </a:t>
            </a:r>
            <a:r>
              <a:rPr lang="uk-UA" sz="2400" dirty="0"/>
              <a:t>захисту виробничого персоналу і членів </a:t>
            </a:r>
            <a:r>
              <a:rPr lang="uk-UA" sz="2400" dirty="0" smtClean="0"/>
              <a:t>їх сімей</a:t>
            </a:r>
            <a:r>
              <a:rPr lang="uk-UA" sz="2400" dirty="0"/>
              <a:t>; </a:t>
            </a:r>
            <a:endParaRPr lang="uk-UA" sz="2400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підвищення стійкості інженерно-технічного комплексу; </a:t>
            </a:r>
            <a:endParaRPr lang="uk-UA" sz="2400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підвищення стійкості системи управління; </a:t>
            </a:r>
            <a:endParaRPr lang="uk-UA" sz="2400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підвищення стійкості системи </a:t>
            </a:r>
            <a:r>
              <a:rPr lang="uk-UA" sz="2400" dirty="0" smtClean="0"/>
              <a:t>матеріально-технічного постачання </a:t>
            </a:r>
            <a:r>
              <a:rPr lang="uk-UA" sz="2400" dirty="0"/>
              <a:t>та виробничих </a:t>
            </a:r>
            <a:r>
              <a:rPr lang="uk-UA" sz="2400" dirty="0" err="1"/>
              <a:t>зв’язків</a:t>
            </a:r>
            <a:r>
              <a:rPr lang="uk-UA" sz="2400" dirty="0"/>
              <a:t>; </a:t>
            </a:r>
            <a:endParaRPr lang="uk-UA" sz="2400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виключення або обмеження руйнувань, уражень від </a:t>
            </a:r>
            <a:r>
              <a:rPr lang="uk-UA" sz="2400" dirty="0" smtClean="0"/>
              <a:t>дії вторинних </a:t>
            </a:r>
            <a:r>
              <a:rPr lang="uk-UA" sz="2400" dirty="0"/>
              <a:t>факторів ураження; </a:t>
            </a:r>
            <a:endParaRPr lang="uk-UA" sz="2400" dirty="0" smtClean="0"/>
          </a:p>
          <a:p>
            <a:pPr marL="457200" indent="-4572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підготовка об’єкту до відновлення зруйнованого виробництва.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072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605642"/>
            <a:ext cx="106244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/>
              <a:t>Основними</a:t>
            </a:r>
            <a:r>
              <a:rPr lang="ru-RU" sz="2800" b="1" dirty="0"/>
              <a:t> проблемами природно-</a:t>
            </a:r>
            <a:r>
              <a:rPr lang="ru-RU" sz="2800" b="1" dirty="0" err="1"/>
              <a:t>техногенної</a:t>
            </a:r>
            <a:r>
              <a:rPr lang="ru-RU" sz="2800" b="1" dirty="0"/>
              <a:t> </a:t>
            </a:r>
            <a:r>
              <a:rPr lang="ru-RU" sz="2800" b="1" dirty="0" err="1"/>
              <a:t>безпеки</a:t>
            </a:r>
            <a:endParaRPr lang="ru-RU" sz="2800" b="1" dirty="0"/>
          </a:p>
          <a:p>
            <a:pPr algn="just"/>
            <a:r>
              <a:rPr lang="ru-RU" sz="2800" b="1" dirty="0" err="1"/>
              <a:t>України</a:t>
            </a:r>
            <a:r>
              <a:rPr lang="ru-RU" sz="2800" b="1" dirty="0"/>
              <a:t> є</a:t>
            </a:r>
            <a:r>
              <a:rPr lang="ru-RU" sz="2800" b="1" dirty="0" smtClean="0"/>
              <a:t>:</a:t>
            </a:r>
          </a:p>
          <a:p>
            <a:pPr algn="just"/>
            <a:endParaRPr lang="ru-RU" sz="2400" dirty="0"/>
          </a:p>
          <a:p>
            <a:pPr algn="just"/>
            <a:r>
              <a:rPr lang="uk-UA" sz="2400" dirty="0" smtClean="0"/>
              <a:t>- недосконалість </a:t>
            </a:r>
            <a:r>
              <a:rPr lang="uk-UA" sz="2400" dirty="0"/>
              <a:t>національної політики і законодавчої </a:t>
            </a:r>
            <a:r>
              <a:rPr lang="uk-UA" sz="2400" dirty="0" smtClean="0"/>
              <a:t>бази в </a:t>
            </a:r>
            <a:r>
              <a:rPr lang="uk-UA" sz="2400" dirty="0"/>
              <a:t>цій сфері;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відсутність </a:t>
            </a:r>
            <a:r>
              <a:rPr lang="uk-UA" sz="2400" dirty="0"/>
              <a:t>цілісної системи державного управління безпекою;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- </a:t>
            </a:r>
            <a:r>
              <a:rPr lang="uk-UA" sz="2400" dirty="0"/>
              <a:t>слабке виконання контрольних функцій з боку держави за</a:t>
            </a:r>
          </a:p>
          <a:p>
            <a:pPr algn="just"/>
            <a:r>
              <a:rPr lang="uk-UA" sz="2400" dirty="0"/>
              <a:t>дотриманням техногенної безпеки; </a:t>
            </a:r>
            <a:endParaRPr lang="uk-UA" sz="2400" dirty="0" smtClean="0"/>
          </a:p>
          <a:p>
            <a:pPr algn="just"/>
            <a:r>
              <a:rPr lang="uk-UA" sz="2400" dirty="0" smtClean="0"/>
              <a:t>- </a:t>
            </a:r>
            <a:r>
              <a:rPr lang="uk-UA" sz="2400" dirty="0"/>
              <a:t>відсутність адекватної системи державних, регіональних,</a:t>
            </a:r>
          </a:p>
          <a:p>
            <a:pPr algn="just"/>
            <a:r>
              <a:rPr lang="uk-UA" sz="2400" dirty="0"/>
              <a:t>місцевих і об'єктових резервів; </a:t>
            </a:r>
            <a:endParaRPr lang="uk-UA" sz="2400" dirty="0" smtClean="0"/>
          </a:p>
          <a:p>
            <a:pPr algn="just"/>
            <a:r>
              <a:rPr lang="uk-UA" sz="2400" dirty="0" smtClean="0"/>
              <a:t>- </a:t>
            </a:r>
            <a:r>
              <a:rPr lang="uk-UA" sz="2400" dirty="0"/>
              <a:t>недостатні обсяги виконання попереджувальних заходів</a:t>
            </a:r>
          </a:p>
          <a:p>
            <a:pPr algn="just"/>
            <a:r>
              <a:rPr lang="uk-UA" sz="2400" dirty="0"/>
              <a:t>щодо запобігання НС природного і техногенного характеру та мінімізації можливих негативних наслідків </a:t>
            </a:r>
            <a:r>
              <a:rPr lang="uk-UA" sz="2400" dirty="0" smtClean="0"/>
              <a:t>таких ситуацій</a:t>
            </a:r>
            <a:r>
              <a:rPr lang="uk-UA" sz="2400" dirty="0"/>
              <a:t>; </a:t>
            </a:r>
            <a:endParaRPr lang="uk-UA" sz="2400" dirty="0" smtClean="0"/>
          </a:p>
          <a:p>
            <a:pPr algn="just"/>
            <a:r>
              <a:rPr lang="uk-UA" sz="2400" dirty="0" smtClean="0"/>
              <a:t>- </a:t>
            </a:r>
            <a:r>
              <a:rPr lang="uk-UA" sz="2400" dirty="0"/>
              <a:t>відсутність діючої системи навчання і атестації </a:t>
            </a:r>
            <a:r>
              <a:rPr lang="uk-UA" sz="2400" dirty="0" smtClean="0"/>
              <a:t>фахівців з </a:t>
            </a:r>
            <a:r>
              <a:rPr lang="uk-UA" sz="2400" dirty="0"/>
              <a:t>природно-техногенної безпеки</a:t>
            </a:r>
            <a:endParaRPr lang="uk-UA" sz="2400" dirty="0"/>
          </a:p>
          <a:p>
            <a:pPr algn="just"/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848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4915" y="439387"/>
            <a:ext cx="10777085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До </a:t>
            </a:r>
            <a:r>
              <a:rPr lang="ru-RU" sz="2800" b="1" dirty="0" err="1"/>
              <a:t>основних</a:t>
            </a:r>
            <a:r>
              <a:rPr lang="ru-RU" sz="2800" b="1" dirty="0"/>
              <a:t> </a:t>
            </a:r>
            <a:r>
              <a:rPr lang="ru-RU" sz="2800" b="1" dirty="0" err="1"/>
              <a:t>джерел</a:t>
            </a:r>
            <a:r>
              <a:rPr lang="ru-RU" sz="2800" b="1" dirty="0"/>
              <a:t> </a:t>
            </a:r>
            <a:r>
              <a:rPr lang="ru-RU" sz="2800" b="1" dirty="0" err="1"/>
              <a:t>техногенної</a:t>
            </a:r>
            <a:r>
              <a:rPr lang="ru-RU" sz="2800" b="1" dirty="0"/>
              <a:t> </a:t>
            </a:r>
            <a:r>
              <a:rPr lang="ru-RU" sz="2800" b="1" dirty="0" err="1"/>
              <a:t>небезпеки</a:t>
            </a:r>
            <a:r>
              <a:rPr lang="ru-RU" sz="2800" b="1" dirty="0"/>
              <a:t> в </a:t>
            </a:r>
            <a:r>
              <a:rPr lang="ru-RU" sz="2800" b="1" dirty="0" err="1"/>
              <a:t>Україні</a:t>
            </a:r>
            <a:r>
              <a:rPr lang="ru-RU" sz="2800" b="1" dirty="0"/>
              <a:t> </a:t>
            </a:r>
            <a:r>
              <a:rPr lang="ru-RU" sz="2800" b="1" dirty="0" err="1" smtClean="0"/>
              <a:t>можна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віднести</a:t>
            </a:r>
            <a:r>
              <a:rPr lang="ru-RU" sz="2800" b="1" dirty="0"/>
              <a:t>:</a:t>
            </a:r>
            <a:endParaRPr lang="uk-UA" sz="28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господарчу діяльність людини, спрямовану на </a:t>
            </a:r>
            <a:r>
              <a:rPr lang="uk-UA" sz="2000" dirty="0" smtClean="0"/>
              <a:t>одержання енергії</a:t>
            </a:r>
            <a:r>
              <a:rPr lang="uk-UA" sz="2000" dirty="0"/>
              <a:t>, розвиток енергетичних, промислових, транспортних та інших комплексів;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об'єктивне зростання складності виробництва із застосуванням нових технологій, які вимагають </a:t>
            </a:r>
            <a:r>
              <a:rPr lang="uk-UA" sz="2000" dirty="0" smtClean="0"/>
              <a:t>концентрації енергії</a:t>
            </a:r>
            <a:r>
              <a:rPr lang="uk-UA" sz="2000" dirty="0"/>
              <a:t>, небезпечних для життя людини і довкілля речовин тощо;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втрачену надійність виробничого обладнання, транспортних засобів, недосконалість і застарілість технологій</a:t>
            </a:r>
            <a:r>
              <a:rPr lang="uk-UA" sz="2000" dirty="0" smtClean="0"/>
              <a:t>, зниження </a:t>
            </a:r>
            <a:r>
              <a:rPr lang="uk-UA" sz="2000" dirty="0"/>
              <a:t>рівня технологічної і трудової дисципліни;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небезпечні природні процеси і явища, здатні </a:t>
            </a:r>
            <a:r>
              <a:rPr lang="uk-UA" sz="2000" dirty="0" smtClean="0"/>
              <a:t>викликати аварії </a:t>
            </a:r>
            <a:r>
              <a:rPr lang="uk-UA" sz="2000" dirty="0"/>
              <a:t>і катастрофи. - зупинку ряду виробництв, що може потягти за собою порушення господарських </a:t>
            </a:r>
            <a:r>
              <a:rPr lang="uk-UA" sz="2000" dirty="0" err="1"/>
              <a:t>зв’язків</a:t>
            </a:r>
            <a:r>
              <a:rPr lang="uk-UA" sz="2000" dirty="0"/>
              <a:t>, збоїв в технологічних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ланцюгах тощо;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накопичення відходів виробництв та шкідливих речовин;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зниження вимогливості і ефективності роботи </a:t>
            </a:r>
            <a:r>
              <a:rPr lang="uk-UA" sz="2000" dirty="0" smtClean="0"/>
              <a:t>наглядових органів </a:t>
            </a:r>
            <a:r>
              <a:rPr lang="uk-UA" sz="2000" dirty="0"/>
              <a:t>та державних інспекцій;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- </a:t>
            </a:r>
            <a:r>
              <a:rPr lang="uk-UA" sz="2000" dirty="0"/>
              <a:t>відсутність або недостатній рівень превентивних </a:t>
            </a:r>
            <a:r>
              <a:rPr lang="uk-UA" sz="2000" dirty="0" smtClean="0"/>
              <a:t>заходів щодо </a:t>
            </a:r>
            <a:r>
              <a:rPr lang="uk-UA" sz="2000" dirty="0"/>
              <a:t>зменшення масштабів над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pPr marL="342900" indent="-342900" algn="just">
              <a:buFontTx/>
              <a:buChar char="-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418" y="523013"/>
            <a:ext cx="10141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/>
              <a:t>Є</a:t>
            </a:r>
            <a:r>
              <a:rPr lang="ru-RU" sz="2800" b="1" dirty="0" err="1" smtClean="0"/>
              <a:t>дина</a:t>
            </a:r>
            <a:r>
              <a:rPr lang="ru-RU" sz="2800" b="1" dirty="0" smtClean="0"/>
              <a:t> система </a:t>
            </a:r>
            <a:r>
              <a:rPr lang="ru-RU" sz="2800" b="1" dirty="0" err="1" smtClean="0"/>
              <a:t>цивільного</a:t>
            </a:r>
            <a:r>
              <a:rPr lang="ru-RU" sz="2800" b="1" dirty="0" smtClean="0"/>
              <a:t> </a:t>
            </a:r>
            <a:r>
              <a:rPr lang="ru-RU" sz="2800" b="1" dirty="0" err="1"/>
              <a:t>захисту</a:t>
            </a:r>
            <a:r>
              <a:rPr lang="ru-RU" sz="2800" b="1" dirty="0"/>
              <a:t> (ЄСЦЗ) </a:t>
            </a:r>
            <a:r>
              <a:rPr lang="ru-RU" sz="2800" b="1" dirty="0" err="1" smtClean="0"/>
              <a:t>забезпечує</a:t>
            </a:r>
            <a:r>
              <a:rPr lang="ru-RU" sz="2800" b="1" dirty="0" smtClean="0"/>
              <a:t> </a:t>
            </a:r>
            <a:r>
              <a:rPr lang="ru-RU" sz="2800" b="1" dirty="0" err="1"/>
              <a:t>реалізацію</a:t>
            </a:r>
            <a:r>
              <a:rPr lang="ru-RU" sz="2800" b="1" dirty="0"/>
              <a:t> </a:t>
            </a:r>
            <a:r>
              <a:rPr lang="ru-RU" sz="2800" b="1" dirty="0" err="1"/>
              <a:t>наступних</a:t>
            </a:r>
            <a:r>
              <a:rPr lang="ru-RU" sz="2800" b="1" dirty="0"/>
              <a:t> </a:t>
            </a:r>
            <a:r>
              <a:rPr lang="ru-RU" sz="2800" b="1" dirty="0" err="1" smtClean="0"/>
              <a:t>основних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цільових</a:t>
            </a:r>
            <a:r>
              <a:rPr lang="ru-RU" sz="2800" b="1" dirty="0" smtClean="0"/>
              <a:t> </a:t>
            </a:r>
            <a:r>
              <a:rPr lang="ru-RU" sz="2800" b="1" dirty="0" err="1"/>
              <a:t>функцій</a:t>
            </a:r>
            <a:r>
              <a:rPr lang="ru-RU" sz="2800" dirty="0"/>
              <a:t>: </a:t>
            </a:r>
            <a:endParaRPr lang="ru-RU" sz="28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попередження</a:t>
            </a:r>
            <a:r>
              <a:rPr lang="ru-RU" sz="2800" dirty="0"/>
              <a:t> </a:t>
            </a:r>
            <a:r>
              <a:rPr lang="ru-RU" sz="2800" dirty="0" err="1"/>
              <a:t>виникнення</a:t>
            </a:r>
            <a:r>
              <a:rPr lang="ru-RU" sz="2800" dirty="0"/>
              <a:t>) НС</a:t>
            </a:r>
            <a:r>
              <a:rPr lang="ru-RU" sz="2800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err="1" smtClean="0"/>
              <a:t>мінімізацію</a:t>
            </a:r>
            <a:r>
              <a:rPr lang="ru-RU" sz="2800" dirty="0" smtClean="0"/>
              <a:t> </a:t>
            </a:r>
            <a:r>
              <a:rPr lang="ru-RU" sz="2800" dirty="0" err="1"/>
              <a:t>розмірів</a:t>
            </a:r>
            <a:r>
              <a:rPr lang="ru-RU" sz="2800" dirty="0"/>
              <a:t> </a:t>
            </a:r>
            <a:r>
              <a:rPr lang="ru-RU" sz="2800" dirty="0" err="1"/>
              <a:t>збитків</a:t>
            </a:r>
            <a:r>
              <a:rPr lang="ru-RU" sz="2800" dirty="0"/>
              <a:t> та </a:t>
            </a:r>
            <a:r>
              <a:rPr lang="ru-RU" sz="2800" dirty="0" err="1"/>
              <a:t>витрат</a:t>
            </a:r>
            <a:r>
              <a:rPr lang="ru-RU" sz="2800" dirty="0"/>
              <a:t> на </a:t>
            </a:r>
            <a:r>
              <a:rPr lang="ru-RU" sz="2800" dirty="0" err="1"/>
              <a:t>ліквідацію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наслідків</a:t>
            </a:r>
            <a:r>
              <a:rPr lang="ru-RU" sz="2800" dirty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першочергових</a:t>
            </a:r>
            <a:r>
              <a:rPr lang="ru-RU" sz="2800" dirty="0"/>
              <a:t> </a:t>
            </a:r>
            <a:r>
              <a:rPr lang="ru-RU" sz="2800" dirty="0" err="1"/>
              <a:t>аварійно-рятувальних</a:t>
            </a:r>
            <a:r>
              <a:rPr lang="ru-RU" sz="2800" dirty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невідкладних</a:t>
            </a:r>
            <a:r>
              <a:rPr lang="ru-RU" sz="2800" dirty="0"/>
              <a:t> </a:t>
            </a:r>
            <a:r>
              <a:rPr lang="ru-RU" sz="2800" dirty="0" err="1"/>
              <a:t>робіт</a:t>
            </a:r>
            <a:r>
              <a:rPr lang="ru-RU" sz="2800" dirty="0"/>
              <a:t> та </a:t>
            </a:r>
            <a:r>
              <a:rPr lang="ru-RU" sz="2800" dirty="0" err="1"/>
              <a:t>повну</a:t>
            </a:r>
            <a:r>
              <a:rPr lang="ru-RU" sz="2800" dirty="0"/>
              <a:t> </a:t>
            </a:r>
            <a:r>
              <a:rPr lang="ru-RU" sz="2800" dirty="0" err="1"/>
              <a:t>ліквідацію</a:t>
            </a:r>
            <a:r>
              <a:rPr lang="ru-RU" sz="2800" dirty="0"/>
              <a:t> </a:t>
            </a:r>
            <a:r>
              <a:rPr lang="ru-RU" sz="2800" dirty="0" err="1"/>
              <a:t>можливих</a:t>
            </a:r>
            <a:r>
              <a:rPr lang="ru-RU" sz="2800" dirty="0"/>
              <a:t> </a:t>
            </a:r>
            <a:r>
              <a:rPr lang="ru-RU" sz="2800" dirty="0" err="1"/>
              <a:t>наслідків</a:t>
            </a:r>
            <a:r>
              <a:rPr lang="ru-RU" sz="2800" dirty="0"/>
              <a:t> НС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845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6790" y="72126"/>
            <a:ext cx="107852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Заходи для </a:t>
            </a:r>
            <a:r>
              <a:rPr lang="uk-UA" sz="2400" b="1" i="1" dirty="0" smtClean="0"/>
              <a:t>забезпечення техногенної безпеки :</a:t>
            </a:r>
          </a:p>
          <a:p>
            <a:pPr algn="just"/>
            <a:endParaRPr lang="uk-UA" sz="2400" dirty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перехід </a:t>
            </a:r>
            <a:r>
              <a:rPr lang="uk-UA" sz="2400" dirty="0"/>
              <a:t>на нові принципи </a:t>
            </a:r>
            <a:r>
              <a:rPr lang="uk-UA" sz="2400" dirty="0" smtClean="0"/>
              <a:t>містобудування;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недопущення забудови санітарно-захисних зон навколо</a:t>
            </a:r>
          </a:p>
          <a:p>
            <a:pPr algn="just"/>
            <a:r>
              <a:rPr lang="uk-UA" sz="2400" dirty="0"/>
              <a:t>небезпечних об'єктів;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раціональне </a:t>
            </a:r>
            <a:r>
              <a:rPr lang="uk-UA" sz="2400" dirty="0"/>
              <a:t>розміщення об’єктів підвищеної небезпеки;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посилення жорсткого порядку перевезення небезпечних</a:t>
            </a:r>
          </a:p>
          <a:p>
            <a:pPr algn="just"/>
            <a:r>
              <a:rPr lang="uk-UA" sz="2400" dirty="0"/>
              <a:t>вантажів всередині або поблизу населених пунктів;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врахування </a:t>
            </a:r>
            <a:r>
              <a:rPr lang="uk-UA" sz="2400" dirty="0"/>
              <a:t>при будівництві геологічних аномалій із імовірними катастрофічними проявами;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скорочення застосування небезпечних речовин на об'єктах, які використовують їх у технологічному циклі;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здійснення постійного радіаційно-екологічного </a:t>
            </a:r>
            <a:r>
              <a:rPr lang="uk-UA" sz="2400" dirty="0" smtClean="0"/>
              <a:t>моніторингу </a:t>
            </a:r>
            <a:r>
              <a:rPr lang="uk-UA" sz="2400" dirty="0"/>
              <a:t>території регіонів і населених пунктів та радіаційного обстеження </a:t>
            </a:r>
            <a:r>
              <a:rPr lang="uk-UA" sz="2400" dirty="0" smtClean="0"/>
              <a:t>об'єктів;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/>
              <a:t>ведення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r>
              <a:rPr lang="ru-RU" sz="2400" dirty="0"/>
              <a:t> </a:t>
            </a:r>
            <a:r>
              <a:rPr lang="ru-RU" sz="2400" dirty="0" err="1"/>
              <a:t>можливих</a:t>
            </a:r>
            <a:r>
              <a:rPr lang="ru-RU" sz="2400" dirty="0"/>
              <a:t> </a:t>
            </a:r>
            <a:r>
              <a:rPr lang="ru-RU" sz="2400" dirty="0" err="1"/>
              <a:t>аномальних</a:t>
            </a:r>
            <a:r>
              <a:rPr lang="ru-RU" sz="2400" dirty="0"/>
              <a:t>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 при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комунально-енергетичних</a:t>
            </a:r>
            <a:r>
              <a:rPr lang="ru-RU" sz="2400" dirty="0"/>
              <a:t> і </a:t>
            </a:r>
            <a:r>
              <a:rPr lang="ru-RU" sz="2400" dirty="0" err="1" smtClean="0"/>
              <a:t>транспортних</a:t>
            </a:r>
            <a:r>
              <a:rPr lang="ru-RU" sz="2400" dirty="0" smtClean="0"/>
              <a:t> структур</a:t>
            </a:r>
            <a:endParaRPr lang="uk-UA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739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5673" y="558139"/>
            <a:ext cx="99633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Для </a:t>
            </a:r>
            <a:r>
              <a:rPr lang="uk-UA" sz="2800" b="1" i="1" dirty="0"/>
              <a:t>зменшення імовірності виникнення техногенних НС на ОГ, необхідно: </a:t>
            </a:r>
            <a:endParaRPr lang="uk-UA" sz="2800" b="1" i="1" dirty="0" smtClean="0"/>
          </a:p>
          <a:p>
            <a:pPr algn="just"/>
            <a:endParaRPr lang="uk-UA" sz="2800" b="1" i="1" dirty="0" smtClean="0"/>
          </a:p>
          <a:p>
            <a:pPr marL="457200" indent="-457200" algn="just">
              <a:buFontTx/>
              <a:buChar char="-"/>
            </a:pPr>
            <a:r>
              <a:rPr lang="uk-UA" sz="2400" i="1" dirty="0" smtClean="0"/>
              <a:t>удосконалення </a:t>
            </a:r>
            <a:r>
              <a:rPr lang="uk-UA" sz="2400" i="1" dirty="0"/>
              <a:t>технологічних процесів; </a:t>
            </a:r>
            <a:endParaRPr lang="uk-UA" sz="2400" i="1" dirty="0" smtClean="0"/>
          </a:p>
          <a:p>
            <a:pPr marL="457200" indent="-457200" algn="just">
              <a:buFontTx/>
              <a:buChar char="-"/>
            </a:pPr>
            <a:r>
              <a:rPr lang="uk-UA" sz="2400" i="1" dirty="0" smtClean="0"/>
              <a:t> </a:t>
            </a:r>
            <a:r>
              <a:rPr lang="uk-UA" sz="2400" i="1" dirty="0"/>
              <a:t>своєчасне оновлення виробничих фондів; </a:t>
            </a:r>
            <a:endParaRPr lang="uk-UA" sz="2400" i="1" dirty="0" smtClean="0"/>
          </a:p>
          <a:p>
            <a:pPr marL="457200" indent="-457200" algn="just">
              <a:buFontTx/>
              <a:buChar char="-"/>
            </a:pPr>
            <a:r>
              <a:rPr lang="uk-UA" sz="2400" i="1" dirty="0" smtClean="0"/>
              <a:t> </a:t>
            </a:r>
            <a:r>
              <a:rPr lang="uk-UA" sz="2400" i="1" dirty="0"/>
              <a:t>підвищення надійності технологічного обладнання, систем контролю, діагностики виробничих процесів та технологічного обладнання; </a:t>
            </a:r>
            <a:endParaRPr lang="uk-UA" sz="2400" i="1" dirty="0" smtClean="0"/>
          </a:p>
          <a:p>
            <a:pPr marL="457200" indent="-457200" algn="just">
              <a:buFontTx/>
              <a:buChar char="-"/>
            </a:pPr>
            <a:r>
              <a:rPr lang="uk-UA" sz="2400" i="1" dirty="0" smtClean="0"/>
              <a:t> </a:t>
            </a:r>
            <a:r>
              <a:rPr lang="uk-UA" sz="2400" i="1" dirty="0"/>
              <a:t>будівництво споруд стійких до НС; </a:t>
            </a:r>
            <a:endParaRPr lang="uk-UA" sz="2400" i="1" dirty="0" smtClean="0"/>
          </a:p>
          <a:p>
            <a:pPr marL="457200" indent="-457200" algn="just">
              <a:buFontTx/>
              <a:buChar char="-"/>
            </a:pPr>
            <a:r>
              <a:rPr lang="uk-UA" sz="2400" i="1" dirty="0" smtClean="0"/>
              <a:t> </a:t>
            </a:r>
            <a:r>
              <a:rPr lang="uk-UA" sz="2400" i="1" dirty="0"/>
              <a:t>періодичне проведення дослідження стійкості роботи ОГ</a:t>
            </a:r>
            <a:r>
              <a:rPr lang="uk-UA" sz="2400" dirty="0" smtClean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6665" y="651751"/>
            <a:ext cx="10569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uk-UA" sz="2400" dirty="0" smtClean="0"/>
              <a:t> </a:t>
            </a:r>
            <a:r>
              <a:rPr lang="uk-UA" sz="2400" i="1" dirty="0" smtClean="0"/>
              <a:t>Під </a:t>
            </a:r>
            <a:r>
              <a:rPr lang="uk-UA" sz="2400" b="1" i="1" dirty="0" smtClean="0"/>
              <a:t>стійкістю роботи </a:t>
            </a:r>
            <a:r>
              <a:rPr lang="uk-UA" sz="2400" i="1" dirty="0" smtClean="0"/>
              <a:t>промислового об'єкту розуміють здатність його у надзвичайних ситуаціях випускати продукцію</a:t>
            </a:r>
          </a:p>
          <a:p>
            <a:pPr algn="just">
              <a:lnSpc>
                <a:spcPct val="110000"/>
              </a:lnSpc>
            </a:pPr>
            <a:r>
              <a:rPr lang="uk-UA" sz="2400" i="1" dirty="0" smtClean="0"/>
              <a:t>в запланованому об'ємі та номенклатурі, а при отриманні пошкоджень, руйнувань або порушенні </a:t>
            </a:r>
            <a:r>
              <a:rPr lang="uk-UA" sz="2400" i="1" dirty="0" err="1" smtClean="0"/>
              <a:t>зв'язків</a:t>
            </a:r>
            <a:r>
              <a:rPr lang="uk-UA" sz="2400" i="1" dirty="0" smtClean="0"/>
              <a:t> по кооперації та поставкам — відновлювати виробництво в мінімальні терміни.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9289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1917" y="311682"/>
            <a:ext cx="105690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Стійкість промислового підприємства складається з:</a:t>
            </a:r>
          </a:p>
          <a:p>
            <a:endParaRPr lang="uk-UA" sz="2400" dirty="0" smtClean="0"/>
          </a:p>
          <a:p>
            <a:r>
              <a:rPr lang="uk-UA" sz="2400" dirty="0" smtClean="0"/>
              <a:t>а) стійкості інженерно-технічного комплексу (будівель, споруд, систем </a:t>
            </a:r>
            <a:r>
              <a:rPr lang="uk-UA" sz="2400" dirty="0" err="1" smtClean="0"/>
              <a:t>енерго</a:t>
            </a:r>
            <a:r>
              <a:rPr lang="uk-UA" sz="2400" dirty="0" smtClean="0"/>
              <a:t>-, газо- та водопостачання і каналізації, технологічного обладнання) до дій сил стихійних явищ природи, аварій та катастроф, а у воєнний час — вражаючих факторів зброї масового ураження;</a:t>
            </a:r>
          </a:p>
          <a:p>
            <a:endParaRPr lang="uk-UA" sz="2400" dirty="0"/>
          </a:p>
          <a:p>
            <a:endParaRPr lang="ru-RU" sz="2400" dirty="0"/>
          </a:p>
          <a:p>
            <a:r>
              <a:rPr lang="ru-RU" sz="2400" dirty="0" smtClean="0"/>
              <a:t>б</a:t>
            </a:r>
            <a:r>
              <a:rPr lang="uk-UA" sz="2400" dirty="0" smtClean="0"/>
              <a:t>) стійкості виробничої діяльності об'єкту (захист виробничого персоналу, надійність систем управління, постачання, спроможність відновлення роботи в короткі терміни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49890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1164</Words>
  <Application>Microsoft Office PowerPoint</Application>
  <PresentationFormat>Широкоэкранный</PresentationFormat>
  <Paragraphs>148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Wingdings 3</vt:lpstr>
      <vt:lpstr>Легкий дым</vt:lpstr>
      <vt:lpstr>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Фактори, що впливають на стійкість роботи ОГ</vt:lpstr>
      <vt:lpstr>СТІЙКІСТЬ ОГ ЗАЛЕЖИТЬ: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Показники стійкості ОГ до впливу вражаючих факторів НС наступні: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Пользователь</dc:creator>
  <cp:lastModifiedBy>Пользователь</cp:lastModifiedBy>
  <cp:revision>36</cp:revision>
  <dcterms:created xsi:type="dcterms:W3CDTF">2021-12-01T20:27:21Z</dcterms:created>
  <dcterms:modified xsi:type="dcterms:W3CDTF">2022-10-07T20:27:49Z</dcterms:modified>
</cp:coreProperties>
</file>