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27"/>
  </p:notesMasterIdLst>
  <p:sldIdLst>
    <p:sldId id="876" r:id="rId2"/>
    <p:sldId id="771" r:id="rId3"/>
    <p:sldId id="865" r:id="rId4"/>
    <p:sldId id="934" r:id="rId5"/>
    <p:sldId id="935" r:id="rId6"/>
    <p:sldId id="964" r:id="rId7"/>
    <p:sldId id="936" r:id="rId8"/>
    <p:sldId id="937" r:id="rId9"/>
    <p:sldId id="939" r:id="rId10"/>
    <p:sldId id="940" r:id="rId11"/>
    <p:sldId id="941" r:id="rId12"/>
    <p:sldId id="942" r:id="rId13"/>
    <p:sldId id="965" r:id="rId14"/>
    <p:sldId id="946" r:id="rId15"/>
    <p:sldId id="947" r:id="rId16"/>
    <p:sldId id="966" r:id="rId17"/>
    <p:sldId id="948" r:id="rId18"/>
    <p:sldId id="949" r:id="rId19"/>
    <p:sldId id="950" r:id="rId20"/>
    <p:sldId id="951" r:id="rId21"/>
    <p:sldId id="953" r:id="rId22"/>
    <p:sldId id="954" r:id="rId23"/>
    <p:sldId id="958" r:id="rId24"/>
    <p:sldId id="874" r:id="rId25"/>
    <p:sldId id="291" r:id="rId26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>
      <p:ext uri="{19B8F6BF-5375-455C-9EA6-DF929625EA0E}">
        <p15:presenceInfo xmlns:p15="http://schemas.microsoft.com/office/powerpoint/2012/main" userId="S-1-5-21-1708537768-1303643608-725345543-200204" providerId="AD"/>
      </p:ext>
    </p:extLst>
  </p:cmAuthor>
  <p:cmAuthor id="2" name="Bob Vachon" initials="BV" lastIdx="24" clrIdx="2">
    <p:extLst>
      <p:ext uri="{19B8F6BF-5375-455C-9EA6-DF929625EA0E}">
        <p15:presenceInfo xmlns:p15="http://schemas.microsoft.com/office/powerpoint/2012/main" userId="c7abe87968a0b633" providerId="Windows Live"/>
      </p:ext>
    </p:extLst>
  </p:cmAuthor>
  <p:cmAuthor id="3" name="Sue Livingston -X (suliving - UNICON INC at Cisco)" initials="SL-(-UIaC" lastIdx="15" clrIdx="3">
    <p:extLst>
      <p:ext uri="{19B8F6BF-5375-455C-9EA6-DF929625EA0E}">
        <p15:presenceInfo xmlns:p15="http://schemas.microsoft.com/office/powerpoint/2012/main" userId="S::suliving@cisco.com::dc701d48-dd51-411a-9041-b7f1328f1486" providerId="AD"/>
      </p:ext>
    </p:extLst>
  </p:cmAuthor>
  <p:cmAuthor id="4" name="jagibbon" initials="jmg" lastIdx="8" clrIdx="4">
    <p:extLst>
      <p:ext uri="{19B8F6BF-5375-455C-9EA6-DF929625EA0E}">
        <p15:presenceInfo xmlns:p15="http://schemas.microsoft.com/office/powerpoint/2012/main" userId="jagibb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402" autoAdjust="0"/>
  </p:normalViewPr>
  <p:slideViewPr>
    <p:cSldViewPr snapToGrid="0" showGuides="1">
      <p:cViewPr varScale="1">
        <p:scale>
          <a:sx n="67" d="100"/>
          <a:sy n="67" d="100"/>
        </p:scale>
        <p:origin x="730" y="58"/>
      </p:cViewPr>
      <p:guideLst>
        <p:guide orient="horz" pos="1620"/>
        <p:guide pos="336"/>
      </p:guideLst>
    </p:cSldViewPr>
  </p:slideViewPr>
  <p:outlineViewPr>
    <p:cViewPr>
      <p:scale>
        <a:sx n="33" d="100"/>
        <a:sy n="33" d="100"/>
      </p:scale>
      <p:origin x="0" y="-226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9/14/2021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uk-UA"/>
              <a:t>Програма мережних академій Cisco</a:t>
            </a:r>
          </a:p>
          <a:p>
            <a:pPr rtl="0"/>
            <a:r>
              <a:rPr lang="uk-UA"/>
              <a:t>Вступ до мереж версія 7.0 (ITN)</a:t>
            </a:r>
          </a:p>
          <a:p>
            <a:pPr rtl="0"/>
            <a:r>
              <a:rPr lang="uk-UA"/>
              <a:t>Розділ 2: Базові налаштування комутатора та кінцевого пристрою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11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10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2.5 – Зберігання налаштувань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2.5.1 – Файли конфігурації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058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11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2.5 – Зберігання налаштувань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2.5.2 – Зміна поточної конфігурації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199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12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2.5 – Зберігання налаштувань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2.5.4 – Запис конфігурації у текстовий файл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37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13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2.5 – Зберігання налаштувань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2.5.4 – Запис конфігурації у текстовий файл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84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2.6 – Порти і адреси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032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15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2.6 – Порти і адреси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2.6.1 – IP-адреси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004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16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2.6 – Порти і адреси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2.6.1 – IP-адреси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273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17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2.6 – Порти і адреси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2.6.2 – Інтерфейси і порти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2.6.3 – Питання для самоперевірки - Порти і адреси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115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2.7 – Налаштування IP-адресації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634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19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2.7 – Налаштування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2.7.1 – Ручне налаштування IP-адресації на кінцевому пристрої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74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Базові налаштування пристрою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20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2.7 – Налаштування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2.7.2 – Автоматичне налаштування IP-адресації на кінцевому пристрої</a:t>
            </a:r>
          </a:p>
          <a:p>
            <a:pPr rtl="0"/>
            <a:r>
              <a:rPr lang="uk-UA"/>
              <a:t>2.7.3 – Перевірка синтаксису – Перевірка налаштування протоколу IP на ПК з Windows</a:t>
            </a:r>
          </a:p>
        </p:txBody>
      </p:sp>
    </p:spTree>
    <p:extLst>
      <p:ext uri="{BB962C8B-B14F-4D97-AF65-F5344CB8AC3E}">
        <p14:creationId xmlns:p14="http://schemas.microsoft.com/office/powerpoint/2010/main" val="2731184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21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2.7 – Налаштування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2.7.4 – Налаштування віртуального інтерфейсу комутатора</a:t>
            </a:r>
          </a:p>
          <a:p>
            <a:pPr rtl="0"/>
            <a:r>
              <a:rPr lang="uk-UA"/>
              <a:t>2.7.5 – Перевірка синтаксису – Налаштування віртуального інтерфейсу комутатора</a:t>
            </a:r>
          </a:p>
        </p:txBody>
      </p:sp>
    </p:spTree>
    <p:extLst>
      <p:ext uri="{BB962C8B-B14F-4D97-AF65-F5344CB8AC3E}">
        <p14:creationId xmlns:p14="http://schemas.microsoft.com/office/powerpoint/2010/main" val="3049598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2.8 – Перевірка з'єднання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22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69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23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2.9 – Практичне завдання з Розділу та Контрольна робота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>
                <a:latin typeface="Arial" charset="0"/>
              </a:rPr>
              <a:t>2.9.3 – Що ми вивчили у цьому розділі?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>
                <a:latin typeface="Arial" charset="0"/>
              </a:rPr>
              <a:t>2.9.4 – Контрольна робота з Розділу - Базові налаштування комутатора та кінцевого пристрою</a:t>
            </a:r>
          </a:p>
        </p:txBody>
      </p:sp>
    </p:spTree>
    <p:extLst>
      <p:ext uri="{BB962C8B-B14F-4D97-AF65-F5344CB8AC3E}">
        <p14:creationId xmlns:p14="http://schemas.microsoft.com/office/powerpoint/2010/main" val="1476824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6C92755B-29FD-8743-9094-C0E3A734D22E}" type="slidenum">
              <a:rPr sz="800">
                <a:solidFill>
                  <a:prstClr val="black"/>
                </a:solidFill>
              </a:rPr>
              <a:pPr rtl="0"/>
              <a:t>24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Нові терміни </a:t>
            </a:r>
            <a:r>
              <a:rPr lang="uk-UA"/>
              <a:t>і команди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467429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394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3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Базові налаштування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2.4.1 – Імена пристроїв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448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4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Базові налаштування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2.4.2 – Правила вибору паролів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125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5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Базові налаштування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2.4.3 – Налаштування паролів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993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6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Базові налаштування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2.4.3 – Налаштування паролів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51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7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Базові налаштування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2.4.4 – Шифрування паролів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62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8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Базові налаштування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2.4.5 – Банерне повідомлення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115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Базові налаштування комутатора та кінцевого пристрою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2.5 – Зберігання налаштувань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17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34" charset="0"/>
              </a:rPr>
              <a:t>Second level</a:t>
            </a:r>
          </a:p>
          <a:p>
            <a:pPr lvl="2"/>
            <a:r>
              <a:rPr lang="en-US">
                <a:sym typeface="Arial" pitchFamily="34" charset="0"/>
              </a:rPr>
              <a:t>Third level</a:t>
            </a:r>
          </a:p>
          <a:p>
            <a:pPr lvl="3"/>
            <a:r>
              <a:rPr lang="en-US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>
                <a:sym typeface="Arial" pitchFamily="34" charset="0"/>
              </a:rPr>
              <a:t>Click to edit Master title style</a:t>
            </a:r>
            <a:endParaRPr lang="en-US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60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2016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c15="http://schemas.microsoft.com/office/drawing/2012/chart"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60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2016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pPr rtl="0"/>
            <a:r>
              <a:rPr lang="uk-UA">
                <a:solidFill>
                  <a:schemeClr val="accent5">
                    <a:lumMod val="40000"/>
                    <a:lumOff val="60000"/>
                  </a:schemeClr>
                </a:solidFill>
              </a:rPr>
              <a:t>Вступ до мереж версія 7.0 (ITN)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9497" y="2316480"/>
            <a:ext cx="6672708" cy="1080143"/>
          </a:xfrm>
        </p:spPr>
        <p:txBody>
          <a:bodyPr/>
          <a:lstStyle/>
          <a:p>
            <a:pPr rtl="0"/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Лекція </a:t>
            </a:r>
            <a:r>
              <a:rPr lang="uk-U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2: Базові налаштування комутатора та кінцевого пристрою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38986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Зберігання налаштувань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Файли конфігурації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726898"/>
            <a:ext cx="8853286" cy="1844852"/>
          </a:xfrm>
        </p:spPr>
        <p:txBody>
          <a:bodyPr/>
          <a:lstStyle/>
          <a:p>
            <a:pPr rtl="0"/>
            <a:r>
              <a:rPr lang="uk-UA" dirty="0"/>
              <a:t>Є два системні файли, в яких зберігаються конфігурації пристрою:</a:t>
            </a:r>
          </a:p>
          <a:p>
            <a:pPr lvl="2" rtl="0"/>
            <a:r>
              <a:rPr lang="uk-UA" b="1" dirty="0" err="1"/>
              <a:t>startup-config</a:t>
            </a:r>
            <a:r>
              <a:rPr lang="uk-UA" dirty="0"/>
              <a:t> - Це файл стартової конфігурації, який зберігається в NVRAM. Він містить усі команди, які будуть використовуватися пристроєм при запуску або перезавантаженні. Флеш-накопичувач не втрачає свого вмісту, коли пристрій вимкнено.</a:t>
            </a:r>
            <a:r>
              <a:rPr lang="uk-UA" b="1" dirty="0"/>
              <a:t> </a:t>
            </a:r>
          </a:p>
          <a:p>
            <a:pPr lvl="2" rtl="0"/>
            <a:r>
              <a:rPr lang="uk-UA" b="1" dirty="0" err="1"/>
              <a:t>running-config</a:t>
            </a:r>
            <a:r>
              <a:rPr lang="uk-UA" dirty="0"/>
              <a:t> - Це файл поточної конфігурації, який зберігається в оперативній пам'яті (RAM). В ньому відображена поточна конфігурація. Зміна поточної конфігурації негайно впливає на роботу пристрою </a:t>
            </a:r>
            <a:r>
              <a:rPr lang="uk-UA" dirty="0" err="1"/>
              <a:t>Cisco</a:t>
            </a:r>
            <a:r>
              <a:rPr lang="uk-UA" dirty="0"/>
              <a:t>. Оперативна пам'ять (RAM) - </a:t>
            </a:r>
            <a:r>
              <a:rPr lang="uk-UA" dirty="0" err="1"/>
              <a:t>енергозалежна</a:t>
            </a:r>
            <a:r>
              <a:rPr lang="uk-UA" dirty="0"/>
              <a:t> пам'ять. Вона втрачає весь свій вміст при вимкненні або перезавантаженні пристрою.</a:t>
            </a:r>
          </a:p>
          <a:p>
            <a:pPr lvl="2" rtl="0"/>
            <a:r>
              <a:rPr lang="uk-UA" dirty="0"/>
              <a:t>Для збереження у файл стартової конфігурації змін, внесених до поточної конфігурації, використовуйте команду </a:t>
            </a:r>
            <a:r>
              <a:rPr lang="uk-UA" b="1" dirty="0" err="1"/>
              <a:t>copy</a:t>
            </a:r>
            <a:r>
              <a:rPr lang="uk-UA" b="1" dirty="0"/>
              <a:t> </a:t>
            </a:r>
            <a:r>
              <a:rPr lang="uk-UA" b="1" dirty="0" err="1"/>
              <a:t>running-config</a:t>
            </a:r>
            <a:r>
              <a:rPr lang="uk-UA" b="1" dirty="0"/>
              <a:t> </a:t>
            </a:r>
            <a:r>
              <a:rPr lang="uk-UA" b="1" dirty="0" err="1"/>
              <a:t>startup-config</a:t>
            </a:r>
            <a:r>
              <a:rPr lang="uk-UA" dirty="0"/>
              <a:t>  привілейованого режиму EXEC.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4511C-BFF5-1740-9D8D-5996599CE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41" y="3056746"/>
            <a:ext cx="3797300" cy="158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10BADB-2ABF-2846-9C26-13D42A997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166" y="3056746"/>
            <a:ext cx="3797300" cy="158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99690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Зберігання налаштувань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Зміна поточної конфігурації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5517" y="798944"/>
            <a:ext cx="4411993" cy="3693972"/>
          </a:xfrm>
        </p:spPr>
        <p:txBody>
          <a:bodyPr/>
          <a:lstStyle/>
          <a:p>
            <a:pPr marL="0" indent="0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dirty="0"/>
              <a:t>Якщо зміни, внесені до поточної конфігурації, не мають потрібного ефекту, а </a:t>
            </a:r>
            <a:r>
              <a:rPr lang="uk-UA" dirty="0" err="1"/>
              <a:t>running-config</a:t>
            </a:r>
            <a:r>
              <a:rPr lang="uk-UA" dirty="0"/>
              <a:t> ще не збережений, ви можете відновити налаштування пристрою до його попередньої конфігурації. Для цього ви можете:</a:t>
            </a:r>
          </a:p>
          <a:p>
            <a:pPr lvl="1" rtl="0">
              <a:lnSpc>
                <a:spcPct val="85000"/>
              </a:lnSpc>
              <a:spcBef>
                <a:spcPct val="30000"/>
              </a:spcBef>
            </a:pPr>
            <a:r>
              <a:rPr lang="uk-UA" dirty="0"/>
              <a:t>Видалити змінені команди окремо.</a:t>
            </a:r>
          </a:p>
          <a:p>
            <a:pPr lvl="1" rtl="0">
              <a:lnSpc>
                <a:spcPct val="85000"/>
              </a:lnSpc>
              <a:spcBef>
                <a:spcPct val="30000"/>
              </a:spcBef>
            </a:pPr>
            <a:r>
              <a:rPr lang="uk-UA" dirty="0"/>
              <a:t>Перезавантажити пристрій за допомогою команди</a:t>
            </a:r>
            <a:r>
              <a:rPr lang="uk-UA" b="1" dirty="0"/>
              <a:t> </a:t>
            </a:r>
            <a:r>
              <a:rPr lang="uk-UA" b="1" dirty="0" err="1"/>
              <a:t>reload</a:t>
            </a:r>
            <a:r>
              <a:rPr lang="uk-UA" dirty="0"/>
              <a:t> у привілейованому режимі EXEC. </a:t>
            </a:r>
            <a:r>
              <a:rPr lang="uk-UA" i="1" dirty="0"/>
              <a:t>Примітка: Це призведе до того, що пристрій ненадовго вийде в режим </a:t>
            </a:r>
            <a:r>
              <a:rPr lang="uk-UA" i="1" dirty="0" err="1"/>
              <a:t>оффлайн</a:t>
            </a:r>
            <a:r>
              <a:rPr lang="uk-UA" i="1" dirty="0"/>
              <a:t>, що призведе до простою мережі.</a:t>
            </a:r>
            <a:r>
              <a:rPr lang="uk-UA" dirty="0"/>
              <a:t> </a:t>
            </a:r>
          </a:p>
          <a:p>
            <a:pPr marL="0" indent="0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dirty="0"/>
              <a:t>Якщо небажані зміни були збережені в </a:t>
            </a:r>
            <a:r>
              <a:rPr lang="uk-UA" dirty="0" err="1"/>
              <a:t>startup-config</a:t>
            </a:r>
            <a:r>
              <a:rPr lang="uk-UA" dirty="0"/>
              <a:t>, можливо, доведеться очистити всі налаштування, використовуючи команду </a:t>
            </a:r>
            <a:r>
              <a:rPr lang="uk-UA" b="1" dirty="0" err="1"/>
              <a:t>erase</a:t>
            </a:r>
            <a:r>
              <a:rPr lang="uk-UA" b="1" dirty="0"/>
              <a:t> </a:t>
            </a:r>
            <a:r>
              <a:rPr lang="uk-UA" b="1" dirty="0" err="1"/>
              <a:t>startup-config</a:t>
            </a:r>
            <a:r>
              <a:rPr lang="uk-UA" b="1" dirty="0"/>
              <a:t> </a:t>
            </a:r>
            <a:r>
              <a:rPr lang="uk-UA" dirty="0"/>
              <a:t> в привілейованому режимі EXEC. </a:t>
            </a:r>
          </a:p>
          <a:p>
            <a:pPr lvl="1" rtl="0">
              <a:lnSpc>
                <a:spcPct val="85000"/>
              </a:lnSpc>
              <a:spcBef>
                <a:spcPct val="30000"/>
              </a:spcBef>
            </a:pPr>
            <a:r>
              <a:rPr lang="uk-UA" dirty="0"/>
              <a:t>Після стирання </a:t>
            </a:r>
            <a:r>
              <a:rPr lang="uk-UA" dirty="0" err="1"/>
              <a:t>startup-config</a:t>
            </a:r>
            <a:r>
              <a:rPr lang="uk-UA" dirty="0"/>
              <a:t> перезавантажте пристрій, щоб очистити файл поточної конфігурації в оперативній пам'яті.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4B416-7F0C-F94A-8800-45BC8F45B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492" y="1279716"/>
            <a:ext cx="4403011" cy="5780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1490C5-758B-324F-9836-42699B382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510" y="3220977"/>
            <a:ext cx="4411993" cy="642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80115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Зберігання налаштувань</a:t>
            </a:r>
            <a:r>
              <a:rPr lang="en-US" sz="1600" dirty="0">
                <a:latin typeface="Arial" charset="0"/>
              </a:rPr>
              <a:t/>
            </a:r>
            <a:br>
              <a:rPr lang="en-US" sz="1600" dirty="0">
                <a:latin typeface="Arial" charset="0"/>
              </a:rPr>
            </a:br>
            <a:r>
              <a:rPr lang="uk-UA">
                <a:latin typeface="Arial" charset="0"/>
              </a:rPr>
              <a:t>Захоплення конфігурації у текстовий файл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1025868"/>
            <a:ext cx="4426643" cy="2606852"/>
          </a:xfrm>
        </p:spPr>
        <p:txBody>
          <a:bodyPr/>
          <a:lstStyle/>
          <a:p>
            <a:pPr marL="0" indent="0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/>
              <a:t>Файли конфігурації також можна зберігати та архівувати у текстовий документ. 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b="1"/>
              <a:t>Крок 1.</a:t>
            </a:r>
            <a:r>
              <a:rPr lang="uk-UA"/>
              <a:t> Відкрийте програмне забезпечення для емуляції терміналів, наприклад PuTTY або Tera Term, яке вже підключено до комутатора.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b="1"/>
              <a:t>Крок 2.</a:t>
            </a:r>
            <a:r>
              <a:rPr lang="uk-UA"/>
              <a:t> Активуйте ведення журналу терміналу та вкажіть ім’я та місце розташування для збереження файлу журналу (log file). На рисунку показано, що </a:t>
            </a:r>
            <a:r>
              <a:rPr lang="uk-UA" b="1"/>
              <a:t>All session output</a:t>
            </a:r>
            <a:r>
              <a:rPr lang="uk-UA"/>
              <a:t> буде захоплено у визначений файл (т.з., MySwitchLogs).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032B8-D700-E144-B6B6-769AEAE14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303" y="798944"/>
            <a:ext cx="3097246" cy="306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1265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Зберігання налаштувань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Захоплення конфігурації у текстовий файл (Продовж.)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1025868"/>
            <a:ext cx="4426643" cy="2032292"/>
          </a:xfrm>
        </p:spPr>
        <p:txBody>
          <a:bodyPr/>
          <a:lstStyle/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b="1"/>
              <a:t>Крок 3.</a:t>
            </a:r>
            <a:r>
              <a:rPr lang="uk-UA"/>
              <a:t> Введіть команду </a:t>
            </a:r>
            <a:r>
              <a:rPr lang="uk-UA" b="1"/>
              <a:t>show running-config</a:t>
            </a:r>
            <a:r>
              <a:rPr lang="uk-UA"/>
              <a:t> або </a:t>
            </a:r>
            <a:r>
              <a:rPr lang="uk-UA" b="1"/>
              <a:t>show startup-config</a:t>
            </a:r>
            <a:r>
              <a:rPr lang="uk-UA"/>
              <a:t> в привілейованому режимі EXEC. Текст, що відображається у вікні терміналу, буде розміщений у вибраному файлі.</a:t>
            </a:r>
            <a:r>
              <a:rPr lang="uk-UA" b="1"/>
              <a:t> 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b="1"/>
              <a:t>Крок 4.</a:t>
            </a:r>
            <a:r>
              <a:rPr lang="uk-UA"/>
              <a:t> Відключіть ведення журналу в програмі терміналу. На рисунку показано, як відключити ведення журналу, вибираючи параметр  </a:t>
            </a:r>
            <a:r>
              <a:rPr lang="uk-UA" b="1"/>
              <a:t>None</a:t>
            </a:r>
            <a:r>
              <a:rPr lang="uk-UA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3EBE3-D0C8-1649-B1E6-3A809EA2B12E}"/>
              </a:ext>
            </a:extLst>
          </p:cNvPr>
          <p:cNvSpPr txBox="1"/>
          <p:nvPr/>
        </p:nvSpPr>
        <p:spPr>
          <a:xfrm>
            <a:off x="145357" y="3392887"/>
            <a:ext cx="4644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dirty="0">
                <a:solidFill>
                  <a:srgbClr val="000000"/>
                </a:solidFill>
              </a:rPr>
              <a:t>Примітка: Створений текстовий файл може використовуватися як запис про поточне застосування пристрою. Можливо, файл потрібно буде редагувати, перш ніж використовувати для відновлення збереженої конфігурації на пристрої.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37528-5FAE-AF40-98B6-5AD607DD4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475" y="1207192"/>
            <a:ext cx="3302000" cy="50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73C8A3-8D0C-BD49-BC45-77D5A34CE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870" y="2123440"/>
            <a:ext cx="2569210" cy="2538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72833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98320"/>
            <a:ext cx="8280314" cy="919480"/>
          </a:xfrm>
        </p:spPr>
        <p:txBody>
          <a:bodyPr/>
          <a:lstStyle/>
          <a:p>
            <a:pPr rtl="0"/>
            <a:r>
              <a:rPr lang="uk-UA">
                <a:solidFill>
                  <a:schemeClr val="accent5">
                    <a:lumMod val="40000"/>
                    <a:lumOff val="60000"/>
                  </a:schemeClr>
                </a:solidFill>
              </a:rPr>
              <a:t>2.6 Порти і адреси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75494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Порти і адреси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IP-адреси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878028"/>
            <a:ext cx="4966970" cy="3470452"/>
          </a:xfrm>
        </p:spPr>
        <p:txBody>
          <a:bodyPr/>
          <a:lstStyle/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/>
              <a:t>Використання IP-адрес є основним засобом, що дозволяє пристроям знаходити один одного та встановлювати наскрізне з'єднання в Інтернеті. 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/>
              <a:t>Структура адреси IPv4 називається крапково-десятковим позначенням і представлена чотирма десятковими числами від 0 до 255.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/>
              <a:t>Маска підмережі IPv4 - це 32-бітове значення, яке відокремлює мережну частину адреси від вузлової частини. У поєднанні з IPv4-адресою маска підмережі визначає, до якої підмережі належить пристрій.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/>
              <a:t>Адреса шлюзу за замовчуванням - це IP-адреса маршрутизатора, яку вузол використовуватиме для доступу до віддалених мереж, включаючи Інтернет.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712ECD-1A31-894A-9A63-9B7391FF2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789" y="798944"/>
            <a:ext cx="2805347" cy="3185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3237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Порти і адреси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IP-адреси (Продовж.)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878028"/>
            <a:ext cx="4426643" cy="2483330"/>
          </a:xfrm>
        </p:spPr>
        <p:txBody>
          <a:bodyPr/>
          <a:lstStyle/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/>
              <a:t>Адреси IPv6 мають довжину 128 бітів і записуються у вигляді рядка шістнадцяткових значень. Кожні чотири біти представлені однією шістнадцятковою цифрою; загалом 32 шістнадцяткові цифри. Групи з чотирьох шістнадцяткових цифр розділені двокрапкою “:”. 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/>
              <a:t>IPv6 адреси не чутливі до регістру і можуть бути записані як в нижньому регістрі, так і у верхньому.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152806-A70C-3F40-B8E0-3738FD2C1D8A}"/>
              </a:ext>
            </a:extLst>
          </p:cNvPr>
          <p:cNvSpPr/>
          <p:nvPr/>
        </p:nvSpPr>
        <p:spPr>
          <a:xfrm>
            <a:off x="355600" y="336135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uk-UA" sz="1400" b="1">
                <a:solidFill>
                  <a:srgbClr val="000000"/>
                </a:solidFill>
                <a:latin typeface="CiscoSans"/>
              </a:rPr>
              <a:t>Примітка</a:t>
            </a:r>
            <a:r>
              <a:rPr lang="uk-UA" sz="1400">
                <a:solidFill>
                  <a:srgbClr val="000000"/>
                </a:solidFill>
                <a:latin typeface="CiscoSans"/>
              </a:rPr>
              <a:t>: Термін IP в цьому курсі використовується, коли мова йде про обидва протоколи: IPv4 та IPv6. IPv6 - це найновіша версія IP, яка замінює поширений зараз IPv4.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AA326-B67D-1641-A8A7-873233FFD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730" y="798944"/>
            <a:ext cx="3562384" cy="29929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885676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Порти і адреси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Інтерфейси і порти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6" y="798944"/>
            <a:ext cx="4278151" cy="3823856"/>
          </a:xfrm>
        </p:spPr>
        <p:txBody>
          <a:bodyPr/>
          <a:lstStyle/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Мережний зв'язок залежить від інтерфейсу пристрою кінцевого користувача, інтерфейсів мережних пристроїв та кабелів, що їх з'єднують.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Типи мережних носіїв включають кабелі мідної витої пари, </a:t>
            </a:r>
            <a:r>
              <a:rPr lang="uk-UA" dirty="0" err="1"/>
              <a:t>волоконно</a:t>
            </a:r>
            <a:r>
              <a:rPr lang="uk-UA" dirty="0"/>
              <a:t>-оптичні кабелі, коаксіальні кабелі або бездротові середовища.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dirty="0"/>
              <a:t>Різні типи мережних носіїв мають різні особливості та переваги. Деякі з відмінностей між різними видами середовищ передавання включають:</a:t>
            </a:r>
          </a:p>
          <a:p>
            <a:pPr lvl="3" rtl="0">
              <a:spcAft>
                <a:spcPts val="100"/>
              </a:spcAft>
            </a:pPr>
            <a:r>
              <a:rPr lang="uk-UA" dirty="0"/>
              <a:t>Відстань, на яку носій може успішно передавати сигнал</a:t>
            </a:r>
          </a:p>
          <a:p>
            <a:pPr lvl="3" rtl="0">
              <a:spcAft>
                <a:spcPts val="100"/>
              </a:spcAft>
            </a:pPr>
            <a:r>
              <a:rPr lang="uk-UA" dirty="0"/>
              <a:t>Середовище, у якому потрібно прокласти носій</a:t>
            </a:r>
          </a:p>
          <a:p>
            <a:pPr lvl="3" rtl="0">
              <a:spcAft>
                <a:spcPts val="100"/>
              </a:spcAft>
            </a:pPr>
            <a:r>
              <a:rPr lang="uk-UA" dirty="0"/>
              <a:t>Кількість даних і швидкість, з якою їх потрібно передати</a:t>
            </a:r>
          </a:p>
          <a:p>
            <a:pPr lvl="3" rtl="0">
              <a:spcAft>
                <a:spcPts val="100"/>
              </a:spcAft>
            </a:pPr>
            <a:r>
              <a:rPr lang="uk-UA" dirty="0"/>
              <a:t>Вартість носія та його прокладання</a:t>
            </a:r>
          </a:p>
          <a:p>
            <a:endParaRPr lang="en-US" dirty="0"/>
          </a:p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3B82CF-0ABB-FE4B-81D3-C0C9C57EF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093" y="798944"/>
            <a:ext cx="4595547" cy="3132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72659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828800"/>
            <a:ext cx="8280314" cy="889000"/>
          </a:xfrm>
        </p:spPr>
        <p:txBody>
          <a:bodyPr/>
          <a:lstStyle/>
          <a:p>
            <a:pPr rtl="0"/>
            <a:r>
              <a:rPr lang="uk-UA">
                <a:solidFill>
                  <a:schemeClr val="accent5">
                    <a:lumMod val="40000"/>
                    <a:lumOff val="60000"/>
                  </a:schemeClr>
                </a:solidFill>
              </a:rPr>
              <a:t>2.7 Налаштування IP-адресації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00114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 dirty="0">
                <a:latin typeface="Arial" charset="0"/>
              </a:rPr>
              <a:t>Налаштування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 dirty="0">
                <a:latin typeface="Arial" charset="0"/>
              </a:rPr>
              <a:t>Ручне налаштування IP-адресації на кінцевому пристрої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938988"/>
            <a:ext cx="5066723" cy="3511092"/>
          </a:xfrm>
        </p:spPr>
        <p:txBody>
          <a:bodyPr/>
          <a:lstStyle/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Кінцеві пристрої для зв'язку з іншими пристроями в мережі потребують IP-адреси. 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Інформацію про адресу IPv4 можна вводити на кінцевих пристроях вручну або автоматично, використовуючи протокол динамічної конфігурації вузла (DHCP - </a:t>
            </a:r>
            <a:r>
              <a:rPr lang="uk-UA" dirty="0" err="1"/>
              <a:t>Dynamic</a:t>
            </a:r>
            <a:r>
              <a:rPr lang="uk-UA" dirty="0"/>
              <a:t> </a:t>
            </a:r>
            <a:r>
              <a:rPr lang="uk-UA" dirty="0" err="1"/>
              <a:t>Host</a:t>
            </a:r>
            <a:r>
              <a:rPr lang="uk-UA" dirty="0"/>
              <a:t> </a:t>
            </a:r>
            <a:r>
              <a:rPr lang="uk-UA" dirty="0" err="1"/>
              <a:t>Configuration</a:t>
            </a:r>
            <a:r>
              <a:rPr lang="uk-UA" dirty="0"/>
              <a:t> </a:t>
            </a:r>
            <a:r>
              <a:rPr lang="uk-UA" dirty="0" err="1"/>
              <a:t>Protocol</a:t>
            </a:r>
            <a:r>
              <a:rPr lang="uk-UA" dirty="0"/>
              <a:t>).</a:t>
            </a:r>
          </a:p>
          <a:p>
            <a:pPr lvl="1" rtl="0">
              <a:lnSpc>
                <a:spcPct val="85000"/>
              </a:lnSpc>
              <a:spcBef>
                <a:spcPct val="30000"/>
              </a:spcBef>
            </a:pPr>
            <a:r>
              <a:rPr lang="uk-UA" dirty="0"/>
              <a:t>Щоб вручну налаштувати IPv4-адресу на ПК з Windows, відкрийте вікно панелі управління </a:t>
            </a:r>
            <a:r>
              <a:rPr lang="uk-UA" b="1" dirty="0" err="1"/>
              <a:t>Control</a:t>
            </a:r>
            <a:r>
              <a:rPr lang="uk-UA" b="1" dirty="0"/>
              <a:t> </a:t>
            </a:r>
            <a:r>
              <a:rPr lang="uk-UA" b="1" dirty="0" err="1"/>
              <a:t>Panel</a:t>
            </a:r>
            <a:r>
              <a:rPr lang="uk-UA" b="1" dirty="0"/>
              <a:t> &gt; </a:t>
            </a:r>
            <a:r>
              <a:rPr lang="uk-UA" b="1" dirty="0" err="1"/>
              <a:t>Network</a:t>
            </a:r>
            <a:r>
              <a:rPr lang="uk-UA" b="1" dirty="0"/>
              <a:t> </a:t>
            </a:r>
            <a:r>
              <a:rPr lang="uk-UA" b="1" dirty="0" err="1"/>
              <a:t>Sharing</a:t>
            </a:r>
            <a:r>
              <a:rPr lang="uk-UA" b="1" dirty="0"/>
              <a:t> </a:t>
            </a:r>
            <a:r>
              <a:rPr lang="uk-UA" b="1" dirty="0" err="1"/>
              <a:t>Center</a:t>
            </a:r>
            <a:r>
              <a:rPr lang="uk-UA" b="1" dirty="0"/>
              <a:t> &gt; </a:t>
            </a:r>
            <a:r>
              <a:rPr lang="uk-UA" b="1" dirty="0" err="1"/>
              <a:t>Change</a:t>
            </a:r>
            <a:r>
              <a:rPr lang="uk-UA" b="1" dirty="0"/>
              <a:t> </a:t>
            </a:r>
            <a:r>
              <a:rPr lang="uk-UA" b="1" dirty="0" err="1"/>
              <a:t>adapter</a:t>
            </a:r>
            <a:r>
              <a:rPr lang="uk-UA" b="1" dirty="0"/>
              <a:t> </a:t>
            </a:r>
            <a:r>
              <a:rPr lang="uk-UA" b="1" dirty="0" err="1"/>
              <a:t>settings</a:t>
            </a:r>
            <a:r>
              <a:rPr lang="uk-UA" dirty="0"/>
              <a:t> і виберіть адаптер. Далі натисніть ПКМ і виберіть </a:t>
            </a:r>
            <a:r>
              <a:rPr lang="uk-UA" b="1" dirty="0" err="1"/>
              <a:t>Properties</a:t>
            </a:r>
            <a:r>
              <a:rPr lang="uk-UA" dirty="0"/>
              <a:t> , щоб відкрити вікно властивостей </a:t>
            </a:r>
            <a:r>
              <a:rPr lang="uk-UA" b="1" dirty="0" err="1"/>
              <a:t>Local</a:t>
            </a:r>
            <a:r>
              <a:rPr lang="uk-UA" b="1" dirty="0"/>
              <a:t> </a:t>
            </a:r>
            <a:r>
              <a:rPr lang="uk-UA" b="1" dirty="0" err="1"/>
              <a:t>Area</a:t>
            </a:r>
            <a:r>
              <a:rPr lang="uk-UA" b="1" dirty="0"/>
              <a:t> </a:t>
            </a:r>
            <a:r>
              <a:rPr lang="uk-UA" b="1" dirty="0" err="1"/>
              <a:t>Connection</a:t>
            </a:r>
            <a:r>
              <a:rPr lang="uk-UA" b="1" dirty="0"/>
              <a:t> </a:t>
            </a:r>
            <a:r>
              <a:rPr lang="uk-UA" b="1" dirty="0" err="1"/>
              <a:t>Properties</a:t>
            </a:r>
            <a:r>
              <a:rPr lang="uk-UA" dirty="0"/>
              <a:t>.</a:t>
            </a:r>
          </a:p>
          <a:p>
            <a:pPr lvl="1" rtl="0">
              <a:lnSpc>
                <a:spcPct val="85000"/>
              </a:lnSpc>
              <a:spcBef>
                <a:spcPct val="30000"/>
              </a:spcBef>
            </a:pPr>
            <a:r>
              <a:rPr lang="uk-UA" dirty="0"/>
              <a:t>Далі натисніть </a:t>
            </a:r>
            <a:r>
              <a:rPr lang="uk-UA" b="1" dirty="0" err="1"/>
              <a:t>Properties</a:t>
            </a:r>
            <a:r>
              <a:rPr lang="uk-UA" dirty="0"/>
              <a:t> , щоб відкрити вікно властивостей TCP/IP </a:t>
            </a:r>
            <a:r>
              <a:rPr lang="uk-UA" b="1" dirty="0" err="1"/>
              <a:t>Internet</a:t>
            </a:r>
            <a:r>
              <a:rPr lang="uk-UA" b="1" dirty="0"/>
              <a:t> </a:t>
            </a:r>
            <a:r>
              <a:rPr lang="uk-UA" b="1" dirty="0" err="1"/>
              <a:t>Protocol</a:t>
            </a:r>
            <a:r>
              <a:rPr lang="uk-UA" b="1" dirty="0"/>
              <a:t> </a:t>
            </a:r>
            <a:r>
              <a:rPr lang="uk-UA" b="1" dirty="0" err="1"/>
              <a:t>Version</a:t>
            </a:r>
            <a:r>
              <a:rPr lang="uk-UA" b="1" dirty="0"/>
              <a:t> 4 (TCP/IPv4) </a:t>
            </a:r>
            <a:r>
              <a:rPr lang="uk-UA" b="1" dirty="0" err="1"/>
              <a:t>Properties</a:t>
            </a:r>
            <a:r>
              <a:rPr lang="uk-UA" dirty="0"/>
              <a:t> . Потім налаштуйте інформацію про адресу IPv4, маску підмережі та шлюз за замовчуванням.</a:t>
            </a:r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FDA38-6FB0-934C-B537-1EABA2C6C6FB}"/>
              </a:ext>
            </a:extLst>
          </p:cNvPr>
          <p:cNvSpPr/>
          <p:nvPr/>
        </p:nvSpPr>
        <p:spPr>
          <a:xfrm>
            <a:off x="5521613" y="3949232"/>
            <a:ext cx="3160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uk-UA" sz="1400" b="1" dirty="0">
                <a:solidFill>
                  <a:srgbClr val="000000"/>
                </a:solidFill>
                <a:latin typeface="CiscoSans"/>
              </a:rPr>
              <a:t>Примітка</a:t>
            </a:r>
            <a:r>
              <a:rPr lang="uk-UA" sz="1400" dirty="0">
                <a:solidFill>
                  <a:srgbClr val="000000"/>
                </a:solidFill>
                <a:latin typeface="CiscoSans"/>
              </a:rPr>
              <a:t>: Для IPv6 адресація та налаштування схожі на IPv4.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9BBFFA-CC3E-764D-A8A3-A26771642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190" y="938988"/>
            <a:ext cx="2527300" cy="287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4614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8280314" cy="929640"/>
          </a:xfrm>
        </p:spPr>
        <p:txBody>
          <a:bodyPr/>
          <a:lstStyle/>
          <a:p>
            <a:pPr rtl="0"/>
            <a:r>
              <a:rPr lang="uk-UA">
                <a:solidFill>
                  <a:schemeClr val="accent5">
                    <a:lumMod val="40000"/>
                    <a:lumOff val="60000"/>
                  </a:schemeClr>
                </a:solidFill>
              </a:rPr>
              <a:t>2.4 Базові налаштування пристрою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Налаштування IP-адресації</a:t>
            </a:r>
            <a:r>
              <a:rPr lang="en-US" sz="1400" dirty="0">
                <a:latin typeface="Arial" charset="0"/>
              </a:rPr>
              <a:t/>
            </a:r>
            <a:br>
              <a:rPr lang="en-US" sz="1400" dirty="0">
                <a:latin typeface="Arial" charset="0"/>
              </a:rPr>
            </a:br>
            <a:r>
              <a:rPr lang="uk-UA">
                <a:latin typeface="Arial" charset="0"/>
              </a:rPr>
              <a:t>Автоматичне налаштування IP-адресації на кінцевому пристрої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938988"/>
            <a:ext cx="5427012" cy="3663492"/>
          </a:xfrm>
        </p:spPr>
        <p:txBody>
          <a:bodyPr/>
          <a:lstStyle/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 dirty="0"/>
              <a:t>Протокол DHCP робить можливою автоматичну конфігурацію адреси IPv4 для кожного кінцевого пристрою, що підтримує DHCP.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 dirty="0"/>
              <a:t>Кінцеві пристрої зазвичай за замовчуванням використовують DHCP для автоматичного налаштування адреси IPv4.</a:t>
            </a:r>
          </a:p>
          <a:p>
            <a:pPr lvl="1" rtl="0">
              <a:lnSpc>
                <a:spcPct val="85000"/>
              </a:lnSpc>
              <a:spcBef>
                <a:spcPct val="30000"/>
              </a:spcBef>
            </a:pPr>
            <a:r>
              <a:rPr lang="uk-UA" dirty="0"/>
              <a:t>Щоб автоматично налаштувати DHCP на ПК з Windows, відкрийте вікно панелі управління </a:t>
            </a:r>
            <a:r>
              <a:rPr lang="uk-UA" b="1" dirty="0" err="1"/>
              <a:t>Control</a:t>
            </a:r>
            <a:r>
              <a:rPr lang="uk-UA" b="1" dirty="0"/>
              <a:t> </a:t>
            </a:r>
            <a:r>
              <a:rPr lang="uk-UA" b="1" dirty="0" err="1"/>
              <a:t>Panel</a:t>
            </a:r>
            <a:r>
              <a:rPr lang="uk-UA" b="1" dirty="0"/>
              <a:t> &gt; </a:t>
            </a:r>
            <a:r>
              <a:rPr lang="uk-UA" b="1" dirty="0" err="1"/>
              <a:t>Network</a:t>
            </a:r>
            <a:r>
              <a:rPr lang="uk-UA" b="1" dirty="0"/>
              <a:t> </a:t>
            </a:r>
            <a:r>
              <a:rPr lang="uk-UA" b="1" dirty="0" err="1"/>
              <a:t>Sharing</a:t>
            </a:r>
            <a:r>
              <a:rPr lang="uk-UA" b="1" dirty="0"/>
              <a:t> </a:t>
            </a:r>
            <a:r>
              <a:rPr lang="uk-UA" b="1" dirty="0" err="1"/>
              <a:t>Center</a:t>
            </a:r>
            <a:r>
              <a:rPr lang="uk-UA" b="1" dirty="0"/>
              <a:t> &gt; </a:t>
            </a:r>
            <a:r>
              <a:rPr lang="uk-UA" b="1" dirty="0" err="1"/>
              <a:t>Change</a:t>
            </a:r>
            <a:r>
              <a:rPr lang="uk-UA" b="1" dirty="0"/>
              <a:t> </a:t>
            </a:r>
            <a:r>
              <a:rPr lang="uk-UA" b="1" dirty="0" err="1"/>
              <a:t>adapter</a:t>
            </a:r>
            <a:r>
              <a:rPr lang="uk-UA" b="1" dirty="0"/>
              <a:t> </a:t>
            </a:r>
            <a:r>
              <a:rPr lang="uk-UA" b="1" dirty="0" err="1"/>
              <a:t>settings</a:t>
            </a:r>
            <a:r>
              <a:rPr lang="uk-UA" dirty="0"/>
              <a:t> і виберіть адаптер. Далі натисніть ПКМ і виберіть </a:t>
            </a:r>
            <a:r>
              <a:rPr lang="uk-UA" b="1" dirty="0" err="1"/>
              <a:t>Properties</a:t>
            </a:r>
            <a:r>
              <a:rPr lang="uk-UA" dirty="0"/>
              <a:t> , щоб відкрити вікно властивостей </a:t>
            </a:r>
            <a:r>
              <a:rPr lang="uk-UA" b="1" dirty="0" err="1"/>
              <a:t>Local</a:t>
            </a:r>
            <a:r>
              <a:rPr lang="uk-UA" b="1" dirty="0"/>
              <a:t> </a:t>
            </a:r>
            <a:r>
              <a:rPr lang="uk-UA" b="1" dirty="0" err="1"/>
              <a:t>Area</a:t>
            </a:r>
            <a:r>
              <a:rPr lang="uk-UA" b="1" dirty="0"/>
              <a:t> </a:t>
            </a:r>
            <a:r>
              <a:rPr lang="uk-UA" b="1" dirty="0" err="1"/>
              <a:t>Connection</a:t>
            </a:r>
            <a:r>
              <a:rPr lang="uk-UA" b="1" dirty="0"/>
              <a:t> </a:t>
            </a:r>
            <a:r>
              <a:rPr lang="uk-UA" b="1" dirty="0" err="1"/>
              <a:t>Properties</a:t>
            </a:r>
            <a:r>
              <a:rPr lang="uk-UA" dirty="0"/>
              <a:t>.</a:t>
            </a:r>
          </a:p>
          <a:p>
            <a:pPr lvl="1" rtl="0">
              <a:lnSpc>
                <a:spcPct val="85000"/>
              </a:lnSpc>
              <a:spcBef>
                <a:spcPct val="30000"/>
              </a:spcBef>
            </a:pPr>
            <a:r>
              <a:rPr lang="uk-UA" dirty="0"/>
              <a:t>Далі натисніть </a:t>
            </a:r>
            <a:r>
              <a:rPr lang="uk-UA" b="1" dirty="0" err="1"/>
              <a:t>Properties</a:t>
            </a:r>
            <a:r>
              <a:rPr lang="uk-UA" dirty="0"/>
              <a:t> , щоб відкрити вікно властивостей TCP/IP </a:t>
            </a:r>
            <a:r>
              <a:rPr lang="uk-UA" b="1" dirty="0" err="1"/>
              <a:t>Internet</a:t>
            </a:r>
            <a:r>
              <a:rPr lang="uk-UA" b="1" dirty="0"/>
              <a:t> </a:t>
            </a:r>
            <a:r>
              <a:rPr lang="uk-UA" b="1" dirty="0" err="1"/>
              <a:t>Protocol</a:t>
            </a:r>
            <a:r>
              <a:rPr lang="uk-UA" b="1" dirty="0"/>
              <a:t> </a:t>
            </a:r>
            <a:r>
              <a:rPr lang="uk-UA" b="1" dirty="0" err="1"/>
              <a:t>Version</a:t>
            </a:r>
            <a:r>
              <a:rPr lang="uk-UA" b="1" dirty="0"/>
              <a:t> 4 (TCP/IPv4) </a:t>
            </a:r>
            <a:r>
              <a:rPr lang="uk-UA" b="1" dirty="0" err="1"/>
              <a:t>Properties</a:t>
            </a:r>
            <a:r>
              <a:rPr lang="uk-UA" dirty="0"/>
              <a:t> і виберіть </a:t>
            </a:r>
            <a:r>
              <a:rPr lang="uk-UA" b="1" dirty="0" err="1"/>
              <a:t>Obtain</a:t>
            </a:r>
            <a:r>
              <a:rPr lang="uk-UA" b="1" dirty="0"/>
              <a:t> </a:t>
            </a:r>
            <a:r>
              <a:rPr lang="uk-UA" b="1" dirty="0" err="1"/>
              <a:t>an</a:t>
            </a:r>
            <a:r>
              <a:rPr lang="uk-UA" b="1" dirty="0"/>
              <a:t> IP </a:t>
            </a:r>
            <a:r>
              <a:rPr lang="uk-UA" b="1" dirty="0" err="1"/>
              <a:t>address</a:t>
            </a:r>
            <a:r>
              <a:rPr lang="uk-UA" b="1" dirty="0"/>
              <a:t> </a:t>
            </a:r>
            <a:r>
              <a:rPr lang="uk-UA" b="1" dirty="0" err="1"/>
              <a:t>automatically</a:t>
            </a:r>
            <a:r>
              <a:rPr lang="uk-UA" dirty="0"/>
              <a:t> та </a:t>
            </a:r>
            <a:r>
              <a:rPr lang="uk-UA" b="1" dirty="0" err="1"/>
              <a:t>Obtain</a:t>
            </a:r>
            <a:r>
              <a:rPr lang="uk-UA" b="1" dirty="0"/>
              <a:t> DNS </a:t>
            </a:r>
            <a:r>
              <a:rPr lang="uk-UA" b="1" dirty="0" err="1"/>
              <a:t>server</a:t>
            </a:r>
            <a:r>
              <a:rPr lang="uk-UA" b="1" dirty="0"/>
              <a:t> </a:t>
            </a:r>
            <a:r>
              <a:rPr lang="uk-UA" b="1" dirty="0" err="1"/>
              <a:t>address</a:t>
            </a:r>
            <a:r>
              <a:rPr lang="uk-UA" b="1" dirty="0"/>
              <a:t> </a:t>
            </a:r>
            <a:r>
              <a:rPr lang="uk-UA" b="1" dirty="0" err="1"/>
              <a:t>automatically</a:t>
            </a:r>
            <a:r>
              <a:rPr lang="uk-UA" dirty="0"/>
              <a:t>.</a:t>
            </a:r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7D8786-A352-1549-ACB6-B3928D449601}"/>
              </a:ext>
            </a:extLst>
          </p:cNvPr>
          <p:cNvSpPr/>
          <p:nvPr/>
        </p:nvSpPr>
        <p:spPr>
          <a:xfrm>
            <a:off x="5572369" y="3961932"/>
            <a:ext cx="34262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uk-UA" sz="1400" b="1" dirty="0">
                <a:solidFill>
                  <a:srgbClr val="000000"/>
                </a:solidFill>
                <a:latin typeface="CiscoSans"/>
              </a:rPr>
              <a:t>Примітка</a:t>
            </a:r>
            <a:r>
              <a:rPr lang="uk-UA" sz="1400" dirty="0">
                <a:solidFill>
                  <a:srgbClr val="000000"/>
                </a:solidFill>
                <a:latin typeface="CiscoSans"/>
              </a:rPr>
              <a:t>: Для динамічного розподілу адрес IPv6 використовує DHCPv6 та SLAAC (</a:t>
            </a:r>
            <a:r>
              <a:rPr lang="uk-UA" sz="1400" dirty="0" err="1">
                <a:solidFill>
                  <a:srgbClr val="000000"/>
                </a:solidFill>
                <a:latin typeface="CiscoSans"/>
              </a:rPr>
              <a:t>Stateless</a:t>
            </a:r>
            <a:r>
              <a:rPr lang="uk-UA" sz="1400" dirty="0">
                <a:solidFill>
                  <a:srgbClr val="000000"/>
                </a:solidFill>
                <a:latin typeface="CiscoSans"/>
              </a:rPr>
              <a:t> </a:t>
            </a:r>
            <a:r>
              <a:rPr lang="uk-UA" sz="1400" dirty="0" err="1">
                <a:solidFill>
                  <a:srgbClr val="000000"/>
                </a:solidFill>
                <a:latin typeface="CiscoSans"/>
              </a:rPr>
              <a:t>Address</a:t>
            </a:r>
            <a:r>
              <a:rPr lang="uk-UA" sz="1400" dirty="0">
                <a:solidFill>
                  <a:srgbClr val="000000"/>
                </a:solidFill>
                <a:latin typeface="CiscoSans"/>
              </a:rPr>
              <a:t> </a:t>
            </a:r>
            <a:r>
              <a:rPr lang="uk-UA" sz="1400" dirty="0" err="1">
                <a:solidFill>
                  <a:srgbClr val="000000"/>
                </a:solidFill>
                <a:latin typeface="CiscoSans"/>
              </a:rPr>
              <a:t>Autoconfiguration</a:t>
            </a:r>
            <a:r>
              <a:rPr lang="uk-UA" sz="1400" dirty="0">
                <a:solidFill>
                  <a:srgbClr val="000000"/>
                </a:solidFill>
                <a:latin typeface="CiscoSans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4E9A44-0E92-5E48-9CDF-6DB173E87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440" y="938988"/>
            <a:ext cx="2540000" cy="288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01574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Налаштування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Налаштування віртуального інтерфейсу комутатора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1958" y="982574"/>
            <a:ext cx="7820083" cy="1763572"/>
          </a:xfrm>
        </p:spPr>
        <p:txBody>
          <a:bodyPr/>
          <a:lstStyle/>
          <a:p>
            <a:pPr marL="0" indent="0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/>
              <a:t>Щоб отримати віддалений доступ до комутатора, на SVI повинні бути налаштовані IP-адреса та маска підмережі. </a:t>
            </a:r>
          </a:p>
          <a:p>
            <a:pPr marL="0" indent="0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/>
              <a:t>Щоб налаштувати SVI на комутаторі потрібно:</a:t>
            </a:r>
          </a:p>
          <a:p>
            <a:pPr lvl="1" rtl="0">
              <a:lnSpc>
                <a:spcPct val="85000"/>
              </a:lnSpc>
              <a:spcBef>
                <a:spcPct val="30000"/>
              </a:spcBef>
            </a:pPr>
            <a:r>
              <a:rPr lang="uk-UA"/>
              <a:t>Ввести команду </a:t>
            </a:r>
            <a:r>
              <a:rPr lang="uk-UA" b="1"/>
              <a:t>interface vlan 1 </a:t>
            </a:r>
            <a:r>
              <a:rPr lang="uk-UA"/>
              <a:t>в режимі глобальної конфігурації.</a:t>
            </a:r>
          </a:p>
          <a:p>
            <a:pPr lvl="1" rtl="0">
              <a:lnSpc>
                <a:spcPct val="85000"/>
              </a:lnSpc>
              <a:spcBef>
                <a:spcPct val="30000"/>
              </a:spcBef>
            </a:pPr>
            <a:r>
              <a:rPr lang="uk-UA"/>
              <a:t>Далі призначити IPv4 адресу за допомогою команди </a:t>
            </a:r>
            <a:r>
              <a:rPr lang="uk-UA" b="1"/>
              <a:t>ip address</a:t>
            </a:r>
            <a:r>
              <a:rPr lang="uk-UA"/>
              <a:t> </a:t>
            </a:r>
            <a:r>
              <a:rPr lang="uk-UA" i="1"/>
              <a:t>, що встановлює IP-адресу та маску підмережі.</a:t>
            </a:r>
          </a:p>
          <a:p>
            <a:pPr lvl="1" rtl="0">
              <a:lnSpc>
                <a:spcPct val="85000"/>
              </a:lnSpc>
              <a:spcBef>
                <a:spcPct val="30000"/>
              </a:spcBef>
            </a:pPr>
            <a:r>
              <a:rPr lang="uk-UA"/>
              <a:t>Нарешті, увімкнути віртуальний інтерфейс за допомогою команди </a:t>
            </a:r>
            <a:r>
              <a:rPr lang="uk-UA" b="1"/>
              <a:t>no shutdown</a:t>
            </a:r>
            <a:r>
              <a:rPr lang="uk-UA"/>
              <a:t>. </a:t>
            </a:r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AFA39A-A4D6-AC42-B002-4D770021D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799" y="3203284"/>
            <a:ext cx="5232400" cy="838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82395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838960"/>
            <a:ext cx="8231464" cy="878840"/>
          </a:xfrm>
        </p:spPr>
        <p:txBody>
          <a:bodyPr/>
          <a:lstStyle/>
          <a:p>
            <a:pPr rtl="0"/>
            <a:r>
              <a:rPr lang="uk-UA" sz="4000">
                <a:solidFill>
                  <a:schemeClr val="accent5">
                    <a:lumMod val="40000"/>
                    <a:lumOff val="60000"/>
                  </a:schemeClr>
                </a:solidFill>
              </a:rPr>
              <a:t>2.8 Перевірка з'єднання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92336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dirty="0" smtClean="0">
                <a:latin typeface="Arial" charset="0"/>
              </a:rPr>
              <a:t>Що </a:t>
            </a:r>
            <a:r>
              <a:rPr lang="uk-UA" dirty="0">
                <a:latin typeface="Arial" charset="0"/>
              </a:rPr>
              <a:t>ми вивчили </a:t>
            </a:r>
            <a:r>
              <a:rPr lang="uk-UA" dirty="0" smtClean="0">
                <a:latin typeface="Arial" charset="0"/>
              </a:rPr>
              <a:t>на цій лекції?</a:t>
            </a:r>
            <a:endParaRPr lang="uk-UA" dirty="0"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798944"/>
            <a:ext cx="5859203" cy="3539376"/>
          </a:xfrm>
        </p:spPr>
        <p:txBody>
          <a:bodyPr/>
          <a:lstStyle/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350"/>
              <a:t>Усі кінцеві пристрої та мережні пристрої потребують операційної системи (ОС).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350"/>
              <a:t>Програмне забезпечення Cisco IOS розділяє доступ до керування на наступні два режими команд: Користувацький режим EXEC та Привілейований режим EXEC.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350"/>
              <a:t>Режим глобальної конфігурації доступний перед іншими спеціальними режимами конфігурації. З режиму глобальної конфігурації користувач може перейти в різні підрежими конфігурації.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350"/>
              <a:t>Кожна команда IOS має певний формат або синтаксис і може виконуватися лише у відповідному режимі. 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350"/>
              <a:t>Основні налаштування пристрою - ім'я вузла, пароль, шифрування паролів та банер. 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350"/>
              <a:t>Є два системні файли, в яких зберігаються конфігурації пристрою: startup-config та running-config.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350"/>
              <a:t> IP-адреси дозволяють пристроям знаходити один одного та встановлювати наскрізне з'єднання в Інтернеті. Кожен кінцевий пристрій в мережі повинен бути налаштований з IP-адресою. </a:t>
            </a:r>
          </a:p>
        </p:txBody>
      </p:sp>
      <p:pic>
        <p:nvPicPr>
          <p:cNvPr id="4098" name="Picture 2" descr="cisco 350x series stackable managed network switches">
            <a:extLst>
              <a:ext uri="{FF2B5EF4-FFF2-40B4-BE49-F238E27FC236}">
                <a16:creationId xmlns:a16="http://schemas.microsoft.com/office/drawing/2014/main" id="{6E891CCD-ED46-944C-8A2C-E9E0C037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13" y="2825273"/>
            <a:ext cx="2858887" cy="162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99957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311599" y="0"/>
            <a:ext cx="9144000" cy="609056"/>
          </a:xfrm>
        </p:spPr>
        <p:txBody>
          <a:bodyPr/>
          <a:lstStyle/>
          <a:p>
            <a:r>
              <a:rPr lang="uk-UA" sz="1600" dirty="0">
                <a:latin typeface="Arial" charset="0"/>
              </a:rPr>
              <a:t>Розділ 2:</a:t>
            </a:r>
            <a:r>
              <a:rPr lang="uk-UA" sz="16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uk-UA" sz="1600" dirty="0">
                <a:latin typeface="Arial" charset="0"/>
              </a:rPr>
              <a:t>Базові налаштування комутатора та кінцевого пристрою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 dirty="0">
                <a:latin typeface="Arial" charset="0"/>
              </a:rPr>
              <a:t>Нові терміни і команди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4568544"/>
              </p:ext>
            </p:extLst>
          </p:nvPr>
        </p:nvGraphicFramePr>
        <p:xfrm>
          <a:off x="311599" y="752050"/>
          <a:ext cx="8520801" cy="3952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81436">
                  <a:extLst>
                    <a:ext uri="{9D8B030D-6E8A-4147-A177-3AD203B41FA5}">
                      <a16:colId xmlns:a16="http://schemas.microsoft.com/office/drawing/2014/main" val="2731093094"/>
                    </a:ext>
                  </a:extLst>
                </a:gridCol>
                <a:gridCol w="2878224">
                  <a:extLst>
                    <a:ext uri="{9D8B030D-6E8A-4147-A177-3AD203B41FA5}">
                      <a16:colId xmlns:a16="http://schemas.microsoft.com/office/drawing/2014/main" val="2353496225"/>
                    </a:ext>
                  </a:extLst>
                </a:gridCol>
                <a:gridCol w="3061141">
                  <a:extLst>
                    <a:ext uri="{9D8B030D-6E8A-4147-A177-3AD203B41FA5}">
                      <a16:colId xmlns:a16="http://schemas.microsoft.com/office/drawing/2014/main" val="572663217"/>
                    </a:ext>
                  </a:extLst>
                </a:gridCol>
              </a:tblGrid>
              <a:tr h="3911390">
                <a:tc>
                  <a:txBody>
                    <a:bodyPr/>
                    <a:lstStyle/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операційна система (OС)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CLI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GUI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оболонка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ядро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апаратні засоби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консоль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Secure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Shell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(SSH)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Telnet</a:t>
                      </a:r>
                      <a:endParaRPr lang="uk-UA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програми емуляції терміналу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користувацький режим  EXEC 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привілейований режим EXEC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режим конфігурації лінії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режим конфігурації інтерфейсу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Enable</a:t>
                      </a:r>
                      <a:endParaRPr lang="uk-UA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configure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terminal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exit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аргумент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ключове слово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сінтаксіс</a:t>
                      </a: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команд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ping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traceroute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команда довідки ”?”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гарячі клавіші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ostname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console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enable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secret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VTY </a:t>
                      </a: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running-config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banner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motd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startup-config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running-config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reload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erase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startup-config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DHCP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Віртуальний </a:t>
                      </a:r>
                      <a:r>
                        <a:rPr lang="uk-UA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нтерфейс</a:t>
                      </a: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комутатора (</a:t>
                      </a:r>
                      <a:r>
                        <a:rPr lang="uk-UA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switch</a:t>
                      </a: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virtual</a:t>
                      </a: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interface</a:t>
                      </a:r>
                      <a:r>
                        <a:rPr lang="uk-UA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SVI)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ipconfig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ip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brief</a:t>
                      </a:r>
                      <a:endParaRPr lang="uk-UA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79501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7174550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Базові налаштування пристрою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Імена пристроїв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7839" y="855701"/>
            <a:ext cx="5920163" cy="1102977"/>
          </a:xfrm>
        </p:spPr>
        <p:txBody>
          <a:bodyPr/>
          <a:lstStyle/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/>
              <a:t>Першою командою налаштування на будь-якому пристрої має бути присвоєння йому унікального імені вузла. 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sz="1600"/>
              <a:t>За замовчуванням, всім пристроям присвоєне заводське ім'я за замовчуванням. Наприклад, у комутатора Cisco IOS ім'я "Switch.”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6431B1F-CF88-7348-B7DE-E17404CC367A}"/>
              </a:ext>
            </a:extLst>
          </p:cNvPr>
          <p:cNvSpPr txBox="1">
            <a:spLocks/>
          </p:cNvSpPr>
          <p:nvPr/>
        </p:nvSpPr>
        <p:spPr bwMode="auto">
          <a:xfrm>
            <a:off x="277839" y="2372470"/>
            <a:ext cx="4724007" cy="225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buFont typeface="Arial" panose="020B0604020202020204" pitchFamily="34" charset="0"/>
              <a:buChar char="•"/>
            </a:pPr>
            <a:r>
              <a:rPr lang="uk-UA" sz="1600" dirty="0"/>
              <a:t>Правило іменування пристроїв: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600" dirty="0"/>
              <a:t>починати імена з літери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600" dirty="0"/>
              <a:t>не використовувати пробіли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600" dirty="0"/>
              <a:t>закінчувати літерою або цифрою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600" dirty="0"/>
              <a:t>використовувати лише літери, цифри і тире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600" dirty="0"/>
              <a:t>мати довжину не більше 64 символів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0CDB78-5B44-2540-9744-45DBDB654D0E}"/>
              </a:ext>
            </a:extLst>
          </p:cNvPr>
          <p:cNvSpPr txBox="1"/>
          <p:nvPr/>
        </p:nvSpPr>
        <p:spPr>
          <a:xfrm>
            <a:off x="5068861" y="3310870"/>
            <a:ext cx="36134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500" b="1">
                <a:solidFill>
                  <a:srgbClr val="000000"/>
                </a:solidFill>
              </a:rPr>
              <a:t>Примітка</a:t>
            </a:r>
            <a:r>
              <a:rPr lang="uk-UA" sz="1500">
                <a:solidFill>
                  <a:srgbClr val="000000"/>
                </a:solidFill>
              </a:rPr>
              <a:t>: Щоб повернути комутатору ім'я за замовчуванням, використовуйте команду  </a:t>
            </a:r>
            <a:r>
              <a:rPr lang="uk-UA" sz="1500" b="1">
                <a:solidFill>
                  <a:srgbClr val="000000"/>
                </a:solidFill>
              </a:rPr>
              <a:t>no hostname</a:t>
            </a:r>
            <a:r>
              <a:rPr lang="uk-UA" sz="1500">
                <a:solidFill>
                  <a:srgbClr val="000000"/>
                </a:solidFill>
              </a:rPr>
              <a:t> режиму глобальної конфігурації.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C4244C-923F-EB45-BEF5-9FC7D9C28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340" y="2342912"/>
            <a:ext cx="3797300" cy="62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57050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Базові налаштування пристрою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Правила вибору паролів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911" y="735788"/>
            <a:ext cx="8602403" cy="1015663"/>
          </a:xfrm>
        </p:spPr>
        <p:txBody>
          <a:bodyPr/>
          <a:lstStyle/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 dirty="0"/>
              <a:t>Використання слабких або легко </a:t>
            </a:r>
            <a:r>
              <a:rPr lang="uk-UA" sz="1600" dirty="0" err="1"/>
              <a:t>вгадуваних</a:t>
            </a:r>
            <a:r>
              <a:rPr lang="uk-UA" sz="1600" dirty="0"/>
              <a:t> паролів шкодить безпеці.</a:t>
            </a:r>
          </a:p>
          <a:p>
            <a:pPr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 dirty="0"/>
              <a:t>Усі мережні пристрої повинні обмежувати адміністративний доступ, встановлюючи захищений паролями доступ до привілейованого EXEC та користувацького EXEC режимів, віддаленого доступу до </a:t>
            </a:r>
            <a:r>
              <a:rPr lang="uk-UA" sz="1600" dirty="0" err="1"/>
              <a:t>Telnet</a:t>
            </a:r>
            <a:r>
              <a:rPr lang="uk-UA" sz="1600" dirty="0"/>
              <a:t>. Крім того, всі паролі повинні бути зашифровані, та встановлене сповіщення про обмеження доступу.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0CEA0DA-9080-6645-9105-927BD0003465}"/>
              </a:ext>
            </a:extLst>
          </p:cNvPr>
          <p:cNvSpPr txBox="1">
            <a:spLocks/>
          </p:cNvSpPr>
          <p:nvPr/>
        </p:nvSpPr>
        <p:spPr bwMode="auto">
          <a:xfrm>
            <a:off x="236797" y="1912365"/>
            <a:ext cx="5062034" cy="264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buFont typeface="Arial" panose="020B0604020202020204" pitchFamily="34" charset="0"/>
              <a:buChar char="•"/>
            </a:pPr>
            <a:r>
              <a:rPr lang="uk-UA" sz="1600" dirty="0"/>
              <a:t>Правила вибору паролів: 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600" dirty="0"/>
              <a:t>Використовуйте паролі довжиною більше восьми символів.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600" dirty="0"/>
              <a:t>Використовуйте комбінацію великих і малих літер, цифр, спеціальних символів та/або числових послідовностей.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600" dirty="0"/>
              <a:t>Уникайте використання однакового пароля для всіх пристроїв.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600" dirty="0"/>
              <a:t>Не вживайте загальних слів, тому що їх легко вгадати.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318200-AE19-D542-A5B9-DE4D452C1D12}"/>
              </a:ext>
            </a:extLst>
          </p:cNvPr>
          <p:cNvSpPr/>
          <p:nvPr/>
        </p:nvSpPr>
        <p:spPr>
          <a:xfrm>
            <a:off x="5298831" y="3508289"/>
            <a:ext cx="38451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uk-UA" sz="1400" b="1" dirty="0">
                <a:solidFill>
                  <a:srgbClr val="000000"/>
                </a:solidFill>
                <a:latin typeface="CiscoSans"/>
              </a:rPr>
              <a:t>Примітка:</a:t>
            </a:r>
            <a:r>
              <a:rPr lang="uk-UA" sz="1400" dirty="0">
                <a:solidFill>
                  <a:srgbClr val="000000"/>
                </a:solidFill>
                <a:latin typeface="CiscoSans"/>
              </a:rPr>
              <a:t> В більшості лабораторних робіт цього курсу використовують прості паролі, такі як </a:t>
            </a:r>
            <a:r>
              <a:rPr lang="uk-UA" sz="1400" b="1" dirty="0" err="1">
                <a:solidFill>
                  <a:srgbClr val="000000"/>
                </a:solidFill>
                <a:latin typeface="CiscoSans"/>
              </a:rPr>
              <a:t>cisco</a:t>
            </a:r>
            <a:r>
              <a:rPr lang="uk-UA" sz="1400" dirty="0">
                <a:solidFill>
                  <a:srgbClr val="000000"/>
                </a:solidFill>
                <a:latin typeface="CiscoSans"/>
              </a:rPr>
              <a:t> чи </a:t>
            </a:r>
            <a:r>
              <a:rPr lang="uk-UA" sz="1400" b="1" dirty="0" err="1">
                <a:solidFill>
                  <a:srgbClr val="000000"/>
                </a:solidFill>
                <a:latin typeface="CiscoSans"/>
              </a:rPr>
              <a:t>class</a:t>
            </a:r>
            <a:r>
              <a:rPr lang="uk-UA" sz="1400" dirty="0">
                <a:solidFill>
                  <a:srgbClr val="000000"/>
                </a:solidFill>
                <a:latin typeface="CiscoSans"/>
              </a:rPr>
              <a:t>. Ці паролі вважаються слабкими і легко </a:t>
            </a:r>
            <a:r>
              <a:rPr lang="uk-UA" sz="1400" dirty="0" err="1">
                <a:solidFill>
                  <a:srgbClr val="000000"/>
                </a:solidFill>
                <a:latin typeface="CiscoSans"/>
              </a:rPr>
              <a:t>вгадуваними</a:t>
            </a:r>
            <a:r>
              <a:rPr lang="uk-UA" sz="1400" dirty="0">
                <a:solidFill>
                  <a:srgbClr val="000000"/>
                </a:solidFill>
                <a:latin typeface="CiscoSans"/>
              </a:rPr>
              <a:t>, тому їх слід уникати у виробничих умовах.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80751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Базові налаштування пристрою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Налаштування паролів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6" y="938987"/>
            <a:ext cx="4426644" cy="1865173"/>
          </a:xfrm>
        </p:spPr>
        <p:txBody>
          <a:bodyPr/>
          <a:lstStyle/>
          <a:p>
            <a:pPr marL="0" indent="0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dirty="0"/>
              <a:t>Захист доступу до користувацького режиму EXEC:</a:t>
            </a:r>
          </a:p>
          <a:p>
            <a:pPr lvl="2" rtl="0">
              <a:lnSpc>
                <a:spcPct val="85000"/>
              </a:lnSpc>
              <a:spcBef>
                <a:spcPct val="30000"/>
              </a:spcBef>
            </a:pPr>
            <a:r>
              <a:rPr lang="uk-UA" sz="1400" dirty="0"/>
              <a:t>Спочатку увійдіть в режим конфігурації лінії консолі, використовуючи команду </a:t>
            </a:r>
            <a:r>
              <a:rPr lang="uk-UA" sz="1400" b="1" dirty="0" err="1"/>
              <a:t>line</a:t>
            </a:r>
            <a:r>
              <a:rPr lang="uk-UA" sz="1400" b="1" dirty="0"/>
              <a:t> </a:t>
            </a:r>
            <a:r>
              <a:rPr lang="uk-UA" sz="1400" b="1" dirty="0" err="1"/>
              <a:t>console</a:t>
            </a:r>
            <a:r>
              <a:rPr lang="uk-UA" sz="1400" b="1" dirty="0"/>
              <a:t> 0 </a:t>
            </a:r>
            <a:r>
              <a:rPr lang="uk-UA" sz="1400" dirty="0"/>
              <a:t> в режимі глобальної конфігурації.</a:t>
            </a:r>
          </a:p>
          <a:p>
            <a:pPr lvl="2" rtl="0">
              <a:lnSpc>
                <a:spcPct val="85000"/>
              </a:lnSpc>
              <a:spcBef>
                <a:spcPct val="30000"/>
              </a:spcBef>
            </a:pPr>
            <a:r>
              <a:rPr lang="uk-UA" sz="1400" dirty="0"/>
              <a:t>Далі, встановіть пароль користувацького режиму EXEC, використовуючи команду </a:t>
            </a:r>
            <a:r>
              <a:rPr lang="uk-UA" sz="1400" b="1" dirty="0" err="1"/>
              <a:t>password</a:t>
            </a:r>
            <a:r>
              <a:rPr lang="uk-UA" sz="1400" dirty="0"/>
              <a:t> </a:t>
            </a:r>
            <a:r>
              <a:rPr lang="uk-UA" sz="1400" i="1" dirty="0" err="1"/>
              <a:t>password</a:t>
            </a:r>
            <a:r>
              <a:rPr lang="uk-UA" sz="1400" dirty="0"/>
              <a:t> . </a:t>
            </a:r>
          </a:p>
          <a:p>
            <a:pPr lvl="2" rtl="0">
              <a:lnSpc>
                <a:spcPct val="85000"/>
              </a:lnSpc>
              <a:spcBef>
                <a:spcPct val="30000"/>
              </a:spcBef>
            </a:pPr>
            <a:r>
              <a:rPr lang="uk-UA" sz="1400" dirty="0"/>
              <a:t>Нарешті, активуйте доступ до користувацького режиму EXEC, використовуючи команду  </a:t>
            </a:r>
            <a:r>
              <a:rPr lang="uk-UA" sz="1400" b="1" dirty="0" err="1"/>
              <a:t>login</a:t>
            </a:r>
            <a:r>
              <a:rPr lang="uk-UA" sz="1400" dirty="0"/>
              <a:t> 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315682D-8C23-7846-94B0-7798DE15A7B5}"/>
              </a:ext>
            </a:extLst>
          </p:cNvPr>
          <p:cNvSpPr txBox="1">
            <a:spLocks/>
          </p:cNvSpPr>
          <p:nvPr/>
        </p:nvSpPr>
        <p:spPr bwMode="auto">
          <a:xfrm>
            <a:off x="215695" y="3323006"/>
            <a:ext cx="4426644" cy="107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sz="1600" dirty="0"/>
              <a:t>Захист доступу до привілейованого режиму EXEC:</a:t>
            </a:r>
          </a:p>
          <a:p>
            <a:pPr lvl="2" rtl="0">
              <a:lnSpc>
                <a:spcPct val="85000"/>
              </a:lnSpc>
              <a:spcBef>
                <a:spcPct val="30000"/>
              </a:spcBef>
            </a:pPr>
            <a:r>
              <a:rPr lang="uk-UA" sz="1300" dirty="0"/>
              <a:t> Спочатку увійдіть до режиму глобальної конфігурації.</a:t>
            </a:r>
          </a:p>
          <a:p>
            <a:pPr lvl="2" rtl="0">
              <a:lnSpc>
                <a:spcPct val="85000"/>
              </a:lnSpc>
              <a:spcBef>
                <a:spcPct val="30000"/>
              </a:spcBef>
            </a:pPr>
            <a:r>
              <a:rPr lang="uk-UA" sz="1300" dirty="0"/>
              <a:t> Далі, використовуйте команду </a:t>
            </a:r>
            <a:r>
              <a:rPr lang="uk-UA" sz="1300" b="1" dirty="0" err="1"/>
              <a:t>enable</a:t>
            </a:r>
            <a:r>
              <a:rPr lang="uk-UA" sz="1300" b="1" dirty="0"/>
              <a:t> </a:t>
            </a:r>
            <a:r>
              <a:rPr lang="uk-UA" sz="1300" b="1" dirty="0" err="1"/>
              <a:t>secret</a:t>
            </a:r>
            <a:r>
              <a:rPr lang="uk-UA" sz="1300" dirty="0"/>
              <a:t> </a:t>
            </a:r>
            <a:r>
              <a:rPr lang="uk-UA" sz="1300" i="1" dirty="0" err="1"/>
              <a:t>password</a:t>
            </a:r>
            <a:r>
              <a:rPr lang="uk-UA" sz="1300" dirty="0"/>
              <a:t> 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2E8DCB-ADC8-5149-96DE-4E8790F2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3" y="1223873"/>
            <a:ext cx="3937000" cy="1104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820BD9-091B-B44F-B1C1-A553064ED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3" y="2944203"/>
            <a:ext cx="3937000" cy="76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41161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Базові налаштування пристрою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Налаштування паролів (Продовж.)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6" y="938987"/>
            <a:ext cx="4426644" cy="1865173"/>
          </a:xfrm>
        </p:spPr>
        <p:txBody>
          <a:bodyPr/>
          <a:lstStyle/>
          <a:p>
            <a:pPr marL="0" indent="0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sz="1600"/>
              <a:t>Захист доступу до лінії віртуального терміналу (VTY line):</a:t>
            </a:r>
          </a:p>
          <a:p>
            <a:pPr lvl="2" rtl="0">
              <a:lnSpc>
                <a:spcPct val="85000"/>
              </a:lnSpc>
              <a:spcBef>
                <a:spcPct val="30000"/>
              </a:spcBef>
            </a:pPr>
            <a:r>
              <a:rPr lang="uk-UA" sz="1600"/>
              <a:t>Спочатку увійдіть в режим конфігурації лінії віртуального терміналу, використовуючи команду </a:t>
            </a:r>
            <a:r>
              <a:rPr lang="uk-UA" sz="1600" b="1"/>
              <a:t>line vty 0 15</a:t>
            </a:r>
            <a:r>
              <a:rPr lang="uk-UA" sz="1600"/>
              <a:t> в режимі глобальної конфігурації.</a:t>
            </a:r>
          </a:p>
          <a:p>
            <a:pPr lvl="2" rtl="0">
              <a:lnSpc>
                <a:spcPct val="85000"/>
              </a:lnSpc>
              <a:spcBef>
                <a:spcPct val="30000"/>
              </a:spcBef>
            </a:pPr>
            <a:r>
              <a:rPr lang="uk-UA" sz="1600"/>
              <a:t>Далі, встановіть пароль для VTY, використовуючи команду </a:t>
            </a:r>
            <a:r>
              <a:rPr lang="uk-UA" sz="1600" b="1"/>
              <a:t>password</a:t>
            </a:r>
            <a:r>
              <a:rPr lang="uk-UA" sz="1600"/>
              <a:t> </a:t>
            </a:r>
            <a:r>
              <a:rPr lang="uk-UA" sz="1600" i="1"/>
              <a:t>password</a:t>
            </a:r>
            <a:r>
              <a:rPr lang="uk-UA" sz="1600"/>
              <a:t> . </a:t>
            </a:r>
          </a:p>
          <a:p>
            <a:pPr lvl="2" rtl="0">
              <a:lnSpc>
                <a:spcPct val="85000"/>
              </a:lnSpc>
              <a:spcBef>
                <a:spcPct val="30000"/>
              </a:spcBef>
            </a:pPr>
            <a:r>
              <a:rPr lang="uk-UA" sz="1600"/>
              <a:t>Нарешті, активуйте доступ до VTY, використовуючи команду </a:t>
            </a:r>
            <a:r>
              <a:rPr lang="uk-UA" sz="1600" b="1"/>
              <a:t>login</a:t>
            </a:r>
            <a:r>
              <a:rPr lang="uk-UA" sz="1600"/>
              <a:t> 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315682D-8C23-7846-94B0-7798DE15A7B5}"/>
              </a:ext>
            </a:extLst>
          </p:cNvPr>
          <p:cNvSpPr txBox="1">
            <a:spLocks/>
          </p:cNvSpPr>
          <p:nvPr/>
        </p:nvSpPr>
        <p:spPr bwMode="auto">
          <a:xfrm>
            <a:off x="492731" y="3685649"/>
            <a:ext cx="8242329" cy="86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85000"/>
              </a:lnSpc>
              <a:spcBef>
                <a:spcPct val="30000"/>
              </a:spcBef>
            </a:pPr>
            <a:r>
              <a:rPr lang="uk-UA" sz="1600" dirty="0"/>
              <a:t>Примітка: лінії віртуального інтерфейсу VTY дозволяють віддалений доступ до пристрою за допомогою </a:t>
            </a:r>
            <a:r>
              <a:rPr lang="uk-UA" sz="1600" dirty="0" err="1"/>
              <a:t>Telnet</a:t>
            </a:r>
            <a:r>
              <a:rPr lang="uk-UA" sz="1600" dirty="0"/>
              <a:t> або SSH. Багато комутаторів </a:t>
            </a:r>
            <a:r>
              <a:rPr lang="uk-UA" sz="1600" dirty="0" err="1"/>
              <a:t>Cisco</a:t>
            </a:r>
            <a:r>
              <a:rPr lang="uk-UA" sz="1600" dirty="0"/>
              <a:t> підтримують до 16 ліній VTY, які пронумеровані від 0 до 15.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2E3DC5-E488-A24E-A130-E6D55646C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060" y="1325473"/>
            <a:ext cx="3937000" cy="1092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12594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Базові налаштування пристрою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Шифрування паролів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938988"/>
            <a:ext cx="4572000" cy="1286052"/>
          </a:xfrm>
        </p:spPr>
        <p:txBody>
          <a:bodyPr/>
          <a:lstStyle/>
          <a:p>
            <a:pPr rtl="0">
              <a:lnSpc>
                <a:spcPct val="85000"/>
              </a:lnSpc>
              <a:spcBef>
                <a:spcPct val="30000"/>
              </a:spcBef>
            </a:pPr>
            <a:r>
              <a:rPr lang="uk-UA"/>
              <a:t>Файли startup-config та running-config відображають більшість паролів у форматі відкритого тексту.</a:t>
            </a:r>
          </a:p>
          <a:p>
            <a:pPr rtl="0">
              <a:lnSpc>
                <a:spcPct val="85000"/>
              </a:lnSpc>
              <a:spcBef>
                <a:spcPct val="30000"/>
              </a:spcBef>
            </a:pPr>
            <a:r>
              <a:rPr lang="uk-UA"/>
              <a:t>Щоб зашифрувати усі відкриті паролі у цих файлах, скористайтеся командою  </a:t>
            </a:r>
            <a:r>
              <a:rPr lang="uk-UA" b="1"/>
              <a:t>service password-encryption</a:t>
            </a:r>
            <a:r>
              <a:rPr lang="uk-UA"/>
              <a:t> в режимі глобальної конфігурації.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66E54-D88F-184C-BDE9-F1AF6D4B4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57" y="2649220"/>
            <a:ext cx="4572000" cy="776378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E69F5FC-840B-2149-BCA9-4C8674310204}"/>
              </a:ext>
            </a:extLst>
          </p:cNvPr>
          <p:cNvSpPr txBox="1">
            <a:spLocks/>
          </p:cNvSpPr>
          <p:nvPr/>
        </p:nvSpPr>
        <p:spPr bwMode="auto">
          <a:xfrm>
            <a:off x="4815434" y="938988"/>
            <a:ext cx="4040563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85000"/>
              </a:lnSpc>
              <a:spcBef>
                <a:spcPct val="30000"/>
              </a:spcBef>
            </a:pPr>
            <a:r>
              <a:rPr lang="uk-UA"/>
              <a:t>Використовуйте команду </a:t>
            </a:r>
            <a:r>
              <a:rPr lang="uk-UA" b="1"/>
              <a:t>show running-config </a:t>
            </a:r>
            <a:r>
              <a:rPr lang="uk-UA"/>
              <a:t>, щоб перевірити, чи зашифровані тепер паролі на пристрої.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F49EA-017E-5C47-97D3-D4F34278A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515" y="2031878"/>
            <a:ext cx="3200400" cy="2011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91381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Базові налаштування пристрою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Банерне повідомлення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953416"/>
            <a:ext cx="3857686" cy="1656420"/>
          </a:xfrm>
        </p:spPr>
        <p:txBody>
          <a:bodyPr/>
          <a:lstStyle/>
          <a:p>
            <a:pPr rtl="0">
              <a:lnSpc>
                <a:spcPct val="85000"/>
              </a:lnSpc>
              <a:spcBef>
                <a:spcPct val="30000"/>
              </a:spcBef>
            </a:pPr>
            <a:r>
              <a:rPr lang="uk-UA"/>
              <a:t>Банерне повідомлення застерігає неуповноважений персонал від спроб отримати доступ до пристрою. </a:t>
            </a:r>
          </a:p>
          <a:p>
            <a:pPr rtl="0">
              <a:lnSpc>
                <a:spcPct val="85000"/>
              </a:lnSpc>
              <a:spcBef>
                <a:spcPct val="30000"/>
              </a:spcBef>
            </a:pPr>
            <a:r>
              <a:rPr lang="uk-UA"/>
              <a:t>Щоб створити банерне повідомлення дня на мережному пристрої, використовуйте команду </a:t>
            </a:r>
            <a:r>
              <a:rPr lang="uk-UA" b="1"/>
              <a:t>banner motd #</a:t>
            </a:r>
            <a:r>
              <a:rPr lang="uk-UA"/>
              <a:t> </a:t>
            </a:r>
            <a:r>
              <a:rPr lang="uk-UA" i="1"/>
              <a:t>the message of the day</a:t>
            </a:r>
            <a:r>
              <a:rPr lang="uk-UA"/>
              <a:t> </a:t>
            </a:r>
            <a:r>
              <a:rPr lang="uk-UA" b="1"/>
              <a:t>#</a:t>
            </a:r>
            <a:r>
              <a:rPr lang="uk-UA"/>
              <a:t> в режимі глобальної конфігурації.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05F848-50A9-7F4C-A32B-E10093014FC5}"/>
              </a:ext>
            </a:extLst>
          </p:cNvPr>
          <p:cNvSpPr txBox="1"/>
          <p:nvPr/>
        </p:nvSpPr>
        <p:spPr>
          <a:xfrm>
            <a:off x="145357" y="3019213"/>
            <a:ext cx="3857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>
                <a:solidFill>
                  <a:srgbClr val="000000"/>
                </a:solidFill>
              </a:rPr>
              <a:t>Примітка: Символ"#" у синтаксисі команд називається символом розмежування. Він вводиться до і після повідомлення.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E83745-1DCA-1047-AA24-24BE15C677FD}"/>
              </a:ext>
            </a:extLst>
          </p:cNvPr>
          <p:cNvSpPr txBox="1"/>
          <p:nvPr/>
        </p:nvSpPr>
        <p:spPr>
          <a:xfrm>
            <a:off x="4268947" y="1849911"/>
            <a:ext cx="48750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uk-UA" sz="1300">
                <a:solidFill>
                  <a:srgbClr val="000000"/>
                </a:solidFill>
              </a:rPr>
              <a:t>Банер буде відображатися при спробах доступу до пристрою.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4FB59-A7E8-A948-A91A-1A2DB32D2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119" y="1155127"/>
            <a:ext cx="4114800" cy="441924"/>
          </a:xfrm>
          <a:prstGeom prst="rect">
            <a:avLst/>
          </a:prstGeom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042AFCFA-3C88-2746-8367-C4F01C2C5180}"/>
              </a:ext>
            </a:extLst>
          </p:cNvPr>
          <p:cNvSpPr/>
          <p:nvPr/>
        </p:nvSpPr>
        <p:spPr>
          <a:xfrm>
            <a:off x="6512558" y="2210830"/>
            <a:ext cx="187961" cy="292389"/>
          </a:xfrm>
          <a:prstGeom prst="down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FC48511-93D1-C14A-B136-4967FBBB0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958" y="2571750"/>
            <a:ext cx="2743200" cy="1633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65025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849120"/>
            <a:ext cx="8280314" cy="868680"/>
          </a:xfrm>
        </p:spPr>
        <p:txBody>
          <a:bodyPr/>
          <a:lstStyle/>
          <a:p>
            <a:pPr rtl="0"/>
            <a:r>
              <a:rPr lang="uk-UA">
                <a:solidFill>
                  <a:schemeClr val="accent5">
                    <a:lumMod val="40000"/>
                    <a:lumOff val="60000"/>
                  </a:schemeClr>
                </a:solidFill>
              </a:rPr>
              <a:t>2.5 Зберігання налаштувань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760256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TE7_Chp1_Example-1" id="{4A20ED44-3835-F149-9AE4-C332C230E09E}" vid="{AFB5BC48-58F8-AD45-912F-AE2AD65EB6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8479</TotalTime>
  <Words>1635</Words>
  <Application>Microsoft Office PowerPoint</Application>
  <PresentationFormat>Экран (16:9)</PresentationFormat>
  <Paragraphs>246</Paragraphs>
  <Slides>25</Slides>
  <Notes>25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MS PGothic</vt:lpstr>
      <vt:lpstr>Arial</vt:lpstr>
      <vt:lpstr>Calibri</vt:lpstr>
      <vt:lpstr>CiscoSans</vt:lpstr>
      <vt:lpstr>CiscoSans ExtraLight</vt:lpstr>
      <vt:lpstr>CiscoSans Thin</vt:lpstr>
      <vt:lpstr>Wingdings</vt:lpstr>
      <vt:lpstr>Default Theme</vt:lpstr>
      <vt:lpstr>Лекція 2: Базові налаштування комутатора та кінцевого пристрою</vt:lpstr>
      <vt:lpstr>2.4 Базові налаштування пристрою</vt:lpstr>
      <vt:lpstr>Базові налаштування пристрою Імена пристроїв</vt:lpstr>
      <vt:lpstr>Базові налаштування пристрою Правила вибору паролів</vt:lpstr>
      <vt:lpstr>Базові налаштування пристрою Налаштування паролів</vt:lpstr>
      <vt:lpstr>Базові налаштування пристрою Налаштування паролів (Продовж.)</vt:lpstr>
      <vt:lpstr>Базові налаштування пристрою Шифрування паролів</vt:lpstr>
      <vt:lpstr>Базові налаштування пристрою Банерне повідомлення</vt:lpstr>
      <vt:lpstr>2.5 Зберігання налаштувань</vt:lpstr>
      <vt:lpstr>Зберігання налаштувань Файли конфігурації</vt:lpstr>
      <vt:lpstr>Зберігання налаштувань Зміна поточної конфігурації</vt:lpstr>
      <vt:lpstr>Зберігання налаштувань Захоплення конфігурації у текстовий файл</vt:lpstr>
      <vt:lpstr>Зберігання налаштувань Захоплення конфігурації у текстовий файл (Продовж.)</vt:lpstr>
      <vt:lpstr>2.6 Порти і адреси</vt:lpstr>
      <vt:lpstr>Порти і адреси IP-адреси</vt:lpstr>
      <vt:lpstr>Порти і адреси IP-адреси (Продовж.)</vt:lpstr>
      <vt:lpstr>Порти і адреси Інтерфейси і порти</vt:lpstr>
      <vt:lpstr>2.7 Налаштування IP-адресації</vt:lpstr>
      <vt:lpstr>Налаштування IP-адресації Ручне налаштування IP-адресації на кінцевому пристрої</vt:lpstr>
      <vt:lpstr>Налаштування IP-адресації Автоматичне налаштування IP-адресації на кінцевому пристрої</vt:lpstr>
      <vt:lpstr>Налаштування IP-адресації Налаштування віртуального інтерфейсу комутатора</vt:lpstr>
      <vt:lpstr>2.8 Перевірка з'єднання</vt:lpstr>
      <vt:lpstr>Що ми вивчили на цій лекції?</vt:lpstr>
      <vt:lpstr>Розділ 2: Базові налаштування комутатора та кінцевого пристрою Нові терміни і команди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Basic Switch and End Device Configuration</dc:title>
  <dc:creator>Stephanie Harvey</dc:creator>
  <cp:lastModifiedBy>admin</cp:lastModifiedBy>
  <cp:revision>242</cp:revision>
  <dcterms:created xsi:type="dcterms:W3CDTF">2019-10-18T06:21:22Z</dcterms:created>
  <dcterms:modified xsi:type="dcterms:W3CDTF">2021-09-14T11:16:02Z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  <property fmtid="{D5CDD505-2E9C-101B-9397-08002B2CF9AE}" pid="8" name="ArticulateGUID">
    <vt:lpwstr>F9A496F7-57D7-4028-9572-D40DFDF3715A</vt:lpwstr>
  </property>
  <property fmtid="{D5CDD505-2E9C-101B-9397-08002B2CF9AE}" pid="9" name="ArticulatePath">
    <vt:lpwstr>ITE7_Chp9_by_jg</vt:lpwstr>
  </property>
</Properties>
</file>