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sldIdLst>
    <p:sldId id="256" r:id="rId2"/>
    <p:sldId id="257" r:id="rId3"/>
    <p:sldId id="280" r:id="rId4"/>
    <p:sldId id="281" r:id="rId5"/>
    <p:sldId id="282" r:id="rId6"/>
    <p:sldId id="287" r:id="rId7"/>
    <p:sldId id="288" r:id="rId8"/>
    <p:sldId id="283" r:id="rId9"/>
    <p:sldId id="286" r:id="rId10"/>
    <p:sldId id="285" r:id="rId11"/>
    <p:sldId id="284" r:id="rId12"/>
    <p:sldId id="289" r:id="rId13"/>
    <p:sldId id="290" r:id="rId14"/>
    <p:sldId id="263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18FDC-A300-4A6C-AB98-70E671D74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524DD-AFF6-49CE-8315-09BED6AB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2D90E-1FAB-41E9-ABAC-9D1352652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AFFF-F8B1-4917-A335-4143B5DE0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D95B-2308-49D0-ABA8-09C49EF04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397C8-0A23-471D-91B7-78FAC2DA6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4D78B-64CC-4AF9-B443-97A2F4B57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2A86-A645-4F22-923F-64AE8DD31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42CA-7A2D-4ABB-8359-A17905959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CC8CC-83B0-44EA-8430-36FDB2C38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C8825-5495-4535-9DA2-A1BCFD2B4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E6ECC5-3CCC-4ED2-B76B-E4BD92CBC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1%96%D1%81%D0%BA%D0%B0%D0%BB%D1%8C%D0%BD%D0%B0_%D0%BF%D0%BE%D0%BB%D1%96%D1%82%D0%B8%D0%BA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iki/%D0%9F%D1%80%D0%B0%D0%B2%D0%BE%D0%BF%D0%BE%D1%80%D1%83%D1%88%D0%B5%D0%BD%D0%BD%D1%8F" TargetMode="External"/><Relationship Id="rId4" Type="http://schemas.openxmlformats.org/officeDocument/2006/relationships/hyperlink" Target="http://uk.wikipedia.org/wiki/%D0%9C%D0%B8%D1%82%D0%BD%D0%B0_%D0%BF%D0%BE%D0%BB%D1%96%D1%82%D0%B8%D0%BA%D0%B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382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dirty="0" smtClean="0"/>
              <a:t>Лекція </a:t>
            </a:r>
            <a:r>
              <a:rPr lang="en-US" sz="3600" dirty="0" smtClean="0"/>
              <a:t>1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b="1" dirty="0" smtClean="0"/>
              <a:t>Організаційно-правові засади адміністрування податків і зборів (обов’язкових платежів) в Україні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2227" name="Group 3"/>
          <p:cNvGrpSpPr>
            <a:grpSpLocks noChangeAspect="1"/>
          </p:cNvGrpSpPr>
          <p:nvPr/>
        </p:nvGrpSpPr>
        <p:grpSpPr bwMode="auto">
          <a:xfrm>
            <a:off x="0" y="1066800"/>
            <a:ext cx="8305800" cy="4796118"/>
            <a:chOff x="2281" y="7056"/>
            <a:chExt cx="6928" cy="4860"/>
          </a:xfrm>
        </p:grpSpPr>
        <p:sp>
          <p:nvSpPr>
            <p:cNvPr id="52258" name="AutoShape 34"/>
            <p:cNvSpPr>
              <a:spLocks noChangeAspect="1" noChangeArrowheads="1" noTextEdit="1"/>
            </p:cNvSpPr>
            <p:nvPr/>
          </p:nvSpPr>
          <p:spPr bwMode="auto">
            <a:xfrm>
              <a:off x="2281" y="7056"/>
              <a:ext cx="6928" cy="48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4726" y="7866"/>
              <a:ext cx="2581" cy="17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56" name="Text Box 32"/>
            <p:cNvSpPr txBox="1">
              <a:spLocks noChangeArrowheads="1"/>
            </p:cNvSpPr>
            <p:nvPr/>
          </p:nvSpPr>
          <p:spPr bwMode="auto">
            <a:xfrm>
              <a:off x="5134" y="8271"/>
              <a:ext cx="1766" cy="9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МАКРОРІВНЕВА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система національного податкового адміністрування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55" name="Text Box 31"/>
            <p:cNvSpPr txBox="1">
              <a:spLocks noChangeArrowheads="1"/>
            </p:cNvSpPr>
            <p:nvPr/>
          </p:nvSpPr>
          <p:spPr bwMode="auto">
            <a:xfrm>
              <a:off x="2417" y="7056"/>
              <a:ext cx="2581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Елементи податкового адміністрування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54" name="Text Box 30"/>
            <p:cNvSpPr txBox="1">
              <a:spLocks noChangeArrowheads="1"/>
            </p:cNvSpPr>
            <p:nvPr/>
          </p:nvSpPr>
          <p:spPr bwMode="auto">
            <a:xfrm>
              <a:off x="6356" y="705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Організаційна інфраструктура податкового адміністрування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2417" y="8001"/>
              <a:ext cx="2038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Організація податкових відносин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2417" y="8676"/>
              <a:ext cx="2038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Планування, прогнозування й аналіз надходження податків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7443" y="7866"/>
              <a:ext cx="176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Комітет з питань податкової та митної політики ВРУ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50" name="Text Box 26"/>
            <p:cNvSpPr txBox="1">
              <a:spLocks noChangeArrowheads="1"/>
            </p:cNvSpPr>
            <p:nvPr/>
          </p:nvSpPr>
          <p:spPr bwMode="auto">
            <a:xfrm>
              <a:off x="7443" y="8541"/>
              <a:ext cx="176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Міністерство фінансів України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9" name="Text Box 25"/>
            <p:cNvSpPr txBox="1">
              <a:spLocks noChangeArrowheads="1"/>
            </p:cNvSpPr>
            <p:nvPr/>
          </p:nvSpPr>
          <p:spPr bwMode="auto">
            <a:xfrm>
              <a:off x="7443" y="9216"/>
              <a:ext cx="176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Держана </a:t>
              </a:r>
              <a:r>
                <a:rPr kumimoji="0" lang="uk-UA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податкова </a:t>
              </a:r>
              <a:r>
                <a:rPr kumimoji="0" lang="uk-UA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служба України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4726" y="10026"/>
              <a:ext cx="2581" cy="17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5134" y="10431"/>
              <a:ext cx="1766" cy="9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МІКРОРІВНЕВА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система національного податкового адміністрування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2417" y="10161"/>
              <a:ext cx="2038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Регулювання податкових відносин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2417" y="10971"/>
              <a:ext cx="2038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Податковий контроль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7443" y="9891"/>
              <a:ext cx="176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Держана </a:t>
              </a:r>
              <a:r>
                <a:rPr kumimoji="0" lang="uk-UA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податкова </a:t>
              </a:r>
              <a:r>
                <a:rPr kumimoji="0" lang="uk-UA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служба України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3" name="Text Box 19"/>
            <p:cNvSpPr txBox="1">
              <a:spLocks noChangeArrowheads="1"/>
            </p:cNvSpPr>
            <p:nvPr/>
          </p:nvSpPr>
          <p:spPr bwMode="auto">
            <a:xfrm>
              <a:off x="7443" y="10566"/>
              <a:ext cx="176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Держана митна служба України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7443" y="11241"/>
              <a:ext cx="1766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Пенсійний фонд України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7443" y="11646"/>
              <a:ext cx="1766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Судова система України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3775" y="773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>
              <a:off x="8394" y="7731"/>
              <a:ext cx="0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4455" y="8271"/>
              <a:ext cx="5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>
              <a:off x="4455" y="9216"/>
              <a:ext cx="54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>
              <a:off x="4455" y="10431"/>
              <a:ext cx="4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>
              <a:off x="4455" y="11106"/>
              <a:ext cx="2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 flipH="1">
              <a:off x="7036" y="8136"/>
              <a:ext cx="4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 flipH="1">
              <a:off x="7307" y="8811"/>
              <a:ext cx="1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 flipH="1" flipV="1">
              <a:off x="7036" y="9351"/>
              <a:ext cx="4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 flipH="1">
              <a:off x="7036" y="10296"/>
              <a:ext cx="4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 flipH="1">
              <a:off x="7307" y="10836"/>
              <a:ext cx="1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 flipH="1">
              <a:off x="7172" y="11376"/>
              <a:ext cx="2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28" name="Line 4"/>
            <p:cNvSpPr>
              <a:spLocks noChangeShapeType="1"/>
            </p:cNvSpPr>
            <p:nvPr/>
          </p:nvSpPr>
          <p:spPr bwMode="auto">
            <a:xfrm flipH="1" flipV="1">
              <a:off x="7036" y="11511"/>
              <a:ext cx="407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2275" name="Rectangle 51"/>
          <p:cNvSpPr>
            <a:spLocks noChangeArrowheads="1"/>
          </p:cNvSpPr>
          <p:nvPr/>
        </p:nvSpPr>
        <p:spPr bwMode="auto">
          <a:xfrm>
            <a:off x="0" y="304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ОРГАНІЗАЦІЙНО-ІНФРАСТРУКТУРНА СХЕМА СИСТЕМИ НАЦІОНАЛЬНОГО ПОДАТКОВОГО АДМІНІСТРУВАННЯ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819400" y="355481"/>
            <a:ext cx="5410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Державна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податкова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служба України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визначена центральним органом виконавчої влади, діяльність якого спрямовується і координується Кабінетом Міністрів України і який реалізує: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66561" name="Picture 1" descr="E:\Мои документы\АПП-2014\pB-o7wuEJ-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2514600" cy="2514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09600" y="2743200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uk-UA" dirty="0" smtClean="0">
                <a:ea typeface="Times New Roman" pitchFamily="18" charset="0"/>
              </a:rPr>
              <a:t>державну </a:t>
            </a:r>
            <a:r>
              <a:rPr lang="uk-UA" dirty="0" smtClean="0">
                <a:ea typeface="Times New Roman" pitchFamily="18" charset="0"/>
                <a:hlinkClick r:id="rId3" tooltip="Фіскальна політика"/>
              </a:rPr>
              <a:t>податкову політику</a:t>
            </a:r>
            <a:r>
              <a:rPr lang="uk-UA" dirty="0" smtClean="0">
                <a:ea typeface="Times New Roman" pitchFamily="18" charset="0"/>
              </a:rPr>
              <a:t>;</a:t>
            </a:r>
            <a:endParaRPr lang="ru-RU" dirty="0" smtClean="0"/>
          </a:p>
          <a:p>
            <a:pPr lvl="0"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uk-UA" dirty="0" smtClean="0">
                <a:ea typeface="Times New Roman" pitchFamily="18" charset="0"/>
              </a:rPr>
              <a:t>державну </a:t>
            </a:r>
            <a:r>
              <a:rPr lang="uk-UA" dirty="0" smtClean="0">
                <a:ea typeface="Times New Roman" pitchFamily="18" charset="0"/>
                <a:hlinkClick r:id="rId4" tooltip="Митна політика"/>
              </a:rPr>
              <a:t>політику у сфері державної митної справи</a:t>
            </a:r>
            <a:r>
              <a:rPr lang="uk-UA" dirty="0" smtClean="0">
                <a:ea typeface="Times New Roman" pitchFamily="18" charset="0"/>
              </a:rPr>
              <a:t>;</a:t>
            </a:r>
            <a:endParaRPr lang="ru-RU" dirty="0" smtClean="0"/>
          </a:p>
          <a:p>
            <a:pPr lvl="0"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uk-UA" dirty="0" smtClean="0">
                <a:ea typeface="Times New Roman" pitchFamily="18" charset="0"/>
              </a:rPr>
              <a:t>державну політику з адміністрування </a:t>
            </a:r>
            <a:r>
              <a:rPr lang="uk-UA" dirty="0" smtClean="0">
                <a:ea typeface="Times New Roman" pitchFamily="18" charset="0"/>
              </a:rPr>
              <a:t>ЄСВ;</a:t>
            </a:r>
            <a:endParaRPr lang="ru-RU" dirty="0" smtClean="0"/>
          </a:p>
          <a:p>
            <a:pPr lvl="0"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uk-UA" dirty="0" smtClean="0">
                <a:ea typeface="Times New Roman" pitchFamily="18" charset="0"/>
              </a:rPr>
              <a:t>державну політику у сфері боротьби з </a:t>
            </a:r>
            <a:r>
              <a:rPr lang="uk-UA" dirty="0" smtClean="0">
                <a:ea typeface="Times New Roman" pitchFamily="18" charset="0"/>
                <a:hlinkClick r:id="rId5" tooltip="Правопорушення"/>
              </a:rPr>
              <a:t>правопорушеннями</a:t>
            </a:r>
            <a:r>
              <a:rPr lang="uk-UA" dirty="0" smtClean="0">
                <a:ea typeface="Times New Roman" pitchFamily="18" charset="0"/>
              </a:rPr>
              <a:t> під час застосування податкового, митного законодавства, а також законодавства з питань сплати єдиного внеску.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75500" cy="838200"/>
          </a:xfrm>
        </p:spPr>
        <p:txBody>
          <a:bodyPr/>
          <a:lstStyle/>
          <a:p>
            <a:r>
              <a:rPr lang="uk-UA" sz="1800" b="1" dirty="0" smtClean="0"/>
              <a:t>ОСНОВНІ ЕТАПИ АДМІНІСТРУВАННЯ </a:t>
            </a:r>
            <a:br>
              <a:rPr lang="uk-UA" sz="1800" b="1" dirty="0" smtClean="0"/>
            </a:br>
            <a:r>
              <a:rPr lang="uk-UA" sz="1800" b="1" dirty="0" smtClean="0"/>
              <a:t>ПОДАТКІВ І ПЛАТЕЖІВ</a:t>
            </a:r>
            <a:endParaRPr lang="ru-RU" sz="18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 rot="-21600000">
            <a:off x="762000" y="1295400"/>
            <a:ext cx="762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Складові частини адміністрування податків і платежів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03860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Організація обліку платників в органах 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ДПС 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України;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Ведення оперативного обліку податків, зборів та інших </a:t>
            </a:r>
            <a:r>
              <a:rPr lang="uk-UA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обов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`</a:t>
            </a:r>
            <a:r>
              <a:rPr lang="uk-UA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язкових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платежів в органах 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ДПС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Прогнозно-аналітична робота органів 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ДПС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Організація справляння та контроль за правильністю нарахування, своєчасним та повним надходженням сум податків і зборів до бюджетів та державних цільових фондів;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Проведення контрольно-перевірочної роботи: притягнення до відповідальності за порушення податкового законодавства;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Стягнення податкового боргу та забезпечення надходжень до бюджету.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93038" cy="1462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mtClean="0"/>
              <a:t>Основні права та обов'язки платників податків</a:t>
            </a: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09800"/>
            <a:ext cx="4343400" cy="44196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uk-UA" sz="1600" b="1" smtClean="0">
                <a:latin typeface="Arial" charset="0"/>
              </a:rPr>
              <a:t>1) з податкового обліку:</a:t>
            </a:r>
            <a:r>
              <a:rPr lang="uk-UA" sz="1400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представляти свої інтереси безпосередньо (або через представника) у податкових органах;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бути присутнім при проведенні податкових перевірок;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uk-UA" sz="1600" b="1" smtClean="0">
                <a:latin typeface="Arial" charset="0"/>
              </a:rPr>
              <a:t>2) по сплаті податків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використовувати податкові пільги;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одержувати відстрочку, розстрочку, податковий кредит;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uk-UA" sz="1600" b="1" smtClean="0">
                <a:latin typeface="Arial" charset="0"/>
              </a:rPr>
              <a:t>3) з податкової звітності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одержувати в податкових органах необхідну інформацію;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 обирати метод ведення податкового обліку;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представляти податковим органам пояснення, обґрунтовані відмови;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оскаржувати рішення податкових органів;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uk-UA" sz="1300" smtClean="0">
                <a:latin typeface="Arial" charset="0"/>
              </a:rPr>
              <a:t>не розголошувати податкову таємницю й т.д.</a:t>
            </a:r>
            <a:endParaRPr lang="ru-RU" sz="1300" smtClean="0">
              <a:latin typeface="Arial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209800"/>
            <a:ext cx="4230688" cy="4419600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smtClean="0">
                <a:latin typeface="Arial" charset="0"/>
              </a:rPr>
              <a:t>1) з податкового обліку: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стати на облік або зареєструватися в податковому органі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надавати компетентним органам необхідну інформацію (податковим органам − про відкриття рахунків, про рішення, прийнятих судом або власником) і т.д.);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smtClean="0">
                <a:latin typeface="Arial" charset="0"/>
              </a:rPr>
              <a:t>2) по сплаті податків: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200" smtClean="0">
                <a:latin typeface="Arial" charset="0"/>
              </a:rPr>
              <a:t>самостійно й правильно обчислювати суми </a:t>
            </a:r>
            <a:r>
              <a:rPr lang="uk-UA" sz="1300" smtClean="0">
                <a:latin typeface="Arial" charset="0"/>
              </a:rPr>
              <a:t>податкових платежів;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вчасно й у повному обсязі сплачувати податки;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погашати недоїмки;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smtClean="0">
                <a:latin typeface="Arial" charset="0"/>
              </a:rPr>
              <a:t>3) з податкової звітності: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вести бухгалтерський облік і вносити виправлення у звітність;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вчасно складати звіти й зберігати їх необхідний час;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300" smtClean="0">
                <a:latin typeface="Arial" charset="0"/>
              </a:rPr>
              <a:t> представляти в податкові органи необхідні документи, пояснення, довідки, виконувати їх вимоги (або обґрунтовувати відмову) і т.д.</a:t>
            </a:r>
            <a:endParaRPr lang="ru-RU" sz="1300" smtClean="0">
              <a:latin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181600" y="1828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2400" b="1">
                <a:latin typeface="Tahoma" pitchFamily="34" charset="0"/>
              </a:rPr>
              <a:t>Обов'язки</a:t>
            </a:r>
            <a:endParaRPr lang="ru-RU" sz="2400" b="1">
              <a:latin typeface="Tahoma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47800" y="175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2400" b="1">
                <a:latin typeface="Tahoma" pitchFamily="34" charset="0"/>
              </a:rPr>
              <a:t>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План лекційного заняття</a:t>
            </a: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696200" cy="3657600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Сутність системи адміністрування податків в Україні. </a:t>
            </a:r>
            <a:endParaRPr lang="ru-RU" sz="2400" dirty="0" smtClean="0"/>
          </a:p>
          <a:p>
            <a:pPr marL="457200" lvl="0" indent="-4572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Контролюючі органи та органи стягнення.</a:t>
            </a:r>
          </a:p>
          <a:p>
            <a:pPr marL="457200" lvl="0" indent="-4572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Складові частини та основні етапи податкового адміністрування.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762000" y="1143000"/>
            <a:ext cx="3657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Правовий аспект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800600" y="1143000"/>
            <a:ext cx="3657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Економічний аспект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62000" y="1828800"/>
            <a:ext cx="36576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400" dirty="0"/>
              <a:t>В</a:t>
            </a:r>
            <a:r>
              <a:rPr lang="uk-UA" sz="1400" dirty="0" smtClean="0"/>
              <a:t>становлені </a:t>
            </a:r>
            <a:r>
              <a:rPr lang="uk-UA" sz="1400" dirty="0"/>
              <a:t>законодавством права та обов’язки платників податків, правила оподаткування, повноваження органів державної </a:t>
            </a:r>
            <a:r>
              <a:rPr lang="uk-UA" sz="1400" dirty="0" smtClean="0"/>
              <a:t>податкової </a:t>
            </a:r>
            <a:r>
              <a:rPr lang="uk-UA" sz="1400" dirty="0"/>
              <a:t>служби та інших контролюючих органів, які відповідно до чинного законодавства України мають право здійснювати перевірки своєчасності, достовірності та повноти нарахування та сплати окремих податків і зборів (обов’язкових платежів</a:t>
            </a:r>
            <a:r>
              <a:rPr lang="uk-UA" sz="1400" dirty="0" smtClean="0"/>
              <a:t>)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524000" y="304800"/>
            <a:ext cx="6172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Категорія </a:t>
            </a:r>
            <a:r>
              <a:rPr lang="uk-UA" b="1" dirty="0" err="1" smtClean="0"/>
              <a:t>“</a:t>
            </a: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Податкове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uk-UA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адміністрування”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800600" y="1905000"/>
            <a:ext cx="3810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600" dirty="0" smtClean="0"/>
              <a:t>Сукупність </a:t>
            </a:r>
            <a:r>
              <a:rPr lang="uk-UA" sz="1600" dirty="0"/>
              <a:t>відносин між органами </a:t>
            </a:r>
            <a:r>
              <a:rPr lang="uk-UA" sz="1600" dirty="0" smtClean="0"/>
              <a:t>Державної </a:t>
            </a:r>
            <a:r>
              <a:rPr lang="uk-UA" sz="1600" dirty="0" smtClean="0"/>
              <a:t>податкової </a:t>
            </a:r>
            <a:r>
              <a:rPr lang="uk-UA" sz="1600" dirty="0" smtClean="0"/>
              <a:t>служби України </a:t>
            </a:r>
            <a:r>
              <a:rPr lang="uk-UA" sz="1600" dirty="0"/>
              <a:t>та платниками податків щодо забезпечення своєчасної та повної сплати податків і зборів до бюджетів усіх рівнів.</a:t>
            </a:r>
            <a:endParaRPr lang="ru-RU" sz="1600" dirty="0"/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 rot="5400000">
            <a:off x="2439194" y="989806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 rot="5400000">
            <a:off x="6630194" y="989806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Прямая соединительная линия 13"/>
          <p:cNvCxnSpPr>
            <a:stCxn id="4" idx="2"/>
            <a:endCxn id="7" idx="0"/>
          </p:cNvCxnSpPr>
          <p:nvPr/>
        </p:nvCxnSpPr>
        <p:spPr bwMode="auto">
          <a:xfrm rot="5400000">
            <a:off x="2514600" y="1752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6668294" y="2247106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Прямоугольник 16"/>
          <p:cNvSpPr/>
          <p:nvPr/>
        </p:nvSpPr>
        <p:spPr bwMode="auto">
          <a:xfrm>
            <a:off x="914400" y="4495800"/>
            <a:ext cx="76962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uk-UA" sz="1500" b="1" dirty="0"/>
              <a:t>Адміністрування податків і платежів</a:t>
            </a:r>
            <a:r>
              <a:rPr lang="uk-UA" sz="1500" dirty="0"/>
              <a:t> – це управлінська діяльність органів державної </a:t>
            </a:r>
            <a:r>
              <a:rPr lang="uk-UA" sz="1500" dirty="0" smtClean="0"/>
              <a:t>податкової </a:t>
            </a:r>
            <a:r>
              <a:rPr lang="uk-UA" sz="1500" dirty="0"/>
              <a:t>служби щодо організації процесу оподаткування юридичних та фізичних осіб, яка заснована на законодавчих  та інших нормативно-правових актах, що регламентують правовідносини між податковими органами та платниками податків стосовно погашення податкових зобов’язань перед бюджетами та державними цільовими фондами.</a:t>
            </a:r>
            <a:endParaRPr lang="ru-RU" sz="1500" dirty="0"/>
          </a:p>
          <a:p>
            <a:pPr algn="just"/>
            <a:endParaRPr lang="ru-RU" sz="1600" dirty="0"/>
          </a:p>
        </p:txBody>
      </p:sp>
      <p:cxnSp>
        <p:nvCxnSpPr>
          <p:cNvPr id="20" name="Прямая со стрелкой 19"/>
          <p:cNvCxnSpPr>
            <a:stCxn id="7" idx="2"/>
            <a:endCxn id="17" idx="0"/>
          </p:cNvCxnSpPr>
          <p:nvPr/>
        </p:nvCxnSpPr>
        <p:spPr bwMode="auto">
          <a:xfrm rot="16200000" flipH="1">
            <a:off x="3448050" y="3181350"/>
            <a:ext cx="457200" cy="2171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9" idx="2"/>
            <a:endCxn id="17" idx="0"/>
          </p:cNvCxnSpPr>
          <p:nvPr/>
        </p:nvCxnSpPr>
        <p:spPr bwMode="auto">
          <a:xfrm rot="5400000">
            <a:off x="5543550" y="3333750"/>
            <a:ext cx="381000" cy="1943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304800"/>
            <a:ext cx="8001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Вітчизняна наука у </a:t>
            </a:r>
            <a:r>
              <a:rPr lang="uk-UA" b="1" dirty="0"/>
              <a:t>зміст податкового адміністрування </a:t>
            </a:r>
            <a:r>
              <a:rPr lang="uk-UA" b="1" dirty="0" smtClean="0"/>
              <a:t>закладає:</a:t>
            </a:r>
          </a:p>
          <a:p>
            <a:pPr algn="just">
              <a:lnSpc>
                <a:spcPct val="150000"/>
              </a:lnSpc>
            </a:pPr>
            <a:r>
              <a:rPr lang="uk-UA" sz="1600" dirty="0" smtClean="0"/>
              <a:t>1</a:t>
            </a:r>
            <a:r>
              <a:rPr lang="uk-UA" sz="1600" dirty="0"/>
              <a:t>) принципи ефективного управління податковою системою заданих соціально-економічних умов і суспільно-політичних обставин;</a:t>
            </a: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uk-UA" sz="1600" dirty="0"/>
              <a:t>2) систему органів управління (законодавчих та адміністративних податкових), до обов'язків яких включають процедурне забезпечення </a:t>
            </a:r>
            <a:r>
              <a:rPr lang="uk-UA" sz="1600" dirty="0" smtClean="0"/>
              <a:t>реалізації </a:t>
            </a:r>
            <a:r>
              <a:rPr lang="uk-UA" sz="1600" dirty="0"/>
              <a:t>податкової політики;</a:t>
            </a: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uk-UA" sz="1600" dirty="0"/>
              <a:t>3) сукупність норм і правил, що регламентують податкові дії та конкретну податкову техніку, а також передбачають відповідальність за порушення податкового </a:t>
            </a:r>
            <a:r>
              <a:rPr lang="uk-UA" sz="1600" dirty="0" smtClean="0"/>
              <a:t>законодавства</a:t>
            </a:r>
            <a:r>
              <a:rPr lang="uk-UA" sz="1600" dirty="0"/>
              <a:t>;</a:t>
            </a: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uk-UA" sz="1600" dirty="0"/>
              <a:t>4) систему методів, форм і прийомів регламентування та регулювання економічних відносин у сфері оподаткування для реалізації податкової політики;</a:t>
            </a: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uk-UA" sz="1600" dirty="0"/>
              <a:t>5) процедуру реалізації прав та обов'язків суб'єктів оподаткування щодо погашення податкових зобов'язань;</a:t>
            </a: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uk-UA" sz="1600" dirty="0"/>
              <a:t>6) управлінську діяльність органів державної виконавчої влади, пов'язану з організацією процесу оподаткування, засновується на державних законодавчих і нормативних актах і використовує соціально зумовлені правила.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000" y="381000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600" dirty="0"/>
              <a:t>З численних дефініцій адміністрування податків можна виділити наступне визначення, якому властиві риси адміністрування взагалі. </a:t>
            </a:r>
            <a:endParaRPr lang="uk-UA" sz="1600" dirty="0" smtClean="0"/>
          </a:p>
          <a:p>
            <a:pPr algn="just">
              <a:lnSpc>
                <a:spcPct val="150000"/>
              </a:lnSpc>
            </a:pPr>
            <a:r>
              <a:rPr lang="uk-UA" b="1" dirty="0" smtClean="0"/>
              <a:t>	</a:t>
            </a:r>
            <a:r>
              <a:rPr lang="uk-UA" sz="2000" b="1" dirty="0" smtClean="0"/>
              <a:t>Адміністрування </a:t>
            </a:r>
            <a:r>
              <a:rPr lang="uk-UA" sz="2000" b="1" dirty="0"/>
              <a:t>податків </a:t>
            </a:r>
            <a:r>
              <a:rPr lang="uk-UA" sz="2000" dirty="0"/>
              <a:t>(</a:t>
            </a:r>
            <a:r>
              <a:rPr lang="uk-UA" sz="2000" i="1" dirty="0"/>
              <a:t>від латинського «</a:t>
            </a:r>
            <a:r>
              <a:rPr lang="uk-UA" sz="2000" i="1" dirty="0" err="1"/>
              <a:t>administration</a:t>
            </a:r>
            <a:r>
              <a:rPr lang="uk-UA" sz="2000" i="1" dirty="0"/>
              <a:t>» - керівництво, управління</a:t>
            </a:r>
            <a:r>
              <a:rPr lang="uk-UA" sz="2000" dirty="0"/>
              <a:t>) – </a:t>
            </a:r>
            <a:r>
              <a:rPr lang="uk-UA" sz="2000" dirty="0" err="1"/>
              <a:t>управління</a:t>
            </a:r>
            <a:r>
              <a:rPr lang="uk-UA" sz="2000" dirty="0"/>
              <a:t> людьми і подіями у сері оподаткування через ієрархічно структуровані рішення представницьких політичних органів та дії виконавчо-владних установ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3657600"/>
            <a:ext cx="6629400" cy="2636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600" b="1" dirty="0"/>
              <a:t>П</a:t>
            </a:r>
            <a:r>
              <a:rPr lang="uk-UA" sz="1600" b="1" dirty="0" smtClean="0"/>
              <a:t>редметом </a:t>
            </a:r>
            <a:r>
              <a:rPr lang="uk-UA" sz="1600" b="1" dirty="0"/>
              <a:t>адміністрування податків</a:t>
            </a:r>
            <a:r>
              <a:rPr lang="uk-UA" sz="1600" dirty="0"/>
              <a:t> як галузі фінансового знання </a:t>
            </a:r>
            <a:r>
              <a:rPr lang="uk-UA" sz="1600" dirty="0" smtClean="0"/>
              <a:t> є управління </a:t>
            </a:r>
            <a:r>
              <a:rPr lang="uk-UA" sz="1600" dirty="0"/>
              <a:t>податковим процесом з боку органів податкового (фіскального) відомства на всіх етапах функціонального розподілу праці: обліку платників податків, обліку податкових платежів, прогнозно-аналітичній, масово-роз’яснювальній та консультативній, контрольно-перевірочній роботі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Податкове законодавство України</a:t>
            </a:r>
            <a:endParaRPr lang="ru-RU" smtClean="0"/>
          </a:p>
        </p:txBody>
      </p:sp>
      <p:sp>
        <p:nvSpPr>
          <p:cNvPr id="1741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09600" y="2398713"/>
            <a:ext cx="8345488" cy="3773487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000" dirty="0" smtClean="0">
                <a:latin typeface="Arial" pitchFamily="34" charset="0"/>
              </a:rPr>
              <a:t>Конституція України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000" dirty="0" smtClean="0">
                <a:latin typeface="Arial" pitchFamily="34" charset="0"/>
              </a:rPr>
              <a:t>Податковий кодекс України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000" dirty="0" smtClean="0">
                <a:latin typeface="Arial" pitchFamily="34" charset="0"/>
              </a:rPr>
              <a:t>Митний кодекс України (ввізне і вивізне мито)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000" dirty="0" smtClean="0">
                <a:latin typeface="Arial" pitchFamily="34" charset="0"/>
              </a:rPr>
              <a:t>чинні міжнародні договори з питань оподаткування, ратифіковані ВР України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000" dirty="0" smtClean="0">
                <a:latin typeface="Arial" pitchFamily="34" charset="0"/>
              </a:rPr>
              <a:t>нормативно-правові акти, прийняті на підставі та на виконання Податкового кодексу та законів з питань митної справи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uk-UA" sz="2000" dirty="0" smtClean="0">
                <a:latin typeface="Arial" pitchFamily="34" charset="0"/>
              </a:rPr>
              <a:t>рішення </a:t>
            </a:r>
            <a:r>
              <a:rPr lang="uk-UA" sz="2000" dirty="0" smtClean="0">
                <a:latin typeface="Arial" pitchFamily="34" charset="0"/>
              </a:rPr>
              <a:t>органів </a:t>
            </a:r>
            <a:r>
              <a:rPr lang="uk-UA" sz="2000" dirty="0" smtClean="0">
                <a:latin typeface="Arial" pitchFamily="34" charset="0"/>
              </a:rPr>
              <a:t>місцевого самоврядування з питань місцевих податків та зборів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905000"/>
          </a:xfrm>
        </p:spPr>
        <p:txBody>
          <a:bodyPr/>
          <a:lstStyle/>
          <a:p>
            <a:pPr eaLnBrk="1" hangingPunct="1"/>
            <a:r>
              <a:rPr lang="uk-UA" smtClean="0"/>
              <a:t>Податковий кодекс України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848600" cy="41148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800" smtClean="0">
                <a:solidFill>
                  <a:schemeClr val="folHlink"/>
                </a:solidFill>
                <a:latin typeface="Arial" pitchFamily="34" charset="0"/>
              </a:rPr>
              <a:t>Регулює:</a:t>
            </a:r>
            <a:r>
              <a:rPr lang="uk-UA" sz="2000" smtClean="0">
                <a:latin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latin typeface="Arial" pitchFamily="34" charset="0"/>
              </a:rPr>
              <a:t>відносини, що виникають у сфері справляння податків і зборів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uk-UA" sz="2800" b="1" smtClean="0">
                <a:latin typeface="Arial" pitchFamily="34" charset="0"/>
              </a:rPr>
              <a:t> </a:t>
            </a:r>
            <a:r>
              <a:rPr lang="uk-UA" sz="2800" smtClean="0">
                <a:solidFill>
                  <a:schemeClr val="folHlink"/>
                </a:solidFill>
                <a:latin typeface="Arial" pitchFamily="34" charset="0"/>
              </a:rPr>
              <a:t>Визначає: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uk-UA" sz="1800" smtClean="0">
                <a:latin typeface="Arial" pitchFamily="34" charset="0"/>
              </a:rPr>
              <a:t>вичерпний перелік податків та зборів та порядок їх адміністрування</a:t>
            </a:r>
            <a:r>
              <a:rPr lang="ru-RU" sz="1800" smtClean="0">
                <a:latin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uk-UA" sz="1800" smtClean="0">
                <a:latin typeface="Arial" pitchFamily="34" charset="0"/>
              </a:rPr>
              <a:t>платників податків та зборів, їх права та обов’язки,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uk-UA" sz="1800" smtClean="0">
                <a:latin typeface="Arial" pitchFamily="34" charset="0"/>
              </a:rPr>
              <a:t>компетенцію контролюючих органів, повноваження і обов’язки їх посадових осіб під час здійснення податкового контролю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uk-UA" sz="1800" smtClean="0">
                <a:latin typeface="Arial" pitchFamily="34" charset="0"/>
              </a:rPr>
              <a:t>відповідальність за порушення податкового законодавства</a:t>
            </a:r>
            <a:endParaRPr lang="ru-RU" sz="18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 typeface="Wingdings" pitchFamily="2" charset="2"/>
              <a:buNone/>
            </a:pPr>
            <a:endParaRPr lang="ru-RU" sz="2000" smtClean="0">
              <a:latin typeface="Arial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304800"/>
            <a:ext cx="7924800" cy="115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Поняття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адміністрування податків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можна визначити як систему законодавчо визначеної сукупності взаємовідносин між державою, яка є ініціатором створення податкового середовища, та платниками податків.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0178" name="Group 2"/>
          <p:cNvGrpSpPr>
            <a:grpSpLocks noChangeAspect="1"/>
          </p:cNvGrpSpPr>
          <p:nvPr/>
        </p:nvGrpSpPr>
        <p:grpSpPr bwMode="auto">
          <a:xfrm>
            <a:off x="838200" y="2209800"/>
            <a:ext cx="7162800" cy="3276600"/>
            <a:chOff x="600" y="1680"/>
            <a:chExt cx="9840" cy="4515"/>
          </a:xfrm>
        </p:grpSpPr>
        <p:sp>
          <p:nvSpPr>
            <p:cNvPr id="5019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600" y="1680"/>
              <a:ext cx="9840" cy="42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6840" y="1800"/>
              <a:ext cx="33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ПЛАТНИК ПОДАТКІВ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5040" y="3120"/>
              <a:ext cx="5160" cy="1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Ст.67 Конституції України: «Кожен зобов’язаний сплачувати податки і збори в порядку і розмірах, встановлених законом»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960" y="5160"/>
              <a:ext cx="9120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Сукупність відносин для забезпечення законодавчо визначених зобов’язань платників податків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3840" y="1680"/>
              <a:ext cx="2760" cy="8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рівноправні суб’єкти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податкових відносин</a:t>
              </a:r>
              <a:endPara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3480" y="2040"/>
              <a:ext cx="3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>
              <a:off x="2220" y="2220"/>
              <a:ext cx="1" cy="8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8159" y="2280"/>
              <a:ext cx="1" cy="8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2279" y="3840"/>
              <a:ext cx="1" cy="1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6360" y="4680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600" y="3045"/>
              <a:ext cx="3360" cy="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Забезпечення бази з питань оподаткування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600" y="1860"/>
              <a:ext cx="288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</a:rPr>
                <a:t>ДЕРЖАВА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295400" y="1524000"/>
            <a:ext cx="617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ea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ea typeface="Times New Roman" pitchFamily="18" charset="0"/>
              </a:rPr>
              <a:t>СХЕМА </a:t>
            </a:r>
            <a:r>
              <a:rPr lang="uk-UA" sz="1600" b="1" dirty="0">
                <a:ea typeface="Times New Roman" pitchFamily="18" charset="0"/>
              </a:rPr>
              <a:t>АДМІНІСТРУВАННЯ ПОДАТКІВ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28600"/>
            <a:ext cx="6858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Згідно Податкового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кодексу України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, </a:t>
            </a:r>
            <a:r>
              <a:rPr lang="uk-UA" sz="2400" b="1" dirty="0">
                <a:ea typeface="Times New Roman" pitchFamily="18" charset="0"/>
              </a:rPr>
              <a:t>к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онтролюючі органи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- державні органи, які в межах своєї компетенції, визначеної законом, здійснюють контроль за своєчасністю, достовірністю та повнотою нарахування податків і зборів (обов'язкових платежів) та погашенням податкових зобов'язань чи податкового боргу.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355</TotalTime>
  <Words>946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Tahoma</vt:lpstr>
      <vt:lpstr>Times New Roman</vt:lpstr>
      <vt:lpstr>Wingdings</vt:lpstr>
      <vt:lpstr>Пастель</vt:lpstr>
      <vt:lpstr>Лекція 1 Організаційно-правові засади адміністрування податків і зборів (обов’язкових платежів) в Україні </vt:lpstr>
      <vt:lpstr>План лекційного заняття</vt:lpstr>
      <vt:lpstr>Презентация PowerPoint</vt:lpstr>
      <vt:lpstr>Презентация PowerPoint</vt:lpstr>
      <vt:lpstr>Презентация PowerPoint</vt:lpstr>
      <vt:lpstr>Податкове законодавство України</vt:lpstr>
      <vt:lpstr>Податковий кодекс України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ЕТАПИ АДМІНІСТРУВАННЯ  ПОДАТКІВ І ПЛАТЕЖІВ</vt:lpstr>
      <vt:lpstr>Складові частини адміністрування податків і платежів</vt:lpstr>
      <vt:lpstr>Основні права та обов'язки платників податків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VINGA</dc:creator>
  <cp:lastModifiedBy>VINGA</cp:lastModifiedBy>
  <cp:revision>52</cp:revision>
  <cp:lastPrinted>1601-01-01T00:00:00Z</cp:lastPrinted>
  <dcterms:created xsi:type="dcterms:W3CDTF">1601-01-01T00:00:00Z</dcterms:created>
  <dcterms:modified xsi:type="dcterms:W3CDTF">2023-09-06T20:46:11Z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