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notesMasterIdLst>
    <p:notesMasterId r:id="rId23"/>
  </p:notesMasterIdLst>
  <p:sldIdLst>
    <p:sldId id="310" r:id="rId2"/>
    <p:sldId id="916" r:id="rId3"/>
    <p:sldId id="917" r:id="rId4"/>
    <p:sldId id="918" r:id="rId5"/>
    <p:sldId id="919" r:id="rId6"/>
    <p:sldId id="920" r:id="rId7"/>
    <p:sldId id="921" r:id="rId8"/>
    <p:sldId id="922" r:id="rId9"/>
    <p:sldId id="923" r:id="rId10"/>
    <p:sldId id="924" r:id="rId11"/>
    <p:sldId id="925" r:id="rId12"/>
    <p:sldId id="926" r:id="rId13"/>
    <p:sldId id="927" r:id="rId14"/>
    <p:sldId id="928" r:id="rId15"/>
    <p:sldId id="929" r:id="rId16"/>
    <p:sldId id="930" r:id="rId17"/>
    <p:sldId id="931" r:id="rId18"/>
    <p:sldId id="932" r:id="rId19"/>
    <p:sldId id="933" r:id="rId20"/>
    <p:sldId id="934" r:id="rId21"/>
    <p:sldId id="914" r:id="rId22"/>
  </p:sldIdLst>
  <p:sldSz cx="9144000" cy="6858000" type="screen4x3"/>
  <p:notesSz cx="6735763" cy="9869488"/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15" userDrawn="1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F2E51"/>
    <a:srgbClr val="CDD9FC"/>
    <a:srgbClr val="1D528D"/>
    <a:srgbClr val="91AAEC"/>
    <a:srgbClr val="FFFFFF"/>
    <a:srgbClr val="3186E3"/>
    <a:srgbClr val="E6E6E6"/>
    <a:srgbClr val="E8EDFD"/>
    <a:srgbClr val="2F85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2838BEF-8BB2-4498-84A7-C5851F593DF1}" styleName="Помірний стиль 4 –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69CF1AB2-1976-4502-BF36-3FF5EA218861}" styleName="Помірний стиль 4 –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16D9F66E-5EB9-4882-86FB-DCBF35E3C3E4}" styleName="Помірний стиль 4 –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BC89EF96-8CEA-46FF-86C4-4CE0E7609802}" styleName="Світлий стиль 3 –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70" autoAdjust="0"/>
    <p:restoredTop sz="95455" autoAdjust="0"/>
  </p:normalViewPr>
  <p:slideViewPr>
    <p:cSldViewPr>
      <p:cViewPr varScale="1">
        <p:scale>
          <a:sx n="83" d="100"/>
          <a:sy n="83" d="100"/>
        </p:scale>
        <p:origin x="1548" y="96"/>
      </p:cViewPr>
      <p:guideLst>
        <p:guide orient="horz" pos="2115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0779" tIns="45389" rIns="90779" bIns="45389" rtlCol="0"/>
          <a:lstStyle>
            <a:lvl1pPr algn="l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0779" tIns="45389" rIns="90779" bIns="45389" rtlCol="0"/>
          <a:lstStyle>
            <a:lvl1pPr algn="r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2E6D5D5E-4555-4EF0-8AEE-7A76AEF5CAEB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0113" y="739775"/>
            <a:ext cx="4935537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779" tIns="45389" rIns="90779" bIns="45389" rtlCol="0" anchor="ctr"/>
          <a:lstStyle/>
          <a:p>
            <a:pPr lvl="0"/>
            <a:endParaRPr lang="ru-RU" noProof="0" smtClean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3100" y="4687888"/>
            <a:ext cx="5389563" cy="4441825"/>
          </a:xfrm>
          <a:prstGeom prst="rect">
            <a:avLst/>
          </a:prstGeom>
        </p:spPr>
        <p:txBody>
          <a:bodyPr vert="horz" lIns="90779" tIns="45389" rIns="90779" bIns="45389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2600"/>
            <a:ext cx="2919413" cy="495300"/>
          </a:xfrm>
          <a:prstGeom prst="rect">
            <a:avLst/>
          </a:prstGeom>
        </p:spPr>
        <p:txBody>
          <a:bodyPr vert="horz" lIns="90779" tIns="45389" rIns="90779" bIns="45389" rtlCol="0" anchor="b"/>
          <a:lstStyle>
            <a:lvl1pPr algn="l" eaLnBrk="1" hangingPunct="1">
              <a:defRPr sz="120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4763" y="9372600"/>
            <a:ext cx="2919412" cy="495300"/>
          </a:xfrm>
          <a:prstGeom prst="rect">
            <a:avLst/>
          </a:prstGeom>
        </p:spPr>
        <p:txBody>
          <a:bodyPr vert="horz" wrap="square" lIns="90779" tIns="45389" rIns="90779" bIns="45389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848B4526-B03E-4040-B591-F581FA3225D8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Місце для зображення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8435" name="Місце для нотаток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uk-UA" altLang="uk-UA" smtClean="0"/>
          </a:p>
        </p:txBody>
      </p:sp>
      <p:sp>
        <p:nvSpPr>
          <p:cNvPr id="18436" name="Місце для номера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5A05ABA2-E792-4668-BF0F-AA519D8506F7}" type="slidenum">
              <a:rPr lang="ru-RU" altLang="uk-UA" smtClean="0"/>
              <a:pPr/>
              <a:t>2</a:t>
            </a:fld>
            <a:endParaRPr lang="ru-RU" altLang="uk-UA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15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89736023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16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43387647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17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24301401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18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89452364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19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66960526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20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6259067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7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210617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8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73563682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9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124632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10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71422625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11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9221228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12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24164764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13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28840759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48B4526-B03E-4040-B591-F581FA3225D8}" type="slidenum">
              <a:rPr lang="ru-RU" altLang="uk-UA" smtClean="0"/>
              <a:pPr>
                <a:defRPr/>
              </a:pPr>
              <a:t>14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4348840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5924B7-1AF8-422D-9ECD-83655AD77063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5E69EE-5AEE-4D61-BEB5-FFBA04B6B967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94881985"/>
      </p:ext>
    </p:extLst>
  </p:cSld>
  <p:clrMapOvr>
    <a:masterClrMapping/>
  </p:clrMapOvr>
  <p:transition>
    <p:strips dir="l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057400" cy="6096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28600"/>
            <a:ext cx="6019800" cy="60960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876A1B-F1FC-4F9D-8735-539F3387C86B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44234D-8F3B-4B36-88F3-FF6DA08768BF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320398685"/>
      </p:ext>
    </p:extLst>
  </p:cSld>
  <p:clrMapOvr>
    <a:masterClrMapping/>
  </p:clrMapOvr>
  <p:transition>
    <p:strips dir="l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7391400" cy="563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228725"/>
            <a:ext cx="8229600" cy="5095875"/>
          </a:xfrm>
        </p:spPr>
        <p:txBody>
          <a:bodyPr/>
          <a:lstStyle/>
          <a:p>
            <a:pPr lvl="0"/>
            <a:r>
              <a:rPr lang="ru-RU" noProof="0" smtClean="0"/>
              <a:t>Вставка таблицы</a:t>
            </a:r>
            <a:endParaRPr lang="ru-RU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AC7B96-2133-482B-9A49-FB33CA307888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C8EAAE-AAF7-4598-9176-0E6337A1B095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638147353"/>
      </p:ext>
    </p:extLst>
  </p:cSld>
  <p:clrMapOvr>
    <a:masterClrMapping/>
  </p:clrMapOvr>
  <p:transition>
    <p:strips dir="l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35189F-810A-42BE-A600-29357F47429B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7726E3-ADF1-4069-9592-3BBB5420D5B9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1989942812"/>
      </p:ext>
    </p:extLst>
  </p:cSld>
  <p:clrMapOvr>
    <a:masterClrMapping/>
  </p:clrMapOvr>
  <p:transition>
    <p:strips dir="l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28725"/>
            <a:ext cx="4038600" cy="5095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28725"/>
            <a:ext cx="4038600" cy="50958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B748A7-4F09-4AD6-96DC-558999BC23B1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AF2022-9459-4DBC-9158-8503C78619C1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2292335475"/>
      </p:ext>
    </p:extLst>
  </p:cSld>
  <p:clrMapOvr>
    <a:masterClrMapping/>
  </p:clrMapOvr>
  <p:transition>
    <p:strips dir="l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33E7F4-FAEE-413D-A6F2-5D6E657EA765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121591-235F-4382-8E52-81C71355E20E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752994240"/>
      </p:ext>
    </p:extLst>
  </p:cSld>
  <p:clrMapOvr>
    <a:masterClrMapping/>
  </p:clrMapOvr>
  <p:transition>
    <p:strips dir="l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F7033B-C7C1-4090-A704-DAC5E94A6E6E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BDE7FE-B45A-4EDD-9D51-7705D656E2CE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043509584"/>
      </p:ext>
    </p:extLst>
  </p:cSld>
  <p:clrMapOvr>
    <a:masterClrMapping/>
  </p:clrMapOvr>
  <p:transition>
    <p:strips dir="l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4D45D7-FA28-4CC1-B37C-FEB8251F7273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A0A99C-F9F3-454D-B324-30F05E80CAA3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476136659"/>
      </p:ext>
    </p:extLst>
  </p:cSld>
  <p:clrMapOvr>
    <a:masterClrMapping/>
  </p:clrMapOvr>
  <p:transition>
    <p:strips dir="l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BD4F03-9FAF-45E7-91E4-F69D2ED9C5E2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AC1FA4-F55E-4F74-A03E-CEAB45C5171D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768877130"/>
      </p:ext>
    </p:extLst>
  </p:cSld>
  <p:clrMapOvr>
    <a:masterClrMapping/>
  </p:clrMapOvr>
  <p:transition>
    <p:strips dir="l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ru-RU" noProof="0" smtClean="0"/>
              <a:t>Вставка рисунка</a:t>
            </a:r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2F2DC2-AFC0-4FE3-BD3F-2815475F871F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3FF389-3B31-48CB-83E6-A38D2F71DEF5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3573174158"/>
      </p:ext>
    </p:extLst>
  </p:cSld>
  <p:clrMapOvr>
    <a:masterClrMapping/>
  </p:clrMapOvr>
  <p:transition>
    <p:strips dir="l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AF27D7-ACD6-4895-A554-A98199A5CD1A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BFC59C-E7A5-41ED-A33D-5E7C81EBCB6A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</p:spTree>
    <p:extLst>
      <p:ext uri="{BB962C8B-B14F-4D97-AF65-F5344CB8AC3E}">
        <p14:creationId xmlns:p14="http://schemas.microsoft.com/office/powerpoint/2010/main" val="558426494"/>
      </p:ext>
    </p:extLst>
  </p:cSld>
  <p:clrMapOvr>
    <a:masterClrMapping/>
  </p:clrMapOvr>
  <p:transition>
    <p:strips dir="l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gi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9" name="Rectangle 15"/>
          <p:cNvSpPr>
            <a:spLocks noChangeArrowheads="1"/>
          </p:cNvSpPr>
          <p:nvPr/>
        </p:nvSpPr>
        <p:spPr bwMode="gray">
          <a:xfrm>
            <a:off x="1588" y="4763"/>
            <a:ext cx="9144000" cy="931862"/>
          </a:xfrm>
          <a:prstGeom prst="rect">
            <a:avLst/>
          </a:prstGeom>
          <a:gradFill rotWithShape="1">
            <a:gsLst>
              <a:gs pos="0">
                <a:schemeClr val="hlink"/>
              </a:gs>
              <a:gs pos="50000">
                <a:schemeClr val="hlink">
                  <a:gamma/>
                  <a:tint val="0"/>
                  <a:invGamma/>
                </a:schemeClr>
              </a:gs>
              <a:gs pos="100000">
                <a:schemeClr val="hlink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>
              <a:latin typeface="+mn-lt"/>
              <a:cs typeface="+mn-cs"/>
            </a:endParaRPr>
          </a:p>
        </p:txBody>
      </p:sp>
      <p:grpSp>
        <p:nvGrpSpPr>
          <p:cNvPr id="1027" name="Group 16"/>
          <p:cNvGrpSpPr>
            <a:grpSpLocks/>
          </p:cNvGrpSpPr>
          <p:nvPr/>
        </p:nvGrpSpPr>
        <p:grpSpPr bwMode="auto">
          <a:xfrm>
            <a:off x="-12700" y="0"/>
            <a:ext cx="9150350" cy="1012825"/>
            <a:chOff x="476" y="-638"/>
            <a:chExt cx="5764" cy="638"/>
          </a:xfrm>
        </p:grpSpPr>
        <p:sp>
          <p:nvSpPr>
            <p:cNvPr id="1035" name="Oval 17"/>
            <p:cNvSpPr>
              <a:spLocks noChangeArrowheads="1"/>
            </p:cNvSpPr>
            <p:nvPr userDrawn="1"/>
          </p:nvSpPr>
          <p:spPr bwMode="gray">
            <a:xfrm>
              <a:off x="555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6" name="Oval 18"/>
            <p:cNvSpPr>
              <a:spLocks noChangeArrowheads="1"/>
            </p:cNvSpPr>
            <p:nvPr userDrawn="1"/>
          </p:nvSpPr>
          <p:spPr bwMode="gray">
            <a:xfrm>
              <a:off x="553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7" name="Oval 19"/>
            <p:cNvSpPr>
              <a:spLocks noChangeArrowheads="1"/>
            </p:cNvSpPr>
            <p:nvPr userDrawn="1"/>
          </p:nvSpPr>
          <p:spPr bwMode="gray">
            <a:xfrm>
              <a:off x="843" y="-42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38" name="Oval 20"/>
            <p:cNvSpPr>
              <a:spLocks noChangeArrowheads="1"/>
            </p:cNvSpPr>
            <p:nvPr userDrawn="1"/>
          </p:nvSpPr>
          <p:spPr bwMode="gray">
            <a:xfrm>
              <a:off x="843" y="-13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2" name="Oval 21"/>
            <p:cNvSpPr>
              <a:spLocks noChangeArrowheads="1"/>
            </p:cNvSpPr>
            <p:nvPr userDrawn="1"/>
          </p:nvSpPr>
          <p:spPr bwMode="gray">
            <a:xfrm>
              <a:off x="1113" y="-289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40" name="Oval 22"/>
            <p:cNvSpPr>
              <a:spLocks noChangeArrowheads="1"/>
            </p:cNvSpPr>
            <p:nvPr userDrawn="1"/>
          </p:nvSpPr>
          <p:spPr bwMode="gray">
            <a:xfrm>
              <a:off x="1249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41" name="Line 23"/>
            <p:cNvSpPr>
              <a:spLocks noChangeShapeType="1"/>
            </p:cNvSpPr>
            <p:nvPr userDrawn="1"/>
          </p:nvSpPr>
          <p:spPr bwMode="gray">
            <a:xfrm>
              <a:off x="577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2" name="Line 24"/>
            <p:cNvSpPr>
              <a:spLocks noChangeShapeType="1"/>
            </p:cNvSpPr>
            <p:nvPr userDrawn="1"/>
          </p:nvSpPr>
          <p:spPr bwMode="gray">
            <a:xfrm>
              <a:off x="719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3" name="Line 25"/>
            <p:cNvSpPr>
              <a:spLocks noChangeShapeType="1"/>
            </p:cNvSpPr>
            <p:nvPr userDrawn="1"/>
          </p:nvSpPr>
          <p:spPr bwMode="gray">
            <a:xfrm>
              <a:off x="864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4" name="Line 26"/>
            <p:cNvSpPr>
              <a:spLocks noChangeShapeType="1"/>
            </p:cNvSpPr>
            <p:nvPr userDrawn="1"/>
          </p:nvSpPr>
          <p:spPr bwMode="gray">
            <a:xfrm>
              <a:off x="1000" y="-633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5" name="Line 27"/>
            <p:cNvSpPr>
              <a:spLocks noChangeShapeType="1"/>
            </p:cNvSpPr>
            <p:nvPr userDrawn="1"/>
          </p:nvSpPr>
          <p:spPr bwMode="gray">
            <a:xfrm>
              <a:off x="1136" y="-633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6" name="Line 28"/>
            <p:cNvSpPr>
              <a:spLocks noChangeShapeType="1"/>
            </p:cNvSpPr>
            <p:nvPr userDrawn="1"/>
          </p:nvSpPr>
          <p:spPr bwMode="gray">
            <a:xfrm>
              <a:off x="1272" y="-635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7" name="Line 29"/>
            <p:cNvSpPr>
              <a:spLocks noChangeShapeType="1"/>
            </p:cNvSpPr>
            <p:nvPr userDrawn="1"/>
          </p:nvSpPr>
          <p:spPr bwMode="gray">
            <a:xfrm>
              <a:off x="1414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8" name="Line 30"/>
            <p:cNvSpPr>
              <a:spLocks noChangeShapeType="1"/>
            </p:cNvSpPr>
            <p:nvPr userDrawn="1"/>
          </p:nvSpPr>
          <p:spPr bwMode="gray">
            <a:xfrm>
              <a:off x="1565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49" name="Line 31"/>
            <p:cNvSpPr>
              <a:spLocks noChangeShapeType="1"/>
            </p:cNvSpPr>
            <p:nvPr userDrawn="1"/>
          </p:nvSpPr>
          <p:spPr bwMode="gray">
            <a:xfrm>
              <a:off x="1701" y="-634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0" name="Line 32"/>
            <p:cNvSpPr>
              <a:spLocks noChangeShapeType="1"/>
            </p:cNvSpPr>
            <p:nvPr userDrawn="1"/>
          </p:nvSpPr>
          <p:spPr bwMode="gray">
            <a:xfrm>
              <a:off x="1837" y="-633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1" name="Line 33"/>
            <p:cNvSpPr>
              <a:spLocks noChangeShapeType="1"/>
            </p:cNvSpPr>
            <p:nvPr userDrawn="1"/>
          </p:nvSpPr>
          <p:spPr bwMode="gray">
            <a:xfrm>
              <a:off x="1973" y="-633"/>
              <a:ext cx="0" cy="633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2" name="Line 34"/>
            <p:cNvSpPr>
              <a:spLocks noChangeShapeType="1"/>
            </p:cNvSpPr>
            <p:nvPr userDrawn="1"/>
          </p:nvSpPr>
          <p:spPr bwMode="gray">
            <a:xfrm>
              <a:off x="2109" y="-634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53" name="Oval 35"/>
            <p:cNvSpPr>
              <a:spLocks noChangeArrowheads="1"/>
            </p:cNvSpPr>
            <p:nvPr userDrawn="1"/>
          </p:nvSpPr>
          <p:spPr bwMode="gray">
            <a:xfrm>
              <a:off x="1392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4" name="Oval 36"/>
            <p:cNvSpPr>
              <a:spLocks noChangeArrowheads="1"/>
            </p:cNvSpPr>
            <p:nvPr userDrawn="1"/>
          </p:nvSpPr>
          <p:spPr bwMode="gray">
            <a:xfrm>
              <a:off x="1390" y="-542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5" name="Oval 37"/>
            <p:cNvSpPr>
              <a:spLocks noChangeArrowheads="1"/>
            </p:cNvSpPr>
            <p:nvPr userDrawn="1"/>
          </p:nvSpPr>
          <p:spPr bwMode="gray">
            <a:xfrm>
              <a:off x="1680" y="-42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6" name="Oval 38"/>
            <p:cNvSpPr>
              <a:spLocks noChangeArrowheads="1"/>
            </p:cNvSpPr>
            <p:nvPr userDrawn="1"/>
          </p:nvSpPr>
          <p:spPr bwMode="gray">
            <a:xfrm>
              <a:off x="1680" y="-54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7" name="Oval 39"/>
            <p:cNvSpPr>
              <a:spLocks noChangeArrowheads="1"/>
            </p:cNvSpPr>
            <p:nvPr userDrawn="1"/>
          </p:nvSpPr>
          <p:spPr bwMode="gray">
            <a:xfrm>
              <a:off x="1950" y="-28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8" name="Oval 40"/>
            <p:cNvSpPr>
              <a:spLocks noChangeArrowheads="1"/>
            </p:cNvSpPr>
            <p:nvPr userDrawn="1"/>
          </p:nvSpPr>
          <p:spPr bwMode="gray">
            <a:xfrm>
              <a:off x="2086" y="-1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59" name="Oval 41"/>
            <p:cNvSpPr>
              <a:spLocks noChangeArrowheads="1"/>
            </p:cNvSpPr>
            <p:nvPr userDrawn="1"/>
          </p:nvSpPr>
          <p:spPr bwMode="gray">
            <a:xfrm>
              <a:off x="2224" y="-28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0" name="Oval 42"/>
            <p:cNvSpPr>
              <a:spLocks noChangeArrowheads="1"/>
            </p:cNvSpPr>
            <p:nvPr userDrawn="1"/>
          </p:nvSpPr>
          <p:spPr bwMode="gray">
            <a:xfrm>
              <a:off x="2222" y="-5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1" name="Oval 43"/>
            <p:cNvSpPr>
              <a:spLocks noChangeArrowheads="1"/>
            </p:cNvSpPr>
            <p:nvPr userDrawn="1"/>
          </p:nvSpPr>
          <p:spPr bwMode="gray">
            <a:xfrm>
              <a:off x="2512" y="-42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2" name="Oval 44"/>
            <p:cNvSpPr>
              <a:spLocks noChangeArrowheads="1"/>
            </p:cNvSpPr>
            <p:nvPr userDrawn="1"/>
          </p:nvSpPr>
          <p:spPr bwMode="gray">
            <a:xfrm>
              <a:off x="2512" y="-15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3" name="Oval 45"/>
            <p:cNvSpPr>
              <a:spLocks noChangeArrowheads="1"/>
            </p:cNvSpPr>
            <p:nvPr userDrawn="1"/>
          </p:nvSpPr>
          <p:spPr bwMode="gray">
            <a:xfrm>
              <a:off x="2782" y="-289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4" name="Oval 46"/>
            <p:cNvSpPr>
              <a:spLocks noChangeArrowheads="1"/>
            </p:cNvSpPr>
            <p:nvPr userDrawn="1"/>
          </p:nvSpPr>
          <p:spPr bwMode="gray">
            <a:xfrm>
              <a:off x="2918" y="-15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grpSp>
          <p:nvGrpSpPr>
            <p:cNvPr id="1065" name="Group 47"/>
            <p:cNvGrpSpPr>
              <a:grpSpLocks/>
            </p:cNvGrpSpPr>
            <p:nvPr userDrawn="1"/>
          </p:nvGrpSpPr>
          <p:grpSpPr bwMode="auto">
            <a:xfrm>
              <a:off x="2246" y="-638"/>
              <a:ext cx="1532" cy="635"/>
              <a:chOff x="-765" y="-1448"/>
              <a:chExt cx="1532" cy="2896"/>
            </a:xfrm>
          </p:grpSpPr>
          <p:sp>
            <p:nvSpPr>
              <p:cNvPr id="1111" name="Line 48"/>
              <p:cNvSpPr>
                <a:spLocks noChangeShapeType="1"/>
              </p:cNvSpPr>
              <p:nvPr userDrawn="1"/>
            </p:nvSpPr>
            <p:spPr bwMode="gray">
              <a:xfrm>
                <a:off x="-765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2" name="Line 49"/>
              <p:cNvSpPr>
                <a:spLocks noChangeShapeType="1"/>
              </p:cNvSpPr>
              <p:nvPr userDrawn="1"/>
            </p:nvSpPr>
            <p:spPr bwMode="gray">
              <a:xfrm>
                <a:off x="-614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3" name="Line 50"/>
              <p:cNvSpPr>
                <a:spLocks noChangeShapeType="1"/>
              </p:cNvSpPr>
              <p:nvPr userDrawn="1"/>
            </p:nvSpPr>
            <p:spPr bwMode="gray">
              <a:xfrm>
                <a:off x="-478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4" name="Line 51"/>
              <p:cNvSpPr>
                <a:spLocks noChangeShapeType="1"/>
              </p:cNvSpPr>
              <p:nvPr userDrawn="1"/>
            </p:nvSpPr>
            <p:spPr bwMode="gray">
              <a:xfrm>
                <a:off x="-342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5" name="Line 52"/>
              <p:cNvSpPr>
                <a:spLocks noChangeShapeType="1"/>
              </p:cNvSpPr>
              <p:nvPr userDrawn="1"/>
            </p:nvSpPr>
            <p:spPr bwMode="gray">
              <a:xfrm>
                <a:off x="-206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6" name="Line 53"/>
              <p:cNvSpPr>
                <a:spLocks noChangeShapeType="1"/>
              </p:cNvSpPr>
              <p:nvPr userDrawn="1"/>
            </p:nvSpPr>
            <p:spPr bwMode="gray">
              <a:xfrm>
                <a:off x="-70" y="-1448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7" name="Line 54"/>
              <p:cNvSpPr>
                <a:spLocks noChangeShapeType="1"/>
              </p:cNvSpPr>
              <p:nvPr userDrawn="1"/>
            </p:nvSpPr>
            <p:spPr bwMode="gray">
              <a:xfrm>
                <a:off x="72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8" name="Line 55"/>
              <p:cNvSpPr>
                <a:spLocks noChangeShapeType="1"/>
              </p:cNvSpPr>
              <p:nvPr userDrawn="1"/>
            </p:nvSpPr>
            <p:spPr bwMode="gray">
              <a:xfrm>
                <a:off x="223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9" name="Line 56"/>
              <p:cNvSpPr>
                <a:spLocks noChangeShapeType="1"/>
              </p:cNvSpPr>
              <p:nvPr userDrawn="1"/>
            </p:nvSpPr>
            <p:spPr bwMode="gray">
              <a:xfrm>
                <a:off x="359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0" name="Line 57"/>
              <p:cNvSpPr>
                <a:spLocks noChangeShapeType="1"/>
              </p:cNvSpPr>
              <p:nvPr userDrawn="1"/>
            </p:nvSpPr>
            <p:spPr bwMode="gray">
              <a:xfrm>
                <a:off x="495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1" name="Line 58"/>
              <p:cNvSpPr>
                <a:spLocks noChangeShapeType="1"/>
              </p:cNvSpPr>
              <p:nvPr userDrawn="1"/>
            </p:nvSpPr>
            <p:spPr bwMode="gray">
              <a:xfrm>
                <a:off x="631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22" name="Line 59"/>
              <p:cNvSpPr>
                <a:spLocks noChangeShapeType="1"/>
              </p:cNvSpPr>
              <p:nvPr userDrawn="1"/>
            </p:nvSpPr>
            <p:spPr bwMode="gray">
              <a:xfrm>
                <a:off x="767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</p:grpSp>
        <p:sp>
          <p:nvSpPr>
            <p:cNvPr id="1066" name="Oval 60"/>
            <p:cNvSpPr>
              <a:spLocks noChangeArrowheads="1"/>
            </p:cNvSpPr>
            <p:nvPr userDrawn="1"/>
          </p:nvSpPr>
          <p:spPr bwMode="gray">
            <a:xfrm>
              <a:off x="3061" y="-416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7" name="Oval 61"/>
            <p:cNvSpPr>
              <a:spLocks noChangeArrowheads="1"/>
            </p:cNvSpPr>
            <p:nvPr userDrawn="1"/>
          </p:nvSpPr>
          <p:spPr bwMode="gray">
            <a:xfrm>
              <a:off x="3059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8" name="Oval 62"/>
            <p:cNvSpPr>
              <a:spLocks noChangeArrowheads="1"/>
            </p:cNvSpPr>
            <p:nvPr userDrawn="1"/>
          </p:nvSpPr>
          <p:spPr bwMode="gray">
            <a:xfrm>
              <a:off x="3349" y="-41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69" name="Oval 63"/>
            <p:cNvSpPr>
              <a:spLocks noChangeArrowheads="1"/>
            </p:cNvSpPr>
            <p:nvPr userDrawn="1"/>
          </p:nvSpPr>
          <p:spPr bwMode="gray">
            <a:xfrm>
              <a:off x="3349" y="-54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0" name="Oval 64"/>
            <p:cNvSpPr>
              <a:spLocks noChangeArrowheads="1"/>
            </p:cNvSpPr>
            <p:nvPr userDrawn="1"/>
          </p:nvSpPr>
          <p:spPr bwMode="gray">
            <a:xfrm>
              <a:off x="3619" y="-28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1" name="Oval 65"/>
            <p:cNvSpPr>
              <a:spLocks noChangeArrowheads="1"/>
            </p:cNvSpPr>
            <p:nvPr userDrawn="1"/>
          </p:nvSpPr>
          <p:spPr bwMode="gray">
            <a:xfrm>
              <a:off x="3755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2" name="Oval 66"/>
            <p:cNvSpPr>
              <a:spLocks noChangeArrowheads="1"/>
            </p:cNvSpPr>
            <p:nvPr userDrawn="1"/>
          </p:nvSpPr>
          <p:spPr bwMode="gray">
            <a:xfrm>
              <a:off x="3913" y="-27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3" name="Oval 67"/>
            <p:cNvSpPr>
              <a:spLocks noChangeArrowheads="1"/>
            </p:cNvSpPr>
            <p:nvPr userDrawn="1"/>
          </p:nvSpPr>
          <p:spPr bwMode="gray">
            <a:xfrm>
              <a:off x="3911" y="-548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4" name="Oval 68"/>
            <p:cNvSpPr>
              <a:spLocks noChangeArrowheads="1"/>
            </p:cNvSpPr>
            <p:nvPr userDrawn="1"/>
          </p:nvSpPr>
          <p:spPr bwMode="gray">
            <a:xfrm>
              <a:off x="4201" y="-45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5" name="Oval 69"/>
            <p:cNvSpPr>
              <a:spLocks noChangeArrowheads="1"/>
            </p:cNvSpPr>
            <p:nvPr userDrawn="1"/>
          </p:nvSpPr>
          <p:spPr bwMode="gray">
            <a:xfrm>
              <a:off x="4201" y="-14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6" name="Oval 70"/>
            <p:cNvSpPr>
              <a:spLocks noChangeArrowheads="1"/>
            </p:cNvSpPr>
            <p:nvPr userDrawn="1"/>
          </p:nvSpPr>
          <p:spPr bwMode="gray">
            <a:xfrm>
              <a:off x="4471" y="-29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77" name="Oval 71"/>
            <p:cNvSpPr>
              <a:spLocks noChangeArrowheads="1"/>
            </p:cNvSpPr>
            <p:nvPr userDrawn="1"/>
          </p:nvSpPr>
          <p:spPr bwMode="gray">
            <a:xfrm>
              <a:off x="4607" y="-154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grpSp>
          <p:nvGrpSpPr>
            <p:cNvPr id="1078" name="Group 72"/>
            <p:cNvGrpSpPr>
              <a:grpSpLocks/>
            </p:cNvGrpSpPr>
            <p:nvPr userDrawn="1"/>
          </p:nvGrpSpPr>
          <p:grpSpPr bwMode="auto">
            <a:xfrm>
              <a:off x="3935" y="-638"/>
              <a:ext cx="1532" cy="635"/>
              <a:chOff x="-765" y="-1448"/>
              <a:chExt cx="1532" cy="2896"/>
            </a:xfrm>
          </p:grpSpPr>
          <p:sp>
            <p:nvSpPr>
              <p:cNvPr id="1099" name="Line 73"/>
              <p:cNvSpPr>
                <a:spLocks noChangeShapeType="1"/>
              </p:cNvSpPr>
              <p:nvPr userDrawn="1"/>
            </p:nvSpPr>
            <p:spPr bwMode="gray">
              <a:xfrm>
                <a:off x="-765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0" name="Line 74"/>
              <p:cNvSpPr>
                <a:spLocks noChangeShapeType="1"/>
              </p:cNvSpPr>
              <p:nvPr userDrawn="1"/>
            </p:nvSpPr>
            <p:spPr bwMode="gray">
              <a:xfrm>
                <a:off x="-614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1" name="Line 75"/>
              <p:cNvSpPr>
                <a:spLocks noChangeShapeType="1"/>
              </p:cNvSpPr>
              <p:nvPr userDrawn="1"/>
            </p:nvSpPr>
            <p:spPr bwMode="gray">
              <a:xfrm>
                <a:off x="-478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2" name="Line 76"/>
              <p:cNvSpPr>
                <a:spLocks noChangeShapeType="1"/>
              </p:cNvSpPr>
              <p:nvPr userDrawn="1"/>
            </p:nvSpPr>
            <p:spPr bwMode="gray">
              <a:xfrm>
                <a:off x="-342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3" name="Line 77"/>
              <p:cNvSpPr>
                <a:spLocks noChangeShapeType="1"/>
              </p:cNvSpPr>
              <p:nvPr userDrawn="1"/>
            </p:nvSpPr>
            <p:spPr bwMode="gray">
              <a:xfrm>
                <a:off x="-206" y="-1439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4" name="Line 78"/>
              <p:cNvSpPr>
                <a:spLocks noChangeShapeType="1"/>
              </p:cNvSpPr>
              <p:nvPr userDrawn="1"/>
            </p:nvSpPr>
            <p:spPr bwMode="gray">
              <a:xfrm>
                <a:off x="-70" y="-1448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5" name="Line 79"/>
              <p:cNvSpPr>
                <a:spLocks noChangeShapeType="1"/>
              </p:cNvSpPr>
              <p:nvPr userDrawn="1"/>
            </p:nvSpPr>
            <p:spPr bwMode="gray">
              <a:xfrm>
                <a:off x="72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6" name="Line 80"/>
              <p:cNvSpPr>
                <a:spLocks noChangeShapeType="1"/>
              </p:cNvSpPr>
              <p:nvPr userDrawn="1"/>
            </p:nvSpPr>
            <p:spPr bwMode="gray">
              <a:xfrm>
                <a:off x="223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7" name="Line 81"/>
              <p:cNvSpPr>
                <a:spLocks noChangeShapeType="1"/>
              </p:cNvSpPr>
              <p:nvPr userDrawn="1"/>
            </p:nvSpPr>
            <p:spPr bwMode="gray">
              <a:xfrm>
                <a:off x="359" y="-1443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8" name="Line 82"/>
              <p:cNvSpPr>
                <a:spLocks noChangeShapeType="1"/>
              </p:cNvSpPr>
              <p:nvPr userDrawn="1"/>
            </p:nvSpPr>
            <p:spPr bwMode="gray">
              <a:xfrm>
                <a:off x="495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09" name="Line 83"/>
              <p:cNvSpPr>
                <a:spLocks noChangeShapeType="1"/>
              </p:cNvSpPr>
              <p:nvPr userDrawn="1"/>
            </p:nvSpPr>
            <p:spPr bwMode="gray">
              <a:xfrm>
                <a:off x="631" y="-1439"/>
                <a:ext cx="0" cy="2887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  <p:sp>
            <p:nvSpPr>
              <p:cNvPr id="1110" name="Line 84"/>
              <p:cNvSpPr>
                <a:spLocks noChangeShapeType="1"/>
              </p:cNvSpPr>
              <p:nvPr userDrawn="1"/>
            </p:nvSpPr>
            <p:spPr bwMode="gray">
              <a:xfrm>
                <a:off x="767" y="-1443"/>
                <a:ext cx="0" cy="2882"/>
              </a:xfrm>
              <a:prstGeom prst="line">
                <a:avLst/>
              </a:prstGeom>
              <a:noFill/>
              <a:ln w="9525">
                <a:solidFill>
                  <a:schemeClr val="bg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/>
              <a:lstStyle/>
              <a:p>
                <a:endParaRPr lang="uk-UA"/>
              </a:p>
            </p:txBody>
          </p:sp>
        </p:grpSp>
        <p:sp>
          <p:nvSpPr>
            <p:cNvPr id="1079" name="Oval 85"/>
            <p:cNvSpPr>
              <a:spLocks noChangeArrowheads="1"/>
            </p:cNvSpPr>
            <p:nvPr userDrawn="1"/>
          </p:nvSpPr>
          <p:spPr bwMode="gray">
            <a:xfrm>
              <a:off x="4750" y="-36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0" name="Oval 86"/>
            <p:cNvSpPr>
              <a:spLocks noChangeArrowheads="1"/>
            </p:cNvSpPr>
            <p:nvPr userDrawn="1"/>
          </p:nvSpPr>
          <p:spPr bwMode="gray">
            <a:xfrm>
              <a:off x="4748" y="-54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1" name="Oval 87"/>
            <p:cNvSpPr>
              <a:spLocks noChangeArrowheads="1"/>
            </p:cNvSpPr>
            <p:nvPr userDrawn="1"/>
          </p:nvSpPr>
          <p:spPr bwMode="gray">
            <a:xfrm>
              <a:off x="5038" y="-42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2" name="Oval 88"/>
            <p:cNvSpPr>
              <a:spLocks noChangeArrowheads="1"/>
            </p:cNvSpPr>
            <p:nvPr userDrawn="1"/>
          </p:nvSpPr>
          <p:spPr bwMode="gray">
            <a:xfrm>
              <a:off x="5038" y="-543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3" name="Oval 89"/>
            <p:cNvSpPr>
              <a:spLocks noChangeArrowheads="1"/>
            </p:cNvSpPr>
            <p:nvPr userDrawn="1"/>
          </p:nvSpPr>
          <p:spPr bwMode="gray">
            <a:xfrm>
              <a:off x="5308" y="-28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4" name="Oval 90"/>
            <p:cNvSpPr>
              <a:spLocks noChangeArrowheads="1"/>
            </p:cNvSpPr>
            <p:nvPr userDrawn="1"/>
          </p:nvSpPr>
          <p:spPr bwMode="gray">
            <a:xfrm>
              <a:off x="5444" y="-151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5" name="Oval 91"/>
            <p:cNvSpPr>
              <a:spLocks noChangeArrowheads="1"/>
            </p:cNvSpPr>
            <p:nvPr userDrawn="1"/>
          </p:nvSpPr>
          <p:spPr bwMode="gray">
            <a:xfrm>
              <a:off x="5580" y="-286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6" name="Oval 92"/>
            <p:cNvSpPr>
              <a:spLocks noChangeArrowheads="1"/>
            </p:cNvSpPr>
            <p:nvPr userDrawn="1"/>
          </p:nvSpPr>
          <p:spPr bwMode="gray">
            <a:xfrm>
              <a:off x="5578" y="-547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7" name="Oval 93"/>
            <p:cNvSpPr>
              <a:spLocks noChangeArrowheads="1"/>
            </p:cNvSpPr>
            <p:nvPr userDrawn="1"/>
          </p:nvSpPr>
          <p:spPr bwMode="gray">
            <a:xfrm>
              <a:off x="5868" y="-42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8" name="Oval 94"/>
            <p:cNvSpPr>
              <a:spLocks noChangeArrowheads="1"/>
            </p:cNvSpPr>
            <p:nvPr userDrawn="1"/>
          </p:nvSpPr>
          <p:spPr bwMode="gray">
            <a:xfrm>
              <a:off x="5868" y="-155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89" name="Oval 95"/>
            <p:cNvSpPr>
              <a:spLocks noChangeArrowheads="1"/>
            </p:cNvSpPr>
            <p:nvPr userDrawn="1"/>
          </p:nvSpPr>
          <p:spPr bwMode="gray">
            <a:xfrm>
              <a:off x="6138" y="-280"/>
              <a:ext cx="44" cy="4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wrap="none" anchor="ctr"/>
            <a:lstStyle>
              <a:lvl1pPr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defRPr>
              </a:lvl9pPr>
            </a:lstStyle>
            <a:p>
              <a:pPr eaLnBrk="1" hangingPunct="1">
                <a:defRPr/>
              </a:pPr>
              <a:endParaRPr lang="uk-UA" altLang="uk-UA" smtClean="0"/>
            </a:p>
          </p:txBody>
        </p:sp>
        <p:sp>
          <p:nvSpPr>
            <p:cNvPr id="1090" name="Line 96"/>
            <p:cNvSpPr>
              <a:spLocks noChangeShapeType="1"/>
            </p:cNvSpPr>
            <p:nvPr userDrawn="1"/>
          </p:nvSpPr>
          <p:spPr bwMode="gray">
            <a:xfrm>
              <a:off x="5602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1" name="Line 97"/>
            <p:cNvSpPr>
              <a:spLocks noChangeShapeType="1"/>
            </p:cNvSpPr>
            <p:nvPr userDrawn="1"/>
          </p:nvSpPr>
          <p:spPr bwMode="gray">
            <a:xfrm>
              <a:off x="5753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2" name="Line 98"/>
            <p:cNvSpPr>
              <a:spLocks noChangeShapeType="1"/>
            </p:cNvSpPr>
            <p:nvPr userDrawn="1"/>
          </p:nvSpPr>
          <p:spPr bwMode="gray">
            <a:xfrm>
              <a:off x="5889" y="-636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3" name="Line 99"/>
            <p:cNvSpPr>
              <a:spLocks noChangeShapeType="1"/>
            </p:cNvSpPr>
            <p:nvPr userDrawn="1"/>
          </p:nvSpPr>
          <p:spPr bwMode="gray">
            <a:xfrm>
              <a:off x="6025" y="-635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4" name="Line 100"/>
            <p:cNvSpPr>
              <a:spLocks noChangeShapeType="1"/>
            </p:cNvSpPr>
            <p:nvPr userDrawn="1"/>
          </p:nvSpPr>
          <p:spPr bwMode="gray">
            <a:xfrm>
              <a:off x="6161" y="-635"/>
              <a:ext cx="0" cy="632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5" name="Line 101"/>
            <p:cNvSpPr>
              <a:spLocks noChangeShapeType="1"/>
            </p:cNvSpPr>
            <p:nvPr userDrawn="1"/>
          </p:nvSpPr>
          <p:spPr bwMode="gray">
            <a:xfrm>
              <a:off x="476" y="-525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6" name="Line 102"/>
            <p:cNvSpPr>
              <a:spLocks noChangeShapeType="1"/>
            </p:cNvSpPr>
            <p:nvPr userDrawn="1"/>
          </p:nvSpPr>
          <p:spPr bwMode="gray">
            <a:xfrm>
              <a:off x="477" y="-389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7" name="Line 103"/>
            <p:cNvSpPr>
              <a:spLocks noChangeShapeType="1"/>
            </p:cNvSpPr>
            <p:nvPr userDrawn="1"/>
          </p:nvSpPr>
          <p:spPr bwMode="gray">
            <a:xfrm>
              <a:off x="478" y="-253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  <p:sp>
          <p:nvSpPr>
            <p:cNvPr id="1098" name="Line 104"/>
            <p:cNvSpPr>
              <a:spLocks noChangeShapeType="1"/>
            </p:cNvSpPr>
            <p:nvPr userDrawn="1"/>
          </p:nvSpPr>
          <p:spPr bwMode="gray">
            <a:xfrm>
              <a:off x="480" y="-126"/>
              <a:ext cx="5760" cy="0"/>
            </a:xfrm>
            <a:prstGeom prst="line">
              <a:avLst/>
            </a:prstGeom>
            <a:noFill/>
            <a:ln w="9525">
              <a:solidFill>
                <a:schemeClr val="bg1"/>
              </a:solidFill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uk-UA"/>
            </a:p>
          </p:txBody>
        </p:sp>
      </p:grpSp>
      <p:sp>
        <p:nvSpPr>
          <p:cNvPr id="1129" name="Rectangle 105"/>
          <p:cNvSpPr>
            <a:spLocks noChangeArrowheads="1"/>
          </p:cNvSpPr>
          <p:nvPr/>
        </p:nvSpPr>
        <p:spPr bwMode="gray">
          <a:xfrm>
            <a:off x="0" y="800100"/>
            <a:ext cx="9144000" cy="301625"/>
          </a:xfrm>
          <a:prstGeom prst="rect">
            <a:avLst/>
          </a:prstGeom>
          <a:gradFill rotWithShape="1">
            <a:gsLst>
              <a:gs pos="0">
                <a:schemeClr val="tx1">
                  <a:gamma/>
                  <a:shade val="46275"/>
                  <a:invGamma/>
                </a:schemeClr>
              </a:gs>
              <a:gs pos="100000">
                <a:schemeClr val="tx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ru-RU">
              <a:latin typeface="+mn-lt"/>
              <a:cs typeface="+mn-cs"/>
            </a:endParaRPr>
          </a:p>
        </p:txBody>
      </p:sp>
      <p:sp>
        <p:nvSpPr>
          <p:cNvPr id="1029" name="Oval 106" descr="06_original_w"/>
          <p:cNvSpPr>
            <a:spLocks noChangeArrowheads="1"/>
          </p:cNvSpPr>
          <p:nvPr/>
        </p:nvSpPr>
        <p:spPr bwMode="gray">
          <a:xfrm>
            <a:off x="7956550" y="404813"/>
            <a:ext cx="936625" cy="1008062"/>
          </a:xfrm>
          <a:prstGeom prst="ellipse">
            <a:avLst/>
          </a:prstGeom>
          <a:blipFill dpi="0" rotWithShape="1">
            <a:blip r:embed="rId13"/>
            <a:srcRect/>
            <a:stretch>
              <a:fillRect/>
            </a:stretch>
          </a:blipFill>
          <a:ln w="5715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defRPr/>
            </a:pPr>
            <a:endParaRPr lang="uk-UA" altLang="uk-UA" smtClean="0"/>
          </a:p>
        </p:txBody>
      </p:sp>
      <p:sp>
        <p:nvSpPr>
          <p:cNvPr id="1030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28725"/>
            <a:ext cx="8229600" cy="5095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uk-UA" smtClean="0"/>
              <a:t>Образец текста</a:t>
            </a:r>
          </a:p>
          <a:p>
            <a:pPr lvl="1"/>
            <a:r>
              <a:rPr lang="en-US" altLang="uk-UA" smtClean="0"/>
              <a:t>Второй уровень</a:t>
            </a:r>
          </a:p>
          <a:p>
            <a:pPr lvl="2"/>
            <a:r>
              <a:rPr lang="en-US" altLang="uk-UA" smtClean="0"/>
              <a:t>Третий уровень</a:t>
            </a:r>
          </a:p>
          <a:p>
            <a:pPr lvl="3"/>
            <a:r>
              <a:rPr lang="en-US" altLang="uk-UA" smtClean="0"/>
              <a:t>Четвертый уровень</a:t>
            </a:r>
          </a:p>
          <a:p>
            <a:pPr lvl="4"/>
            <a:r>
              <a:rPr lang="en-US" altLang="uk-UA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fontAlgn="auto" hangingPunct="1">
              <a:spcBef>
                <a:spcPts val="0"/>
              </a:spcBef>
              <a:spcAft>
                <a:spcPts val="0"/>
              </a:spcAft>
              <a:defRPr sz="1400" b="0">
                <a:latin typeface="+mn-lt"/>
                <a:cs typeface="+mn-cs"/>
              </a:defRPr>
            </a:lvl1pPr>
          </a:lstStyle>
          <a:p>
            <a:pPr>
              <a:defRPr/>
            </a:pPr>
            <a:fld id="{A95AFC7E-0181-4ED6-9046-95DD480F976B}" type="datetimeFigureOut">
              <a:rPr lang="ru-RU"/>
              <a:pPr>
                <a:defRPr/>
              </a:pPr>
              <a:t>01.09.2017</a:t>
            </a:fld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00800"/>
            <a:ext cx="2895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400" b="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19EE5AEF-E962-4A57-8304-8F18007BB3C8}" type="slidenum">
              <a:rPr lang="ru-RU" altLang="uk-UA"/>
              <a:pPr>
                <a:defRPr/>
              </a:pPr>
              <a:t>‹№›</a:t>
            </a:fld>
            <a:endParaRPr lang="ru-RU" altLang="uk-UA"/>
          </a:p>
        </p:txBody>
      </p:sp>
      <p:sp>
        <p:nvSpPr>
          <p:cNvPr id="1034" name="Rectangle 2"/>
          <p:cNvSpPr>
            <a:spLocks noGrp="1" noChangeArrowheads="1"/>
          </p:cNvSpPr>
          <p:nvPr>
            <p:ph type="title"/>
          </p:nvPr>
        </p:nvSpPr>
        <p:spPr bwMode="black">
          <a:xfrm>
            <a:off x="457200" y="228600"/>
            <a:ext cx="7391400" cy="563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uk-UA" smtClean="0"/>
              <a:t>Образец заголовка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275" r:id="rId1"/>
    <p:sldLayoutId id="2147485276" r:id="rId2"/>
    <p:sldLayoutId id="2147485277" r:id="rId3"/>
    <p:sldLayoutId id="2147485278" r:id="rId4"/>
    <p:sldLayoutId id="2147485279" r:id="rId5"/>
    <p:sldLayoutId id="2147485280" r:id="rId6"/>
    <p:sldLayoutId id="2147485281" r:id="rId7"/>
    <p:sldLayoutId id="2147485282" r:id="rId8"/>
    <p:sldLayoutId id="2147485283" r:id="rId9"/>
    <p:sldLayoutId id="2147485284" r:id="rId10"/>
    <p:sldLayoutId id="2147485285" r:id="rId11"/>
  </p:sldLayoutIdLst>
  <p:transition>
    <p:strips dir="ld"/>
  </p:transition>
  <p:txStyles>
    <p:titleStyle>
      <a:lvl1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+mj-lt"/>
          <a:ea typeface="+mj-ea"/>
          <a:cs typeface="+mj-cs"/>
        </a:defRPr>
      </a:lvl1pPr>
      <a:lvl2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2pPr>
      <a:lvl3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3pPr>
      <a:lvl4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4pPr>
      <a:lvl5pPr algn="r" rtl="0" eaLnBrk="0" fontAlgn="base" hangingPunct="0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sz="2800" b="1" i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Font typeface="Wingdings" panose="05000000000000000000" pitchFamily="2" charset="2"/>
        <a:buChar char="v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764704"/>
            <a:ext cx="9144000" cy="4929187"/>
          </a:xfrm>
        </p:spPr>
        <p:txBody>
          <a:bodyPr/>
          <a:lstStyle/>
          <a:p>
            <a:pPr algn="ctr">
              <a:defRPr/>
            </a:pPr>
            <a:r>
              <a:rPr lang="uk-UA" sz="5400" i="0" dirty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Тема </a:t>
            </a:r>
            <a:r>
              <a:rPr lang="en-US" sz="5400" i="0" dirty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4</a:t>
            </a:r>
            <a:r>
              <a:rPr lang="uk-UA" sz="5400" i="0" dirty="0" smtClean="0">
                <a:solidFill>
                  <a:schemeClr val="accent4">
                    <a:lumMod val="50000"/>
                  </a:schemeClr>
                </a:solidFill>
                <a:latin typeface="Bookman Old Style" pitchFamily="18" charset="0"/>
              </a:rPr>
              <a:t>.</a:t>
            </a:r>
            <a:r>
              <a:rPr lang="ru-RU" sz="4400" i="0" dirty="0">
                <a:latin typeface="Bookman Old Style" pitchFamily="18" charset="0"/>
              </a:rPr>
              <a:t/>
            </a:r>
            <a:br>
              <a:rPr lang="ru-RU" sz="4400" i="0" dirty="0">
                <a:latin typeface="Bookman Old Style" pitchFamily="18" charset="0"/>
              </a:rPr>
            </a:br>
            <a:r>
              <a:rPr lang="ru-RU" sz="4400" i="0" dirty="0" err="1" smtClean="0">
                <a:latin typeface="Bookman Old Style" pitchFamily="18" charset="0"/>
              </a:rPr>
              <a:t>Класифікація</a:t>
            </a:r>
            <a:r>
              <a:rPr lang="ru-RU" sz="4400" i="0" dirty="0" smtClean="0">
                <a:latin typeface="Bookman Old Style" pitchFamily="18" charset="0"/>
              </a:rPr>
              <a:t> наук та </a:t>
            </a:r>
            <a:r>
              <a:rPr lang="ru-RU" sz="4400" i="0" dirty="0" err="1" smtClean="0">
                <a:latin typeface="Bookman Old Style" pitchFamily="18" charset="0"/>
              </a:rPr>
              <a:t>регулярної</a:t>
            </a:r>
            <a:r>
              <a:rPr lang="ru-RU" sz="4400" i="0" dirty="0" smtClean="0">
                <a:latin typeface="Bookman Old Style" pitchFamily="18" charset="0"/>
              </a:rPr>
              <a:t> </a:t>
            </a:r>
            <a:r>
              <a:rPr lang="ru-RU" sz="4400" i="0" dirty="0" err="1" smtClean="0">
                <a:latin typeface="Bookman Old Style" pitchFamily="18" charset="0"/>
              </a:rPr>
              <a:t>наукової</a:t>
            </a:r>
            <a:r>
              <a:rPr lang="ru-RU" sz="4400" i="0" dirty="0" smtClean="0">
                <a:latin typeface="Bookman Old Style" pitchFamily="18" charset="0"/>
              </a:rPr>
              <a:t> діяльності</a:t>
            </a:r>
            <a:endParaRPr lang="ru-RU" sz="5400" i="0" dirty="0">
              <a:latin typeface="Bookman Old Style" pitchFamily="18" charset="0"/>
            </a:endParaRP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Напрями підготовки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48976184"/>
              </p:ext>
            </p:extLst>
          </p:nvPr>
        </p:nvGraphicFramePr>
        <p:xfrm>
          <a:off x="0" y="1052734"/>
          <a:ext cx="9144000" cy="594327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656">
                  <a:extLst>
                    <a:ext uri="{9D8B030D-6E8A-4147-A177-3AD203B41FA5}">
                      <a16:colId xmlns:a16="http://schemas.microsoft.com/office/drawing/2014/main" val="1377951464"/>
                    </a:ext>
                  </a:extLst>
                </a:gridCol>
                <a:gridCol w="7668344">
                  <a:extLst>
                    <a:ext uri="{9D8B030D-6E8A-4147-A177-3AD203B41FA5}">
                      <a16:colId xmlns:a16="http://schemas.microsoft.com/office/drawing/2014/main" val="3406340614"/>
                    </a:ext>
                  </a:extLst>
                </a:gridCol>
              </a:tblGrid>
              <a:tr h="381681"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1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2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6416243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Металургія та матеріалознавство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49307045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Машинобудування та матеріалообробка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79746363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Енергетика та енергетичне машинобудування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416098886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Електротехніка та електромеханіка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37414728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Електроніка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08312819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Радіотехніка, радіоелектронні апарати та зв’язок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01291857"/>
                  </a:ext>
                </a:extLst>
              </a:tr>
              <a:tr h="57252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Метрологія, вимірювання техніка та інформаційно-вимірювальні технології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81782633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Авіаційна</a:t>
                      </a:r>
                      <a:r>
                        <a:rPr lang="uk-UA" baseline="0" dirty="0" smtClean="0">
                          <a:latin typeface="Bookman Old Style" panose="02050604050505020204" pitchFamily="18" charset="0"/>
                        </a:rPr>
                        <a:t> та ракетно-космічна техніка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58163969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Морська техніка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52154701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Хімічна технологія та інженерія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69113856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Біотехнологія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94172559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Видавничо-поліграфічна справа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37821329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Текстильна</a:t>
                      </a:r>
                      <a:r>
                        <a:rPr lang="uk-UA" baseline="0" dirty="0" smtClean="0">
                          <a:latin typeface="Bookman Old Style" panose="02050604050505020204" pitchFamily="18" charset="0"/>
                        </a:rPr>
                        <a:t> та легка промисловість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55879764"/>
                  </a:ext>
                </a:extLst>
              </a:tr>
              <a:tr h="57252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Харчова промисловість та переробка сільськогосподарської продукції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17128978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0518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Оброблювання деревини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6765113"/>
                  </a:ext>
                </a:extLst>
              </a:tr>
              <a:tr h="30561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0601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Будівництво та архітектура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312531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30162564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Напрями підготовки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911011"/>
              </p:ext>
            </p:extLst>
          </p:nvPr>
        </p:nvGraphicFramePr>
        <p:xfrm>
          <a:off x="0" y="1052730"/>
          <a:ext cx="9144000" cy="58732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656">
                  <a:extLst>
                    <a:ext uri="{9D8B030D-6E8A-4147-A177-3AD203B41FA5}">
                      <a16:colId xmlns:a16="http://schemas.microsoft.com/office/drawing/2014/main" val="1377951464"/>
                    </a:ext>
                  </a:extLst>
                </a:gridCol>
                <a:gridCol w="7668344">
                  <a:extLst>
                    <a:ext uri="{9D8B030D-6E8A-4147-A177-3AD203B41FA5}">
                      <a16:colId xmlns:a16="http://schemas.microsoft.com/office/drawing/2014/main" val="3406340614"/>
                    </a:ext>
                  </a:extLst>
                </a:gridCol>
              </a:tblGrid>
              <a:tr h="387464"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1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2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6416243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Транспорт і транспортна інфраструктура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49307045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Геодезія та землеустрій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79746363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0901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Сільське господарство</a:t>
                      </a:r>
                      <a:r>
                        <a:rPr lang="uk-UA" baseline="0" dirty="0" smtClean="0">
                          <a:latin typeface="Bookman Old Style" panose="02050604050505020204" pitchFamily="18" charset="0"/>
                        </a:rPr>
                        <a:t> і лісництво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416098886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0902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Рибне господарство та аквакультура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37414728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Техніка та енергетика аграрного виробництва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08312819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Ветеринарія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01291857"/>
                  </a:ext>
                </a:extLst>
              </a:tr>
              <a:tr h="40174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Медицина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81782633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Фармація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58163969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Стоматологія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52154701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Соціальне забезпечення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69113856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Сфера обслуговування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94172559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Державне управління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37821329"/>
                  </a:ext>
                </a:extLst>
              </a:tr>
              <a:tr h="58119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Військові науки, національна безпека, безпека державного кордону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55879764"/>
                  </a:ext>
                </a:extLst>
              </a:tr>
              <a:tr h="401742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Інформаційна безпека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17128978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Цивільна безпека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6765113"/>
                  </a:ext>
                </a:extLst>
              </a:tr>
              <a:tr h="310240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Специфічні категорії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312531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58303828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Спеціальності напряму підготовки «Економіка та підприємництво»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5" name="Таблиця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4029644"/>
              </p:ext>
            </p:extLst>
          </p:nvPr>
        </p:nvGraphicFramePr>
        <p:xfrm>
          <a:off x="0" y="1052732"/>
          <a:ext cx="9144000" cy="58052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71800">
                  <a:extLst>
                    <a:ext uri="{9D8B030D-6E8A-4147-A177-3AD203B41FA5}">
                      <a16:colId xmlns:a16="http://schemas.microsoft.com/office/drawing/2014/main" val="624722797"/>
                    </a:ext>
                  </a:extLst>
                </a:gridCol>
                <a:gridCol w="6372200">
                  <a:extLst>
                    <a:ext uri="{9D8B030D-6E8A-4147-A177-3AD203B41FA5}">
                      <a16:colId xmlns:a16="http://schemas.microsoft.com/office/drawing/2014/main" val="3652067949"/>
                    </a:ext>
                  </a:extLst>
                </a:gridCol>
              </a:tblGrid>
              <a:tr h="483772">
                <a:tc>
                  <a:txBody>
                    <a:bodyPr/>
                    <a:lstStyle/>
                    <a:p>
                      <a:pPr algn="ctr"/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Код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Спеціальність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2709058"/>
                  </a:ext>
                </a:extLst>
              </a:tr>
              <a:tr h="483772">
                <a:tc gridSpan="2">
                  <a:txBody>
                    <a:bodyPr/>
                    <a:lstStyle/>
                    <a:p>
                      <a:pPr algn="ctr"/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0305 «Економіка та підприємництво»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5533495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Економічна</a:t>
                      </a:r>
                      <a:r>
                        <a:rPr lang="uk-UA" sz="1800" baseline="0" dirty="0" smtClean="0">
                          <a:latin typeface="Bookman Old Style" panose="02050604050505020204" pitchFamily="18" charset="0"/>
                        </a:rPr>
                        <a:t> теорія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4776303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Економічна кібернетика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2756940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Міжнародна</a:t>
                      </a:r>
                      <a:r>
                        <a:rPr lang="uk-UA" sz="1800" baseline="0" dirty="0" smtClean="0">
                          <a:latin typeface="Bookman Old Style" panose="02050604050505020204" pitchFamily="18" charset="0"/>
                        </a:rPr>
                        <a:t> економіка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4160415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Економіка підприємства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10643623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Управління персоналом та економіка праці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6879682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Прикладна статистика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61299969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Маркетинг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00556532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Фінанси і кредит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86496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6.030509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Облік і аудит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26804"/>
                  </a:ext>
                </a:extLst>
              </a:tr>
              <a:tr h="48377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6.030510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sz="1800" dirty="0" smtClean="0">
                          <a:latin typeface="Bookman Old Style" panose="02050604050505020204" pitchFamily="18" charset="0"/>
                        </a:rPr>
                        <a:t>Товарознавство і</a:t>
                      </a:r>
                      <a:r>
                        <a:rPr lang="uk-UA" sz="1800" baseline="0" dirty="0" smtClean="0">
                          <a:latin typeface="Bookman Old Style" panose="02050604050505020204" pitchFamily="18" charset="0"/>
                        </a:rPr>
                        <a:t> торговельне підприємництво</a:t>
                      </a:r>
                      <a:endParaRPr lang="uk-UA" sz="1800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614003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4656419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Нормативно-правове регулювання </a:t>
            </a:r>
            <a:br>
              <a:rPr lang="uk-UA" sz="2700" dirty="0" smtClean="0">
                <a:latin typeface="Bookman Old Style" panose="02050604050505020204" pitchFamily="18" charset="0"/>
              </a:rPr>
            </a:br>
            <a:r>
              <a:rPr lang="uk-UA" sz="2700" dirty="0" smtClean="0">
                <a:latin typeface="Bookman Old Style" panose="02050604050505020204" pitchFamily="18" charset="0"/>
              </a:rPr>
              <a:t>наукової діяльності 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3526900"/>
              </p:ext>
            </p:extLst>
          </p:nvPr>
        </p:nvGraphicFramePr>
        <p:xfrm>
          <a:off x="0" y="1052736"/>
          <a:ext cx="9144000" cy="58052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75857">
                  <a:extLst>
                    <a:ext uri="{9D8B030D-6E8A-4147-A177-3AD203B41FA5}">
                      <a16:colId xmlns:a16="http://schemas.microsoft.com/office/drawing/2014/main" val="1814523329"/>
                    </a:ext>
                  </a:extLst>
                </a:gridCol>
                <a:gridCol w="5868143">
                  <a:extLst>
                    <a:ext uri="{9D8B030D-6E8A-4147-A177-3AD203B41FA5}">
                      <a16:colId xmlns:a16="http://schemas.microsoft.com/office/drawing/2014/main" val="2819849798"/>
                    </a:ext>
                  </a:extLst>
                </a:gridCol>
              </a:tblGrid>
              <a:tr h="25240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Нормативно-правовий акт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Характеристика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94933619"/>
                  </a:ext>
                </a:extLst>
              </a:tr>
              <a:tr h="25240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62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62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62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62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91828277"/>
                  </a:ext>
                </a:extLst>
              </a:tr>
              <a:tr h="126201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Закон України “Про наукову і науково-технічну діяльність”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Визначає правові, організаційні та фінансові засади функціонування  і розвитку науково-технічної сфери, створює умови для наукової і науково-технічної діяльності, забезпечення  потреб суспільства і держави у технологічному розвитку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61572480"/>
                  </a:ext>
                </a:extLst>
              </a:tr>
              <a:tr h="126201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Закон України  “Про охорону прав на винаходи і корисні моделі”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Визначає правову охорону винаходів (корисних моделей), право та порядок одержання патенту, права та обов'язки, що випливають з патенту, припинення дії патенту та визнання його недійсним, захист прав 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23432831"/>
                  </a:ext>
                </a:extLst>
              </a:tr>
              <a:tr h="100961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Закон України  “Про науково-технічну інформацію”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Визначає  основи  державної  політики в галузі науково-технічної інформації, порядок її формування і реалізації в інтересах науково-технічного, економічного і соціального  прогресу країни</a:t>
                      </a:r>
                      <a:endParaRPr lang="uk-UA" sz="162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4538874"/>
                  </a:ext>
                </a:extLst>
              </a:tr>
              <a:tr h="1766819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2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Рішення Міністерства освіти і науки, молоді та спорту України “Вища освіта і наука </a:t>
                      </a:r>
                      <a:r>
                        <a:rPr lang="uk-UA" sz="1620" dirty="0" smtClean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– пріоритетні </a:t>
                      </a:r>
                      <a:r>
                        <a:rPr lang="uk-UA" sz="162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сфери розвитку суспільства у ХХІ столітті”            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62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Освіта і  наука проголошені  на державному рівні  пріоритетними,   зорієнтованими   на  потреби особистості,  регіонів,  держави,  сприяють   формуванню   базових цінностей:  державності,  суспільної  свідомості  та  національної безпеки, забезпечують нарощення інтелектуального потенціалу нації</a:t>
                      </a:r>
                      <a:endParaRPr lang="uk-UA" sz="1620" dirty="0">
                        <a:solidFill>
                          <a:schemeClr val="tx1"/>
                        </a:solidFill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5557047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41491185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Нормативно-правове регулювання </a:t>
            </a:r>
            <a:br>
              <a:rPr lang="uk-UA" sz="2700" dirty="0" smtClean="0">
                <a:latin typeface="Bookman Old Style" panose="02050604050505020204" pitchFamily="18" charset="0"/>
              </a:rPr>
            </a:br>
            <a:r>
              <a:rPr lang="uk-UA" sz="2700" dirty="0" smtClean="0">
                <a:latin typeface="Bookman Old Style" panose="02050604050505020204" pitchFamily="18" charset="0"/>
              </a:rPr>
              <a:t>наукової діяльності 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367613"/>
              </p:ext>
            </p:extLst>
          </p:nvPr>
        </p:nvGraphicFramePr>
        <p:xfrm>
          <a:off x="0" y="1052736"/>
          <a:ext cx="9144000" cy="580526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75857">
                  <a:extLst>
                    <a:ext uri="{9D8B030D-6E8A-4147-A177-3AD203B41FA5}">
                      <a16:colId xmlns:a16="http://schemas.microsoft.com/office/drawing/2014/main" val="1814523329"/>
                    </a:ext>
                  </a:extLst>
                </a:gridCol>
                <a:gridCol w="5868143">
                  <a:extLst>
                    <a:ext uri="{9D8B030D-6E8A-4147-A177-3AD203B41FA5}">
                      <a16:colId xmlns:a16="http://schemas.microsoft.com/office/drawing/2014/main" val="2819849798"/>
                    </a:ext>
                  </a:extLst>
                </a:gridCol>
              </a:tblGrid>
              <a:tr h="27822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91828277"/>
                  </a:ext>
                </a:extLst>
              </a:tr>
              <a:tr h="236492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Постанова  Кабінету Міністрів України “Про затвердження Державної цільової науково-технічної та соціальної програми "Наука в </a:t>
                      </a:r>
                      <a:r>
                        <a:rPr lang="uk-UA" sz="1700" dirty="0" smtClean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університетах</a:t>
                      </a: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" на </a:t>
                      </a:r>
                      <a:r>
                        <a:rPr lang="uk-UA" sz="1700" dirty="0" smtClean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2008–2012 </a:t>
                      </a: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рр.”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70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Спрямована  на  активізацію  наукової  діяльності університетів  та поглиблення її взаємодії з навчальним процесом з метою підготовки нового  покоління  висококваліфікованих  фахівців для   наукомістких  галузей   національної  економіки  і  виконання конкурентоспроможних наукових розробок,  провадження  інноваційної діяльності  в  ринкових  умовах  з  урахуванням  цілей  і завдань розвитку національної інноваційної системи</a:t>
                      </a:r>
                      <a:endParaRPr lang="uk-UA" sz="1700" dirty="0">
                        <a:solidFill>
                          <a:schemeClr val="tx1"/>
                        </a:solidFill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61572480"/>
                  </a:ext>
                </a:extLst>
              </a:tr>
              <a:tr h="211529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Положення  Національної Академії Наук України “Основні принципи організації та діяльності науково-дослідного інституту Національної Академії Наук України”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70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Визначає наукову, науково-організаційну та господарську діяльність</a:t>
                      </a: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науково-дослідного</a:t>
                      </a:r>
                      <a:r>
                        <a:rPr lang="uk-UA" sz="170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інституту; статут і структуру </a:t>
                      </a: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науково-дослідного</a:t>
                      </a:r>
                      <a:r>
                        <a:rPr lang="uk-UA" sz="170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інституту; управління </a:t>
                      </a:r>
                      <a:r>
                        <a:rPr lang="uk-UA" sz="170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науково-дослідним</a:t>
                      </a:r>
                      <a:r>
                        <a:rPr lang="uk-UA" sz="1700" b="0" dirty="0">
                          <a:solidFill>
                            <a:schemeClr val="tx1"/>
                          </a:solidFill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інститутом</a:t>
                      </a:r>
                      <a:endParaRPr lang="uk-UA" sz="1700" dirty="0">
                        <a:solidFill>
                          <a:schemeClr val="tx1"/>
                        </a:solidFill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23432831"/>
                  </a:ext>
                </a:extLst>
              </a:tr>
              <a:tr h="104682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70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Закон України  “Про охорону прав на знаки для товарів і послуг”</a:t>
                      </a:r>
                      <a:endParaRPr lang="uk-UA" sz="170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700" b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Регулює  відносини,  що  виникають  у  зв'язку з  набуттям і  здійсненням  права  власності  на  знаки для товарів і послуг в Україні</a:t>
                      </a:r>
                      <a:endParaRPr lang="uk-UA" sz="170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4083562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82115132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Назви академії наук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5" name="Таблиця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4955522"/>
              </p:ext>
            </p:extLst>
          </p:nvPr>
        </p:nvGraphicFramePr>
        <p:xfrm>
          <a:off x="0" y="1052738"/>
          <a:ext cx="9144000" cy="58052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2940228242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2163560286"/>
                    </a:ext>
                  </a:extLst>
                </a:gridCol>
              </a:tblGrid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Назви Академії Наук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b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Роки діяльності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55557793"/>
                  </a:ext>
                </a:extLst>
              </a:tr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Українська академія наук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1918-1921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27703227"/>
                  </a:ext>
                </a:extLst>
              </a:tr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Всеукраїнська академія наук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1921-1936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35888755"/>
                  </a:ext>
                </a:extLst>
              </a:tr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Академія наук УРСР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1936-1991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071569996"/>
                  </a:ext>
                </a:extLst>
              </a:tr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Академія наук України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1991-1993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18201473"/>
                  </a:ext>
                </a:extLst>
              </a:tr>
              <a:tr h="96754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Національна Академія Наук України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1994 – до сьогодні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315037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3242222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Структура організації </a:t>
            </a:r>
            <a:br>
              <a:rPr lang="uk-UA" sz="2700" dirty="0" smtClean="0">
                <a:latin typeface="Bookman Old Style" panose="02050604050505020204" pitchFamily="18" charset="0"/>
              </a:rPr>
            </a:br>
            <a:r>
              <a:rPr lang="uk-UA" sz="2700" dirty="0" smtClean="0">
                <a:latin typeface="Bookman Old Style" panose="02050604050505020204" pitchFamily="18" charset="0"/>
              </a:rPr>
              <a:t>управління НДІ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sp>
        <p:nvSpPr>
          <p:cNvPr id="4" name="Прямокутник 3"/>
          <p:cNvSpPr/>
          <p:nvPr/>
        </p:nvSpPr>
        <p:spPr bwMode="auto">
          <a:xfrm>
            <a:off x="251520" y="1786879"/>
            <a:ext cx="2160240" cy="93610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anose="02050604050505020204" pitchFamily="18" charset="0"/>
              </a:rPr>
              <a:t>Заступник</a:t>
            </a:r>
            <a:r>
              <a:rPr kumimoji="0" lang="uk-UA" sz="180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anose="02050604050505020204" pitchFamily="18" charset="0"/>
              </a:rPr>
              <a:t> директора з наукової роботи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man Old Style" panose="02050604050505020204" pitchFamily="18" charset="0"/>
            </a:endParaRPr>
          </a:p>
        </p:txBody>
      </p:sp>
      <p:sp>
        <p:nvSpPr>
          <p:cNvPr id="6" name="Прямокутник 5"/>
          <p:cNvSpPr/>
          <p:nvPr/>
        </p:nvSpPr>
        <p:spPr bwMode="auto">
          <a:xfrm>
            <a:off x="3347864" y="1786879"/>
            <a:ext cx="2448272" cy="93610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anose="02050604050505020204" pitchFamily="18" charset="0"/>
              </a:rPr>
              <a:t>Директор науково-дослідного інституту</a:t>
            </a:r>
          </a:p>
        </p:txBody>
      </p:sp>
      <p:sp>
        <p:nvSpPr>
          <p:cNvPr id="7" name="Прямокутник 6"/>
          <p:cNvSpPr/>
          <p:nvPr/>
        </p:nvSpPr>
        <p:spPr bwMode="auto">
          <a:xfrm>
            <a:off x="6732240" y="1786879"/>
            <a:ext cx="2160240" cy="93610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ookman Old Style" panose="02050604050505020204" pitchFamily="18" charset="0"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ookman Old Style" panose="02050604050505020204" pitchFamily="18" charset="0"/>
              </a:rPr>
              <a:t>Учений секретар</a:t>
            </a:r>
          </a:p>
        </p:txBody>
      </p:sp>
      <p:sp>
        <p:nvSpPr>
          <p:cNvPr id="8" name="Прямокутник 7"/>
          <p:cNvSpPr/>
          <p:nvPr/>
        </p:nvSpPr>
        <p:spPr bwMode="auto">
          <a:xfrm>
            <a:off x="2051720" y="3428333"/>
            <a:ext cx="504056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Вчена</a:t>
            </a:r>
            <a:r>
              <a:rPr kumimoji="0" lang="uk-UA" sz="180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 рада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9" name="Прямокутник 8"/>
          <p:cNvSpPr/>
          <p:nvPr/>
        </p:nvSpPr>
        <p:spPr bwMode="auto">
          <a:xfrm>
            <a:off x="2051720" y="4148413"/>
            <a:ext cx="504056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Завідувач наукового відділу</a:t>
            </a:r>
          </a:p>
        </p:txBody>
      </p:sp>
      <p:sp>
        <p:nvSpPr>
          <p:cNvPr id="10" name="Прямокутник 9"/>
          <p:cNvSpPr/>
          <p:nvPr/>
        </p:nvSpPr>
        <p:spPr bwMode="auto">
          <a:xfrm>
            <a:off x="2051720" y="5589907"/>
            <a:ext cx="504056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Керівник тематичної (проблемної) групи</a:t>
            </a:r>
          </a:p>
        </p:txBody>
      </p:sp>
      <p:sp>
        <p:nvSpPr>
          <p:cNvPr id="12" name="Прямокутник 11"/>
          <p:cNvSpPr/>
          <p:nvPr/>
        </p:nvSpPr>
        <p:spPr bwMode="auto">
          <a:xfrm>
            <a:off x="2051720" y="4869160"/>
            <a:ext cx="504056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ctr" eaLnBrk="1" hangingPunct="1"/>
            <a:r>
              <a:rPr lang="uk-UA" dirty="0">
                <a:latin typeface="Bookman Old Style" panose="02050604050505020204" pitchFamily="18" charset="0"/>
              </a:rPr>
              <a:t>Завідувач сектору (лабораторії)</a:t>
            </a:r>
          </a:p>
        </p:txBody>
      </p:sp>
      <p:cxnSp>
        <p:nvCxnSpPr>
          <p:cNvPr id="14" name="Пряма зі стрілкою 13"/>
          <p:cNvCxnSpPr>
            <a:stCxn id="8" idx="2"/>
            <a:endCxn id="9" idx="0"/>
          </p:cNvCxnSpPr>
          <p:nvPr/>
        </p:nvCxnSpPr>
        <p:spPr bwMode="auto">
          <a:xfrm>
            <a:off x="4572000" y="3788373"/>
            <a:ext cx="0" cy="36004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5" name="Пряма зі стрілкою 14"/>
          <p:cNvCxnSpPr/>
          <p:nvPr/>
        </p:nvCxnSpPr>
        <p:spPr bwMode="auto">
          <a:xfrm>
            <a:off x="4572000" y="4509120"/>
            <a:ext cx="0" cy="36004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6" name="Пряма зі стрілкою 15"/>
          <p:cNvCxnSpPr/>
          <p:nvPr/>
        </p:nvCxnSpPr>
        <p:spPr bwMode="auto">
          <a:xfrm>
            <a:off x="4572000" y="5229200"/>
            <a:ext cx="0" cy="36004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22" name="Пряма сполучна лінія 21"/>
          <p:cNvCxnSpPr>
            <a:stCxn id="4" idx="2"/>
          </p:cNvCxnSpPr>
          <p:nvPr/>
        </p:nvCxnSpPr>
        <p:spPr bwMode="auto">
          <a:xfrm>
            <a:off x="1331640" y="2722983"/>
            <a:ext cx="0" cy="34597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4" name="Пряма сполучна лінія 23"/>
          <p:cNvCxnSpPr>
            <a:stCxn id="7" idx="2"/>
          </p:cNvCxnSpPr>
          <p:nvPr/>
        </p:nvCxnSpPr>
        <p:spPr bwMode="auto">
          <a:xfrm>
            <a:off x="7812360" y="2722983"/>
            <a:ext cx="0" cy="34597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6" name="Пряма сполучна лінія 25"/>
          <p:cNvCxnSpPr/>
          <p:nvPr/>
        </p:nvCxnSpPr>
        <p:spPr bwMode="auto">
          <a:xfrm>
            <a:off x="1331640" y="3068960"/>
            <a:ext cx="648072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2" name="Пряма зі стрілкою 31"/>
          <p:cNvCxnSpPr>
            <a:stCxn id="6" idx="2"/>
            <a:endCxn id="8" idx="0"/>
          </p:cNvCxnSpPr>
          <p:nvPr/>
        </p:nvCxnSpPr>
        <p:spPr bwMode="auto">
          <a:xfrm>
            <a:off x="4572000" y="2722983"/>
            <a:ext cx="0" cy="70535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3619554850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Регіональні центри НАН України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sp>
        <p:nvSpPr>
          <p:cNvPr id="7" name="Прямокутник 6"/>
          <p:cNvSpPr/>
          <p:nvPr/>
        </p:nvSpPr>
        <p:spPr bwMode="auto">
          <a:xfrm>
            <a:off x="6732240" y="1484784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108 установ</a:t>
            </a:r>
          </a:p>
        </p:txBody>
      </p:sp>
      <p:sp>
        <p:nvSpPr>
          <p:cNvPr id="17" name="Прямокутник 16"/>
          <p:cNvSpPr/>
          <p:nvPr/>
        </p:nvSpPr>
        <p:spPr bwMode="auto">
          <a:xfrm>
            <a:off x="3851920" y="1484784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>
                <a:latin typeface="Bookman Old Style" panose="02050604050505020204" pitchFamily="18" charset="0"/>
              </a:rPr>
              <a:t>м</a:t>
            </a: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. Київ</a:t>
            </a:r>
          </a:p>
        </p:txBody>
      </p:sp>
      <p:sp>
        <p:nvSpPr>
          <p:cNvPr id="18" name="Прямокутник 17"/>
          <p:cNvSpPr/>
          <p:nvPr/>
        </p:nvSpPr>
        <p:spPr bwMode="auto">
          <a:xfrm>
            <a:off x="6732240" y="2060848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Львів – 15 </a:t>
            </a:r>
          </a:p>
        </p:txBody>
      </p:sp>
      <p:sp>
        <p:nvSpPr>
          <p:cNvPr id="19" name="Прямокутник 18"/>
          <p:cNvSpPr/>
          <p:nvPr/>
        </p:nvSpPr>
        <p:spPr bwMode="auto">
          <a:xfrm>
            <a:off x="6732240" y="2634427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Чернівці – 2 </a:t>
            </a:r>
          </a:p>
        </p:txBody>
      </p:sp>
      <p:sp>
        <p:nvSpPr>
          <p:cNvPr id="20" name="Прямокутник 19"/>
          <p:cNvSpPr/>
          <p:nvPr/>
        </p:nvSpPr>
        <p:spPr bwMode="auto">
          <a:xfrm>
            <a:off x="6732240" y="3208006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Ужгород – 1 </a:t>
            </a:r>
          </a:p>
        </p:txBody>
      </p:sp>
      <p:sp>
        <p:nvSpPr>
          <p:cNvPr id="21" name="Прямокутник 20"/>
          <p:cNvSpPr/>
          <p:nvPr/>
        </p:nvSpPr>
        <p:spPr bwMode="auto">
          <a:xfrm>
            <a:off x="3851920" y="2634427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м. Львів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23" name="Прямокутник 22"/>
          <p:cNvSpPr/>
          <p:nvPr/>
        </p:nvSpPr>
        <p:spPr bwMode="auto">
          <a:xfrm>
            <a:off x="251520" y="2634427"/>
            <a:ext cx="3240360" cy="360039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Західний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28" name="Прямокутник 27"/>
          <p:cNvSpPr/>
          <p:nvPr/>
        </p:nvSpPr>
        <p:spPr bwMode="auto">
          <a:xfrm>
            <a:off x="6732240" y="3781584"/>
            <a:ext cx="2160240" cy="357806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Харків</a:t>
            </a:r>
            <a:r>
              <a:rPr kumimoji="0" lang="uk-UA" sz="180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 – 15 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29" name="Прямокутник 28"/>
          <p:cNvSpPr/>
          <p:nvPr/>
        </p:nvSpPr>
        <p:spPr bwMode="auto">
          <a:xfrm>
            <a:off x="6732240" y="4351768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Суми – 1 </a:t>
            </a:r>
          </a:p>
        </p:txBody>
      </p:sp>
      <p:sp>
        <p:nvSpPr>
          <p:cNvPr id="30" name="Прямокутник 29"/>
          <p:cNvSpPr/>
          <p:nvPr/>
        </p:nvSpPr>
        <p:spPr bwMode="auto">
          <a:xfrm>
            <a:off x="6732240" y="4924186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Полтава – 1 </a:t>
            </a:r>
          </a:p>
        </p:txBody>
      </p:sp>
      <p:sp>
        <p:nvSpPr>
          <p:cNvPr id="31" name="Прямокутник 30"/>
          <p:cNvSpPr/>
          <p:nvPr/>
        </p:nvSpPr>
        <p:spPr bwMode="auto">
          <a:xfrm>
            <a:off x="3851920" y="4351768"/>
            <a:ext cx="2160240" cy="360039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>
                <a:latin typeface="Bookman Old Style" panose="02050604050505020204" pitchFamily="18" charset="0"/>
              </a:rPr>
              <a:t>м</a:t>
            </a: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. Харків</a:t>
            </a:r>
          </a:p>
        </p:txBody>
      </p:sp>
      <p:sp>
        <p:nvSpPr>
          <p:cNvPr id="33" name="Прямокутник 32"/>
          <p:cNvSpPr/>
          <p:nvPr/>
        </p:nvSpPr>
        <p:spPr bwMode="auto">
          <a:xfrm>
            <a:off x="251520" y="4203045"/>
            <a:ext cx="3240360" cy="65748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Північно-східний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34" name="Прямокутник 33"/>
          <p:cNvSpPr/>
          <p:nvPr/>
        </p:nvSpPr>
        <p:spPr bwMode="auto">
          <a:xfrm>
            <a:off x="6732240" y="5495530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Донецьк – 7 </a:t>
            </a:r>
          </a:p>
        </p:txBody>
      </p:sp>
      <p:sp>
        <p:nvSpPr>
          <p:cNvPr id="35" name="Прямокутник 34"/>
          <p:cNvSpPr/>
          <p:nvPr/>
        </p:nvSpPr>
        <p:spPr bwMode="auto">
          <a:xfrm>
            <a:off x="6732240" y="6066874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Луганськ – 2 </a:t>
            </a:r>
          </a:p>
        </p:txBody>
      </p:sp>
      <p:sp>
        <p:nvSpPr>
          <p:cNvPr id="38" name="Прямокутник 37"/>
          <p:cNvSpPr/>
          <p:nvPr/>
        </p:nvSpPr>
        <p:spPr bwMode="auto">
          <a:xfrm>
            <a:off x="3851920" y="5785767"/>
            <a:ext cx="2160240" cy="35091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>
                <a:latin typeface="Bookman Old Style" panose="02050604050505020204" pitchFamily="18" charset="0"/>
              </a:rPr>
              <a:t>м</a:t>
            </a: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. Донецьк</a:t>
            </a:r>
          </a:p>
        </p:txBody>
      </p:sp>
      <p:sp>
        <p:nvSpPr>
          <p:cNvPr id="40" name="Прямокутник 39"/>
          <p:cNvSpPr/>
          <p:nvPr/>
        </p:nvSpPr>
        <p:spPr bwMode="auto">
          <a:xfrm>
            <a:off x="251520" y="5632480"/>
            <a:ext cx="3240360" cy="65748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Донецький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cxnSp>
        <p:nvCxnSpPr>
          <p:cNvPr id="5" name="Пряма сполучна лінія 4"/>
          <p:cNvCxnSpPr>
            <a:stCxn id="23" idx="3"/>
            <a:endCxn id="21" idx="1"/>
          </p:cNvCxnSpPr>
          <p:nvPr/>
        </p:nvCxnSpPr>
        <p:spPr bwMode="auto">
          <a:xfrm>
            <a:off x="3491880" y="2814447"/>
            <a:ext cx="36004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3" name="Пряма сполучна лінія 12"/>
          <p:cNvCxnSpPr>
            <a:stCxn id="33" idx="3"/>
            <a:endCxn id="31" idx="1"/>
          </p:cNvCxnSpPr>
          <p:nvPr/>
        </p:nvCxnSpPr>
        <p:spPr bwMode="auto">
          <a:xfrm>
            <a:off x="3491880" y="4531787"/>
            <a:ext cx="360040" cy="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2" name="Пряма сполучна лінія 41"/>
          <p:cNvCxnSpPr>
            <a:stCxn id="40" idx="3"/>
            <a:endCxn id="38" idx="1"/>
          </p:cNvCxnSpPr>
          <p:nvPr/>
        </p:nvCxnSpPr>
        <p:spPr bwMode="auto">
          <a:xfrm>
            <a:off x="3491880" y="5961222"/>
            <a:ext cx="360040" cy="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44" name="Пряма зі стрілкою 43"/>
          <p:cNvCxnSpPr>
            <a:stCxn id="17" idx="3"/>
            <a:endCxn id="7" idx="1"/>
          </p:cNvCxnSpPr>
          <p:nvPr/>
        </p:nvCxnSpPr>
        <p:spPr bwMode="auto">
          <a:xfrm>
            <a:off x="6012160" y="1664804"/>
            <a:ext cx="72008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6" name="Пряма зі стрілкою 45"/>
          <p:cNvCxnSpPr>
            <a:stCxn id="21" idx="3"/>
            <a:endCxn id="19" idx="1"/>
          </p:cNvCxnSpPr>
          <p:nvPr/>
        </p:nvCxnSpPr>
        <p:spPr bwMode="auto">
          <a:xfrm>
            <a:off x="6012160" y="2814447"/>
            <a:ext cx="72008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7" name="Пряма зі стрілкою 46"/>
          <p:cNvCxnSpPr>
            <a:stCxn id="31" idx="3"/>
            <a:endCxn id="29" idx="1"/>
          </p:cNvCxnSpPr>
          <p:nvPr/>
        </p:nvCxnSpPr>
        <p:spPr bwMode="auto">
          <a:xfrm>
            <a:off x="6012160" y="4531788"/>
            <a:ext cx="72008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0" name="Пряма зі стрілкою 49"/>
          <p:cNvCxnSpPr>
            <a:stCxn id="21" idx="3"/>
          </p:cNvCxnSpPr>
          <p:nvPr/>
        </p:nvCxnSpPr>
        <p:spPr bwMode="auto">
          <a:xfrm flipV="1">
            <a:off x="6012160" y="2240869"/>
            <a:ext cx="720080" cy="57357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2" name="Пряма зі стрілкою 51"/>
          <p:cNvCxnSpPr>
            <a:stCxn id="21" idx="3"/>
          </p:cNvCxnSpPr>
          <p:nvPr/>
        </p:nvCxnSpPr>
        <p:spPr bwMode="auto">
          <a:xfrm>
            <a:off x="6012160" y="2814447"/>
            <a:ext cx="706400" cy="58688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" name="Пряма зі стрілкою 3"/>
          <p:cNvCxnSpPr>
            <a:stCxn id="31" idx="3"/>
            <a:endCxn id="28" idx="1"/>
          </p:cNvCxnSpPr>
          <p:nvPr/>
        </p:nvCxnSpPr>
        <p:spPr bwMode="auto">
          <a:xfrm flipV="1">
            <a:off x="6012160" y="3960487"/>
            <a:ext cx="720080" cy="57130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8" name="Пряма зі стрілкою 7"/>
          <p:cNvCxnSpPr>
            <a:stCxn id="31" idx="3"/>
            <a:endCxn id="30" idx="1"/>
          </p:cNvCxnSpPr>
          <p:nvPr/>
        </p:nvCxnSpPr>
        <p:spPr bwMode="auto">
          <a:xfrm>
            <a:off x="6012160" y="4531788"/>
            <a:ext cx="720080" cy="57241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4" name="Пряма зі стрілкою 13"/>
          <p:cNvCxnSpPr>
            <a:stCxn id="38" idx="3"/>
            <a:endCxn id="34" idx="1"/>
          </p:cNvCxnSpPr>
          <p:nvPr/>
        </p:nvCxnSpPr>
        <p:spPr bwMode="auto">
          <a:xfrm flipV="1">
            <a:off x="6012160" y="5675550"/>
            <a:ext cx="720080" cy="28567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16" name="Пряма зі стрілкою 15"/>
          <p:cNvCxnSpPr>
            <a:stCxn id="38" idx="3"/>
            <a:endCxn id="35" idx="1"/>
          </p:cNvCxnSpPr>
          <p:nvPr/>
        </p:nvCxnSpPr>
        <p:spPr bwMode="auto">
          <a:xfrm>
            <a:off x="6012160" y="5961222"/>
            <a:ext cx="720080" cy="28567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175607962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Регіональні центри НАН України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sp>
        <p:nvSpPr>
          <p:cNvPr id="7" name="Прямокутник 6"/>
          <p:cNvSpPr/>
          <p:nvPr/>
        </p:nvSpPr>
        <p:spPr bwMode="auto">
          <a:xfrm>
            <a:off x="6732240" y="1484784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Сімферополь – 4</a:t>
            </a:r>
          </a:p>
        </p:txBody>
      </p:sp>
      <p:sp>
        <p:nvSpPr>
          <p:cNvPr id="18" name="Прямокутник 17"/>
          <p:cNvSpPr/>
          <p:nvPr/>
        </p:nvSpPr>
        <p:spPr bwMode="auto">
          <a:xfrm>
            <a:off x="6732240" y="2060848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Севастополь – 3</a:t>
            </a:r>
          </a:p>
        </p:txBody>
      </p:sp>
      <p:sp>
        <p:nvSpPr>
          <p:cNvPr id="19" name="Прямокутник 18"/>
          <p:cNvSpPr/>
          <p:nvPr/>
        </p:nvSpPr>
        <p:spPr bwMode="auto">
          <a:xfrm>
            <a:off x="6732240" y="2634427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Керч –</a:t>
            </a:r>
            <a:r>
              <a:rPr kumimoji="0" lang="uk-UA" sz="180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 1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20" name="Прямокутник 19"/>
          <p:cNvSpPr/>
          <p:nvPr/>
        </p:nvSpPr>
        <p:spPr bwMode="auto">
          <a:xfrm>
            <a:off x="6732241" y="3177543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Дніпро - 5</a:t>
            </a:r>
          </a:p>
        </p:txBody>
      </p:sp>
      <p:sp>
        <p:nvSpPr>
          <p:cNvPr id="21" name="Прямокутник 20"/>
          <p:cNvSpPr/>
          <p:nvPr/>
        </p:nvSpPr>
        <p:spPr bwMode="auto">
          <a:xfrm>
            <a:off x="3851920" y="2060849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м. Сімферополь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28" name="Прямокутник 27"/>
          <p:cNvSpPr/>
          <p:nvPr/>
        </p:nvSpPr>
        <p:spPr bwMode="auto">
          <a:xfrm>
            <a:off x="6732240" y="3781584"/>
            <a:ext cx="2160240" cy="357806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Запоріжжя – 1</a:t>
            </a:r>
          </a:p>
        </p:txBody>
      </p:sp>
      <p:sp>
        <p:nvSpPr>
          <p:cNvPr id="29" name="Прямокутник 28"/>
          <p:cNvSpPr/>
          <p:nvPr/>
        </p:nvSpPr>
        <p:spPr bwMode="auto">
          <a:xfrm>
            <a:off x="6732240" y="4351768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Кривий Ріг - 1</a:t>
            </a:r>
          </a:p>
        </p:txBody>
      </p:sp>
      <p:sp>
        <p:nvSpPr>
          <p:cNvPr id="30" name="Прямокутник 29"/>
          <p:cNvSpPr/>
          <p:nvPr/>
        </p:nvSpPr>
        <p:spPr bwMode="auto">
          <a:xfrm>
            <a:off x="6732240" y="4924186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Одеса - 5</a:t>
            </a:r>
          </a:p>
        </p:txBody>
      </p:sp>
      <p:sp>
        <p:nvSpPr>
          <p:cNvPr id="31" name="Прямокутник 30"/>
          <p:cNvSpPr/>
          <p:nvPr/>
        </p:nvSpPr>
        <p:spPr bwMode="auto">
          <a:xfrm>
            <a:off x="3851920" y="3781585"/>
            <a:ext cx="2160240" cy="357806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>
                <a:latin typeface="Bookman Old Style" panose="02050604050505020204" pitchFamily="18" charset="0"/>
              </a:rPr>
              <a:t>м</a:t>
            </a:r>
            <a:r>
              <a:rPr lang="uk-UA" dirty="0" smtClean="0">
                <a:latin typeface="Bookman Old Style" panose="02050604050505020204" pitchFamily="18" charset="0"/>
              </a:rPr>
              <a:t>. Дніпро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33" name="Прямокутник 32"/>
          <p:cNvSpPr/>
          <p:nvPr/>
        </p:nvSpPr>
        <p:spPr bwMode="auto">
          <a:xfrm>
            <a:off x="251520" y="3631745"/>
            <a:ext cx="3240360" cy="65748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Придніпровський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34" name="Прямокутник 33"/>
          <p:cNvSpPr/>
          <p:nvPr/>
        </p:nvSpPr>
        <p:spPr bwMode="auto">
          <a:xfrm>
            <a:off x="6732240" y="5495530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Миколаїв - 1</a:t>
            </a:r>
          </a:p>
        </p:txBody>
      </p:sp>
      <p:sp>
        <p:nvSpPr>
          <p:cNvPr id="35" name="Прямокутник 34"/>
          <p:cNvSpPr/>
          <p:nvPr/>
        </p:nvSpPr>
        <p:spPr bwMode="auto">
          <a:xfrm>
            <a:off x="6732240" y="6066874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sz="180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latin typeface="Bookman Old Style" panose="02050604050505020204" pitchFamily="18" charset="0"/>
              </a:rPr>
              <a:t>Херсон - 1</a:t>
            </a:r>
          </a:p>
        </p:txBody>
      </p:sp>
      <p:sp>
        <p:nvSpPr>
          <p:cNvPr id="38" name="Прямокутник 37"/>
          <p:cNvSpPr/>
          <p:nvPr/>
        </p:nvSpPr>
        <p:spPr bwMode="auto">
          <a:xfrm>
            <a:off x="3851920" y="5495531"/>
            <a:ext cx="2160240" cy="360040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м. Одеса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40" name="Прямокутник 39"/>
          <p:cNvSpPr/>
          <p:nvPr/>
        </p:nvSpPr>
        <p:spPr bwMode="auto">
          <a:xfrm>
            <a:off x="262090" y="5345959"/>
            <a:ext cx="3240360" cy="65748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Південний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sp>
        <p:nvSpPr>
          <p:cNvPr id="32" name="Прямокутник 31"/>
          <p:cNvSpPr/>
          <p:nvPr/>
        </p:nvSpPr>
        <p:spPr bwMode="auto">
          <a:xfrm>
            <a:off x="251520" y="1912126"/>
            <a:ext cx="3240360" cy="657484"/>
          </a:xfrm>
          <a:prstGeom prst="rect">
            <a:avLst/>
          </a:prstGeom>
          <a:noFill/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uk-UA" dirty="0" smtClean="0">
                <a:latin typeface="Bookman Old Style" panose="02050604050505020204" pitchFamily="18" charset="0"/>
              </a:rPr>
              <a:t>Кримський науковий центр</a:t>
            </a:r>
            <a:endParaRPr kumimoji="0" lang="uk-UA" sz="180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latin typeface="Bookman Old Style" panose="02050604050505020204" pitchFamily="18" charset="0"/>
            </a:endParaRPr>
          </a:p>
        </p:txBody>
      </p:sp>
      <p:cxnSp>
        <p:nvCxnSpPr>
          <p:cNvPr id="6" name="Пряма сполучна лінія 5"/>
          <p:cNvCxnSpPr>
            <a:stCxn id="32" idx="3"/>
            <a:endCxn id="21" idx="1"/>
          </p:cNvCxnSpPr>
          <p:nvPr/>
        </p:nvCxnSpPr>
        <p:spPr bwMode="auto">
          <a:xfrm>
            <a:off x="3491880" y="2240868"/>
            <a:ext cx="360040" cy="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0" name="Пряма сполучна лінія 9"/>
          <p:cNvCxnSpPr>
            <a:stCxn id="33" idx="3"/>
            <a:endCxn id="31" idx="1"/>
          </p:cNvCxnSpPr>
          <p:nvPr/>
        </p:nvCxnSpPr>
        <p:spPr bwMode="auto">
          <a:xfrm>
            <a:off x="3491880" y="3960487"/>
            <a:ext cx="360040" cy="1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2" name="Пряма сполучна лінія 11"/>
          <p:cNvCxnSpPr>
            <a:stCxn id="40" idx="3"/>
            <a:endCxn id="38" idx="1"/>
          </p:cNvCxnSpPr>
          <p:nvPr/>
        </p:nvCxnSpPr>
        <p:spPr bwMode="auto">
          <a:xfrm>
            <a:off x="3502450" y="5674701"/>
            <a:ext cx="349470" cy="85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24" name="Пряма зі стрілкою 23"/>
          <p:cNvCxnSpPr>
            <a:stCxn id="21" idx="3"/>
            <a:endCxn id="7" idx="1"/>
          </p:cNvCxnSpPr>
          <p:nvPr/>
        </p:nvCxnSpPr>
        <p:spPr bwMode="auto">
          <a:xfrm flipV="1">
            <a:off x="6012160" y="1664804"/>
            <a:ext cx="720080" cy="576065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26" name="Пряма зі стрілкою 25"/>
          <p:cNvCxnSpPr>
            <a:stCxn id="21" idx="3"/>
            <a:endCxn id="18" idx="1"/>
          </p:cNvCxnSpPr>
          <p:nvPr/>
        </p:nvCxnSpPr>
        <p:spPr bwMode="auto">
          <a:xfrm flipV="1">
            <a:off x="6012160" y="2240868"/>
            <a:ext cx="720080" cy="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37" name="Пряма зі стрілкою 36"/>
          <p:cNvCxnSpPr>
            <a:stCxn id="21" idx="3"/>
            <a:endCxn id="19" idx="1"/>
          </p:cNvCxnSpPr>
          <p:nvPr/>
        </p:nvCxnSpPr>
        <p:spPr bwMode="auto">
          <a:xfrm>
            <a:off x="6012160" y="2240869"/>
            <a:ext cx="720080" cy="57357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1" name="Пряма зі стрілкою 40"/>
          <p:cNvCxnSpPr>
            <a:stCxn id="31" idx="3"/>
            <a:endCxn id="20" idx="1"/>
          </p:cNvCxnSpPr>
          <p:nvPr/>
        </p:nvCxnSpPr>
        <p:spPr bwMode="auto">
          <a:xfrm flipV="1">
            <a:off x="6012160" y="3357563"/>
            <a:ext cx="720081" cy="602925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5" name="Пряма зі стрілкою 44"/>
          <p:cNvCxnSpPr>
            <a:stCxn id="31" idx="3"/>
            <a:endCxn id="28" idx="1"/>
          </p:cNvCxnSpPr>
          <p:nvPr/>
        </p:nvCxnSpPr>
        <p:spPr bwMode="auto">
          <a:xfrm flipV="1">
            <a:off x="6012160" y="3960487"/>
            <a:ext cx="720080" cy="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9" name="Пряма зі стрілкою 48"/>
          <p:cNvCxnSpPr>
            <a:stCxn id="31" idx="3"/>
            <a:endCxn id="29" idx="1"/>
          </p:cNvCxnSpPr>
          <p:nvPr/>
        </p:nvCxnSpPr>
        <p:spPr bwMode="auto">
          <a:xfrm>
            <a:off x="6012160" y="3960488"/>
            <a:ext cx="720080" cy="57130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3" name="Пряма зі стрілкою 52"/>
          <p:cNvCxnSpPr>
            <a:stCxn id="38" idx="3"/>
            <a:endCxn id="30" idx="1"/>
          </p:cNvCxnSpPr>
          <p:nvPr/>
        </p:nvCxnSpPr>
        <p:spPr bwMode="auto">
          <a:xfrm flipV="1">
            <a:off x="6012160" y="5104206"/>
            <a:ext cx="720080" cy="571345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5" name="Пряма зі стрілкою 54"/>
          <p:cNvCxnSpPr>
            <a:stCxn id="38" idx="3"/>
            <a:endCxn id="34" idx="1"/>
          </p:cNvCxnSpPr>
          <p:nvPr/>
        </p:nvCxnSpPr>
        <p:spPr bwMode="auto">
          <a:xfrm flipV="1">
            <a:off x="6012160" y="5675550"/>
            <a:ext cx="720080" cy="1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7" name="Пряма зі стрілкою 56"/>
          <p:cNvCxnSpPr>
            <a:stCxn id="38" idx="3"/>
            <a:endCxn id="35" idx="1"/>
          </p:cNvCxnSpPr>
          <p:nvPr/>
        </p:nvCxnSpPr>
        <p:spPr bwMode="auto">
          <a:xfrm>
            <a:off x="6012160" y="5675551"/>
            <a:ext cx="720080" cy="57134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2"/>
            </a:solidFill>
            <a:prstDash val="solid"/>
            <a:round/>
            <a:headEnd type="none" w="med" len="med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4196506217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Вищі державні наукові центри у країнах «Великої вісімки»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612139"/>
              </p:ext>
            </p:extLst>
          </p:nvPr>
        </p:nvGraphicFramePr>
        <p:xfrm>
          <a:off x="0" y="1052735"/>
          <a:ext cx="9144000" cy="58052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3688">
                  <a:extLst>
                    <a:ext uri="{9D8B030D-6E8A-4147-A177-3AD203B41FA5}">
                      <a16:colId xmlns:a16="http://schemas.microsoft.com/office/drawing/2014/main" val="1512893115"/>
                    </a:ext>
                  </a:extLst>
                </a:gridCol>
                <a:gridCol w="3096344">
                  <a:extLst>
                    <a:ext uri="{9D8B030D-6E8A-4147-A177-3AD203B41FA5}">
                      <a16:colId xmlns:a16="http://schemas.microsoft.com/office/drawing/2014/main" val="776091586"/>
                    </a:ext>
                  </a:extLst>
                </a:gridCol>
                <a:gridCol w="4283968">
                  <a:extLst>
                    <a:ext uri="{9D8B030D-6E8A-4147-A177-3AD203B41FA5}">
                      <a16:colId xmlns:a16="http://schemas.microsoft.com/office/drawing/2014/main" val="2659521899"/>
                    </a:ext>
                  </a:extLst>
                </a:gridCol>
              </a:tblGrid>
              <a:tr h="58695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Країна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Вищий державний науковий центр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Характеристика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87966515"/>
                  </a:ext>
                </a:extLst>
              </a:tr>
              <a:tr h="58695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b="0" i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516444992"/>
                  </a:ext>
                </a:extLst>
              </a:tr>
              <a:tr h="115783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США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Національна академія наук США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Провідна наукова організація, «радник нації в питаннях науки</a:t>
                      </a: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, техніки і медицини.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82690340"/>
                  </a:ext>
                </a:extLst>
              </a:tr>
              <a:tr h="868378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Японія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0" i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Академія наук Японії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Почесна організація,</a:t>
                      </a:r>
                      <a:r>
                        <a:rPr lang="uk-UA" sz="1800" baseline="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що </a:t>
                      </a: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об'єднує провідних японських вчених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18899968"/>
                  </a:ext>
                </a:extLst>
              </a:tr>
              <a:tr h="115783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Франція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0" i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Французька академія наук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Наукове товариство для заохочення й захисту духу французьких наукових досліджень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211489035"/>
                  </a:ext>
                </a:extLst>
              </a:tr>
              <a:tr h="1447296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Німеччина 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0" i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Товариство </a:t>
                      </a:r>
                      <a:r>
                        <a:rPr lang="uk-UA" sz="1800" b="0" i="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Лейбніца</a:t>
                      </a:r>
                      <a:endParaRPr lang="uk-UA" sz="1800" b="0" i="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Найбільше й найважливіше наукове товариство, що представляє 300-річну традицію Академії наук НДР.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61506999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63564296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288" y="228600"/>
            <a:ext cx="8353425" cy="563563"/>
          </a:xfrm>
        </p:spPr>
        <p:txBody>
          <a:bodyPr/>
          <a:lstStyle/>
          <a:p>
            <a:pPr algn="ctr">
              <a:defRPr/>
            </a:pPr>
            <a:r>
              <a:rPr lang="uk-UA" sz="5000" i="0" dirty="0" smtClean="0">
                <a:solidFill>
                  <a:schemeClr val="accent4">
                    <a:lumMod val="50000"/>
                  </a:schemeClr>
                </a:solidFill>
                <a:latin typeface="Bookman Old Style" panose="02050604050505020204" pitchFamily="18" charset="0"/>
              </a:rPr>
              <a:t>ЗМІСТ</a:t>
            </a:r>
            <a:endParaRPr lang="uk-UA" sz="5000" i="0" dirty="0">
              <a:solidFill>
                <a:schemeClr val="accent4">
                  <a:lumMod val="50000"/>
                </a:schemeClr>
              </a:solidFill>
              <a:latin typeface="Bookman Old Style" panose="02050604050505020204" pitchFamily="18" charset="0"/>
            </a:endParaRPr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395228" y="1628800"/>
            <a:ext cx="8353425" cy="3744415"/>
          </a:xfrm>
        </p:spPr>
        <p:txBody>
          <a:bodyPr/>
          <a:lstStyle/>
          <a:p>
            <a:pPr marL="0" indent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4</a:t>
            </a: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.1. Передумови, принципи та ознаки</a:t>
            </a:r>
          </a:p>
          <a:p>
            <a:pPr marL="0" indent="0">
              <a:spcBef>
                <a:spcPts val="0"/>
              </a:spcBef>
              <a:spcAft>
                <a:spcPts val="100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      класифікації наук</a:t>
            </a:r>
          </a:p>
          <a:p>
            <a:pPr marL="0" indent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4</a:t>
            </a: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.2. Регулювання наукової діяльності в</a:t>
            </a:r>
          </a:p>
          <a:p>
            <a:pPr marL="0" indent="0">
              <a:spcBef>
                <a:spcPts val="0"/>
              </a:spcBef>
              <a:spcAft>
                <a:spcPts val="100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      Україні</a:t>
            </a:r>
          </a:p>
          <a:p>
            <a:pPr marL="0" indent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4</a:t>
            </a: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.3. Регулювання наукової діяльності</a:t>
            </a:r>
          </a:p>
          <a:p>
            <a:pPr marL="0" indent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Wingdings" panose="05000000000000000000" pitchFamily="2" charset="2"/>
              <a:buNone/>
              <a:defRPr/>
            </a:pPr>
            <a:r>
              <a:rPr lang="uk-UA" dirty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</a:t>
            </a:r>
            <a:r>
              <a:rPr lang="uk-UA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      за кордоном</a:t>
            </a: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Вищі державні наукові центри у країнах «Великої вісімки»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6741796"/>
              </p:ext>
            </p:extLst>
          </p:nvPr>
        </p:nvGraphicFramePr>
        <p:xfrm>
          <a:off x="0" y="1052735"/>
          <a:ext cx="9144000" cy="58052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63688">
                  <a:extLst>
                    <a:ext uri="{9D8B030D-6E8A-4147-A177-3AD203B41FA5}">
                      <a16:colId xmlns:a16="http://schemas.microsoft.com/office/drawing/2014/main" val="1512893115"/>
                    </a:ext>
                  </a:extLst>
                </a:gridCol>
                <a:gridCol w="3096344">
                  <a:extLst>
                    <a:ext uri="{9D8B030D-6E8A-4147-A177-3AD203B41FA5}">
                      <a16:colId xmlns:a16="http://schemas.microsoft.com/office/drawing/2014/main" val="776091586"/>
                    </a:ext>
                  </a:extLst>
                </a:gridCol>
                <a:gridCol w="4283968">
                  <a:extLst>
                    <a:ext uri="{9D8B030D-6E8A-4147-A177-3AD203B41FA5}">
                      <a16:colId xmlns:a16="http://schemas.microsoft.com/office/drawing/2014/main" val="2659521899"/>
                    </a:ext>
                  </a:extLst>
                </a:gridCol>
              </a:tblGrid>
              <a:tr h="59712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b="0" i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1800" i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uk-UA" sz="180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516444992"/>
                  </a:ext>
                </a:extLst>
              </a:tr>
              <a:tr h="167443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Велика Британія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 b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Лондонське королівське товариство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Провідне наукове товариство, найстаріше у світі, діє як дорадчий орган при вирішенні основних питань наукової політики, виступаючи як національна академія наук.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82690340"/>
                  </a:ext>
                </a:extLst>
              </a:tr>
              <a:tr h="88342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Італія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Національна рада з досліджень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Формує наукові традиції країни, співпрацює з науковими інститутами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18899968"/>
                  </a:ext>
                </a:extLst>
              </a:tr>
              <a:tr h="117789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Канада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Національна дослідницька Рада Канади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Основна організація з питань досліджень та розвитку науки в країні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211489035"/>
                  </a:ext>
                </a:extLst>
              </a:tr>
              <a:tr h="147237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1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Росія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b="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Російська академія наук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Вища наукова </a:t>
                      </a: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установа Російської Федерації, </a:t>
                      </a: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провідний </a:t>
                      </a: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центр фундаментальних</a:t>
                      </a:r>
                      <a:r>
                        <a:rPr lang="uk-UA" sz="1800" baseline="0" dirty="0" smtClean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наукових досліджень.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61506999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70029861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buFont typeface="Wingdings" panose="05000000000000000000" pitchFamily="2" charset="2"/>
              <a:buNone/>
              <a:defRPr/>
            </a:pPr>
            <a:endParaRPr lang="uk-UA" sz="900" dirty="0" smtClean="0"/>
          </a:p>
          <a:p>
            <a:pPr marL="0" indent="0" algn="ctr">
              <a:spcBef>
                <a:spcPts val="0"/>
              </a:spcBef>
              <a:buFont typeface="Wingdings" panose="05000000000000000000" pitchFamily="2" charset="2"/>
              <a:buNone/>
              <a:defRPr/>
            </a:pPr>
            <a:r>
              <a:rPr lang="uk-UA" sz="8000" b="1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Дякую </a:t>
            </a:r>
          </a:p>
          <a:p>
            <a:pPr marL="0" indent="0" algn="ctr">
              <a:spcBef>
                <a:spcPts val="0"/>
              </a:spcBef>
              <a:buFont typeface="Wingdings" panose="05000000000000000000" pitchFamily="2" charset="2"/>
              <a:buNone/>
              <a:defRPr/>
            </a:pPr>
            <a:r>
              <a:rPr lang="uk-UA" sz="8000" b="1" dirty="0" smtClean="0">
                <a:solidFill>
                  <a:schemeClr val="accent4">
                    <a:lumMod val="75000"/>
                  </a:schemeClr>
                </a:solidFill>
                <a:latin typeface="Bookman Old Style" panose="02050604050505020204" pitchFamily="18" charset="0"/>
              </a:rPr>
              <a:t>за увагу! </a:t>
            </a:r>
            <a:endParaRPr lang="uk-UA" sz="8000" b="1" dirty="0">
              <a:solidFill>
                <a:schemeClr val="accent4">
                  <a:lumMod val="75000"/>
                </a:schemeClr>
              </a:solidFill>
              <a:latin typeface="Bookman Old Style" panose="02050604050505020204" pitchFamily="18" charset="0"/>
            </a:endParaRPr>
          </a:p>
        </p:txBody>
      </p:sp>
    </p:spTree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Класифікація наук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6" name="Таблиця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9457505"/>
              </p:ext>
            </p:extLst>
          </p:nvPr>
        </p:nvGraphicFramePr>
        <p:xfrm>
          <a:off x="0" y="1052739"/>
          <a:ext cx="9144000" cy="580525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9752">
                  <a:extLst>
                    <a:ext uri="{9D8B030D-6E8A-4147-A177-3AD203B41FA5}">
                      <a16:colId xmlns:a16="http://schemas.microsoft.com/office/drawing/2014/main" val="1506042869"/>
                    </a:ext>
                  </a:extLst>
                </a:gridCol>
                <a:gridCol w="6804248">
                  <a:extLst>
                    <a:ext uri="{9D8B030D-6E8A-4147-A177-3AD203B41FA5}">
                      <a16:colId xmlns:a16="http://schemas.microsoft.com/office/drawing/2014/main" val="2683197707"/>
                    </a:ext>
                  </a:extLst>
                </a:gridCol>
              </a:tblGrid>
              <a:tr h="483549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Учений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Класифікаційні групи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62878957"/>
                  </a:ext>
                </a:extLst>
              </a:tr>
              <a:tr h="40936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uk-UA" sz="1800" i="1" dirty="0" smtClean="0">
                          <a:latin typeface="Bookman Old Style" panose="02050604050505020204" pitchFamily="18" charset="0"/>
                        </a:rPr>
                        <a:t>1</a:t>
                      </a:r>
                      <a:endParaRPr lang="uk-UA" sz="1800" i="1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uk-UA" sz="1800" i="1" dirty="0" smtClean="0">
                          <a:latin typeface="Bookman Old Style" panose="02050604050505020204" pitchFamily="18" charset="0"/>
                        </a:rPr>
                        <a:t>2</a:t>
                      </a:r>
                      <a:endParaRPr lang="uk-UA" sz="1800" i="1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49488374"/>
                  </a:ext>
                </a:extLst>
              </a:tr>
              <a:tr h="1228087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Аристотель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Теоретичні (фізика і філософія), практичні (дає керівні ідеї для поведінки людини, етика і політика) і творчі, поетичні                           (пізнання ведеться для досягнення чого-небудь прекрасного, естетика)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67487451"/>
                  </a:ext>
                </a:extLst>
              </a:tr>
              <a:tr h="921065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Марк </a:t>
                      </a: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Варрон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Граматика, діалектика, риторика, геометрія, арифметика, астрологія, музика, медицина та архітектура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85778309"/>
                  </a:ext>
                </a:extLst>
              </a:tr>
              <a:tr h="614044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Мусульманські арабські вчені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Арабські (поетика, ораторське мистецтво) та іноземні науки (астрономія, медицина, математика)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317271078"/>
                  </a:ext>
                </a:extLst>
              </a:tr>
              <a:tr h="1228087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Гуго Сен-Вікторський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pc="2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Теоретичні науки (математика, фізика); практичні науки; механічні науки (навігація, сільське господарство, мисливство, медицина, театр); логіка, що включає граматику і риторику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01376201"/>
                  </a:ext>
                </a:extLst>
              </a:tr>
              <a:tr h="921065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Ф. Бекон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Історія як опис фактів (у. </a:t>
                      </a: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т.ч</a:t>
                      </a: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природна і громадянська); теоретичні науки, або “філософія” в широкому сенсі слова; поезія, література, мистецтво взагалі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2669515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07461201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Класифікація наук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6" name="Таблиця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101594"/>
              </p:ext>
            </p:extLst>
          </p:nvPr>
        </p:nvGraphicFramePr>
        <p:xfrm>
          <a:off x="0" y="1052739"/>
          <a:ext cx="9144000" cy="58052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9752">
                  <a:extLst>
                    <a:ext uri="{9D8B030D-6E8A-4147-A177-3AD203B41FA5}">
                      <a16:colId xmlns:a16="http://schemas.microsoft.com/office/drawing/2014/main" val="1506042869"/>
                    </a:ext>
                  </a:extLst>
                </a:gridCol>
                <a:gridCol w="6804248">
                  <a:extLst>
                    <a:ext uri="{9D8B030D-6E8A-4147-A177-3AD203B41FA5}">
                      <a16:colId xmlns:a16="http://schemas.microsoft.com/office/drawing/2014/main" val="2683197707"/>
                    </a:ext>
                  </a:extLst>
                </a:gridCol>
              </a:tblGrid>
              <a:tr h="479461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uk-UA" sz="1800" i="1" dirty="0" smtClean="0">
                          <a:latin typeface="Bookman Old Style" panose="02050604050505020204" pitchFamily="18" charset="0"/>
                        </a:rPr>
                        <a:t>1</a:t>
                      </a:r>
                      <a:endParaRPr lang="uk-UA" sz="1800" i="1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uk-UA" sz="1800" i="1" dirty="0" smtClean="0">
                          <a:latin typeface="Bookman Old Style" panose="02050604050505020204" pitchFamily="18" charset="0"/>
                        </a:rPr>
                        <a:t>2</a:t>
                      </a:r>
                      <a:endParaRPr lang="uk-UA" sz="1800" i="1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49488374"/>
                  </a:ext>
                </a:extLst>
              </a:tr>
              <a:tr h="759795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О. Конт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Математика, фізика, хімія, біологія і соціологія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67487451"/>
                  </a:ext>
                </a:extLst>
              </a:tr>
              <a:tr h="569847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Гегель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Логіка, філософія природи і філософія духу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85778309"/>
                  </a:ext>
                </a:extLst>
              </a:tr>
              <a:tr h="719192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Роджер Бекон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Граматика і логіка, математика, натурфілософія, метафізика і етика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317271078"/>
                  </a:ext>
                </a:extLst>
              </a:tr>
              <a:tr h="759795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Ф. Енгельс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Механіка, фізика, хімія, біологія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01376201"/>
                  </a:ext>
                </a:extLst>
              </a:tr>
              <a:tr h="359596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В. </a:t>
                      </a: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Дільтей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Наука, що вивчає життя природи і наука про людей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26695153"/>
                  </a:ext>
                </a:extLst>
              </a:tr>
              <a:tr h="719192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В. </a:t>
                      </a: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Віндельбанд</a:t>
                      </a: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,                      Г. </a:t>
                      </a: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Ріккерт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Історичні і природні науки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4535852"/>
                  </a:ext>
                </a:extLst>
              </a:tr>
              <a:tr h="1438384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В. І. Вернадський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Наука, об’єкти (і закони) якої охоплюють усю реальність – як нашу планету і її біосферу, так і космічні простори; наука, об’єкти (і закони) якої притаманні тільки для нашої Землі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532536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5570072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sz="2700" dirty="0" smtClean="0">
                <a:latin typeface="Bookman Old Style" panose="02050604050505020204" pitchFamily="18" charset="0"/>
              </a:rPr>
              <a:t>Критерії відмінностей між природничими </a:t>
            </a:r>
            <a:br>
              <a:rPr lang="uk-UA" sz="2700" dirty="0" smtClean="0">
                <a:latin typeface="Bookman Old Style" panose="02050604050505020204" pitchFamily="18" charset="0"/>
              </a:rPr>
            </a:br>
            <a:r>
              <a:rPr lang="uk-UA" sz="2700" dirty="0" smtClean="0">
                <a:latin typeface="Bookman Old Style" panose="02050604050505020204" pitchFamily="18" charset="0"/>
              </a:rPr>
              <a:t>та гуманітарними науками</a:t>
            </a:r>
            <a:endParaRPr lang="uk-UA" sz="2700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7990911"/>
              </p:ext>
            </p:extLst>
          </p:nvPr>
        </p:nvGraphicFramePr>
        <p:xfrm>
          <a:off x="0" y="1066240"/>
          <a:ext cx="9144000" cy="5791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0">
                  <a:extLst>
                    <a:ext uri="{9D8B030D-6E8A-4147-A177-3AD203B41FA5}">
                      <a16:colId xmlns:a16="http://schemas.microsoft.com/office/drawing/2014/main" val="3501636990"/>
                    </a:ext>
                  </a:extLst>
                </a:gridCol>
                <a:gridCol w="3024336">
                  <a:extLst>
                    <a:ext uri="{9D8B030D-6E8A-4147-A177-3AD203B41FA5}">
                      <a16:colId xmlns:a16="http://schemas.microsoft.com/office/drawing/2014/main" val="491333214"/>
                    </a:ext>
                  </a:extLst>
                </a:gridCol>
                <a:gridCol w="3239344">
                  <a:extLst>
                    <a:ext uri="{9D8B030D-6E8A-4147-A177-3AD203B41FA5}">
                      <a16:colId xmlns:a16="http://schemas.microsoft.com/office/drawing/2014/main" val="375618159"/>
                    </a:ext>
                  </a:extLst>
                </a:gridCol>
              </a:tblGrid>
              <a:tr h="275798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Критерії розрізнення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Природничі науки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Гуманітарні науки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0253534"/>
                  </a:ext>
                </a:extLst>
              </a:tr>
              <a:tr h="275798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Об'єкт дослідження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Природа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Людина, суспільство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476502157"/>
                  </a:ext>
                </a:extLst>
              </a:tr>
              <a:tr h="551596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Провідна функція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Пояснення (істини доводяться)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Розуміння (істини тлумачаться)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326803936"/>
                  </a:ext>
                </a:extLst>
              </a:tr>
              <a:tr h="551596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 методології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err="1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Генералізуючий</a:t>
                      </a: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(узагальнюючий)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Індивідуалізуючий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312186388"/>
                  </a:ext>
                </a:extLst>
              </a:tr>
              <a:tr h="275798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Вплив цінностей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Малопомітний, неявний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Істотний, відкритий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58406765"/>
                  </a:ext>
                </a:extLst>
              </a:tr>
              <a:tr h="275798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Антропоцентризм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Виключений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Неминучий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74903570"/>
                  </a:ext>
                </a:extLst>
              </a:tr>
              <a:tr h="551596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Ідеологічне навантаження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Ідеологічний нейтралітет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Ідеологічна завантаженість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828313108"/>
                  </a:ext>
                </a:extLst>
              </a:tr>
              <a:tr h="827394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Взаємовідносини суб'єкта та об'єкта пізнання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Строго розділені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Частково збігаються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03077258"/>
                  </a:ext>
                </a:extLst>
              </a:tr>
              <a:tr h="551596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Кількісно-якісні характеристики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Переважання кількісних оцінок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Переважання якісних оцінок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60351980"/>
                  </a:ext>
                </a:extLst>
              </a:tr>
              <a:tr h="827394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Застосування експериментальних методів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Становить основу методології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Відсутнє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8688197"/>
                  </a:ext>
                </a:extLst>
              </a:tr>
              <a:tr h="827394"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Характер об'єкта дослідження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а) матеріальний</a:t>
                      </a:r>
                    </a:p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б) відносно стійкий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а) більше ідеальний, ніж матеріальний</a:t>
                      </a:r>
                    </a:p>
                    <a:p>
                      <a:pPr algn="l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б) відносно мінливий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742244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4526755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Основні галузі науки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3" name="Таблиця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8198423"/>
              </p:ext>
            </p:extLst>
          </p:nvPr>
        </p:nvGraphicFramePr>
        <p:xfrm>
          <a:off x="0" y="1052729"/>
          <a:ext cx="9144000" cy="58052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1600">
                  <a:extLst>
                    <a:ext uri="{9D8B030D-6E8A-4147-A177-3AD203B41FA5}">
                      <a16:colId xmlns:a16="http://schemas.microsoft.com/office/drawing/2014/main" val="3695140200"/>
                    </a:ext>
                  </a:extLst>
                </a:gridCol>
                <a:gridCol w="3600400">
                  <a:extLst>
                    <a:ext uri="{9D8B030D-6E8A-4147-A177-3AD203B41FA5}">
                      <a16:colId xmlns:a16="http://schemas.microsoft.com/office/drawing/2014/main" val="1028274455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1960589123"/>
                    </a:ext>
                  </a:extLst>
                </a:gridCol>
                <a:gridCol w="3563888">
                  <a:extLst>
                    <a:ext uri="{9D8B030D-6E8A-4147-A177-3AD203B41FA5}">
                      <a16:colId xmlns:a16="http://schemas.microsoft.com/office/drawing/2014/main" val="1856548760"/>
                    </a:ext>
                  </a:extLst>
                </a:gridCol>
              </a:tblGrid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Код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Основні галузі науки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Код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Основні галузі науки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442880932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Фізико-математичні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Фармацевтичні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32924416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Хімічні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Ветеринарні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52083022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Біологічні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Мистецтвознавство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86326640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Геологічні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Архітектура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31352064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Технічні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Психологічні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05813404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Сільськогосподарські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Військові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54517708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Історичні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Національна безпека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21694367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Економічні науки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Соціологічні науки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05961420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Філософські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Політичні 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546548172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Філологічні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Фізичне виховання та спорт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608934119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Географічні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Державне управління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808845315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Юридичні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Культурологія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46336655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Педагогічні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Соціальні комунікації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657153184"/>
                  </a:ext>
                </a:extLst>
              </a:tr>
              <a:tr h="387018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Медичні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651038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24053841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Характеристика економічних наук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6" name="Таблиця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6274527"/>
              </p:ext>
            </p:extLst>
          </p:nvPr>
        </p:nvGraphicFramePr>
        <p:xfrm>
          <a:off x="0" y="1052731"/>
          <a:ext cx="9144000" cy="58052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87624">
                  <a:extLst>
                    <a:ext uri="{9D8B030D-6E8A-4147-A177-3AD203B41FA5}">
                      <a16:colId xmlns:a16="http://schemas.microsoft.com/office/drawing/2014/main" val="4180730994"/>
                    </a:ext>
                  </a:extLst>
                </a:gridCol>
                <a:gridCol w="4032448">
                  <a:extLst>
                    <a:ext uri="{9D8B030D-6E8A-4147-A177-3AD203B41FA5}">
                      <a16:colId xmlns:a16="http://schemas.microsoft.com/office/drawing/2014/main" val="2808323095"/>
                    </a:ext>
                  </a:extLst>
                </a:gridCol>
                <a:gridCol w="3923928">
                  <a:extLst>
                    <a:ext uri="{9D8B030D-6E8A-4147-A177-3AD203B41FA5}">
                      <a16:colId xmlns:a16="http://schemas.microsoft.com/office/drawing/2014/main" val="753881625"/>
                    </a:ext>
                  </a:extLst>
                </a:gridCol>
              </a:tblGrid>
              <a:tr h="103258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Код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Економічні науки за призначенням і роллю в національній економіці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Характеристика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97725646"/>
                  </a:ext>
                </a:extLst>
              </a:tr>
              <a:tr h="32956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uk-UA" sz="1800" i="1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37447847"/>
                  </a:ext>
                </a:extLst>
              </a:tr>
              <a:tr h="32814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   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ЕКОНОМІЧНІ НАУКИ         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1800" b="0" i="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5080564"/>
                  </a:ext>
                </a:extLst>
              </a:tr>
              <a:tr h="6816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Економічна теорія та історія економічної думки   </a:t>
                      </a:r>
                    </a:p>
                  </a:txBody>
                  <a:tcPr marL="68580" marR="68580" marT="0" marB="0"/>
                </a:tc>
                <a:tc rowSpan="5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800" b="0" i="0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Визначають дію економічних законів у загальнотеоретичному і </a:t>
                      </a:r>
                      <a:r>
                        <a:rPr lang="uk-UA" sz="1800" b="0" i="0" dirty="0" err="1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політекономічному</a:t>
                      </a:r>
                      <a:r>
                        <a:rPr lang="uk-UA" sz="1800" b="0" i="0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аспектах, а також відображення їх у     мікро-, макроекономіці, досліджують розвиток економічної думки. Для економічної теорії, задоволення потреб людини є загальною теорією пізнання, яка орієнтує економічну теорію бути прикладною наукою</a:t>
                      </a:r>
                    </a:p>
                    <a:p>
                      <a:endParaRPr lang="uk-UA" dirty="0"/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77338345"/>
                  </a:ext>
                </a:extLst>
              </a:tr>
              <a:tr h="103507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Світове господарство і міжнародні економічні відносини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2152825"/>
                  </a:ext>
                </a:extLst>
              </a:tr>
              <a:tr h="6816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spc="-6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Економіка та управління національним господарством         </a:t>
                      </a:r>
                      <a:endParaRPr lang="uk-UA" sz="1800" i="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844822"/>
                  </a:ext>
                </a:extLst>
              </a:tr>
              <a:tr h="103507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Економіка та управління підприємствами (за видами (економічної діяльності)        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51073909"/>
                  </a:ext>
                </a:extLst>
              </a:tr>
              <a:tr h="68160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0" spc="-4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Розвиток продуктивних сил і регіональна економіка              </a:t>
                      </a:r>
                      <a:endParaRPr lang="uk-UA" sz="1800" i="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20845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9952411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Характеристика економічних наук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6" name="Таблиця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7372259"/>
              </p:ext>
            </p:extLst>
          </p:nvPr>
        </p:nvGraphicFramePr>
        <p:xfrm>
          <a:off x="0" y="1052730"/>
          <a:ext cx="9144000" cy="58067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87624">
                  <a:extLst>
                    <a:ext uri="{9D8B030D-6E8A-4147-A177-3AD203B41FA5}">
                      <a16:colId xmlns:a16="http://schemas.microsoft.com/office/drawing/2014/main" val="4180730994"/>
                    </a:ext>
                  </a:extLst>
                </a:gridCol>
                <a:gridCol w="4032448">
                  <a:extLst>
                    <a:ext uri="{9D8B030D-6E8A-4147-A177-3AD203B41FA5}">
                      <a16:colId xmlns:a16="http://schemas.microsoft.com/office/drawing/2014/main" val="2808323095"/>
                    </a:ext>
                  </a:extLst>
                </a:gridCol>
                <a:gridCol w="3923928">
                  <a:extLst>
                    <a:ext uri="{9D8B030D-6E8A-4147-A177-3AD203B41FA5}">
                      <a16:colId xmlns:a16="http://schemas.microsoft.com/office/drawing/2014/main" val="753881625"/>
                    </a:ext>
                  </a:extLst>
                </a:gridCol>
              </a:tblGrid>
              <a:tr h="31399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uk-UA" sz="1800" i="1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i="1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r>
                        <a:rPr lang="uk-UA" sz="1800" i="1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37447847"/>
                  </a:ext>
                </a:extLst>
              </a:tr>
              <a:tr h="133916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Економіка природокористування та охорони навколишнього середовища   </a:t>
                      </a:r>
                    </a:p>
                  </a:txBody>
                  <a:tcPr marL="68580" marR="68580" marT="0" marB="0"/>
                </a:tc>
                <a:tc rowSpan="6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US" sz="1800" b="0" i="0" dirty="0" smtClean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1800" b="0" i="0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//-//-//-//-//-//-//-//-//-//</a:t>
                      </a:r>
                      <a:endParaRPr lang="uk-UA" sz="1800" b="0" i="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5080564"/>
                  </a:ext>
                </a:extLst>
              </a:tr>
              <a:tr h="65736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Демографія, економіка праці, соціальна економіка і політика 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 dirty="0"/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277338345"/>
                  </a:ext>
                </a:extLst>
              </a:tr>
              <a:tr h="74910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Гроші, фінанси і кредит        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2152825"/>
                  </a:ext>
                </a:extLst>
              </a:tr>
              <a:tr h="99826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08.00.09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Бухгалтерський облік, аналіз та аудит (за видами економічної діяльності)                    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844822"/>
                  </a:ext>
                </a:extLst>
              </a:tr>
              <a:tr h="74910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08.00.10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Статистика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51073909"/>
                  </a:ext>
                </a:extLst>
              </a:tr>
              <a:tr h="99826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08.00.11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Математичні методи, моделі та інформаційні технології в економіці                          </a:t>
                      </a:r>
                    </a:p>
                  </a:txBody>
                  <a:tcPr marL="68580" marR="68580" marT="0" marB="0"/>
                </a:tc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220845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808043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92163"/>
          </a:xfrm>
        </p:spPr>
        <p:txBody>
          <a:bodyPr/>
          <a:lstStyle/>
          <a:p>
            <a:pPr algn="ctr"/>
            <a:r>
              <a:rPr lang="uk-UA" dirty="0" smtClean="0">
                <a:latin typeface="Bookman Old Style" panose="02050604050505020204" pitchFamily="18" charset="0"/>
              </a:rPr>
              <a:t>Напрями підготовки</a:t>
            </a:r>
            <a:endParaRPr lang="uk-UA" dirty="0">
              <a:latin typeface="Bookman Old Style" panose="02050604050505020204" pitchFamily="18" charset="0"/>
            </a:endParaRPr>
          </a:p>
        </p:txBody>
      </p:sp>
      <p:graphicFrame>
        <p:nvGraphicFramePr>
          <p:cNvPr id="4" name="Таблиця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8831691"/>
              </p:ext>
            </p:extLst>
          </p:nvPr>
        </p:nvGraphicFramePr>
        <p:xfrm>
          <a:off x="0" y="1052736"/>
          <a:ext cx="9144000" cy="60448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656">
                  <a:extLst>
                    <a:ext uri="{9D8B030D-6E8A-4147-A177-3AD203B41FA5}">
                      <a16:colId xmlns:a16="http://schemas.microsoft.com/office/drawing/2014/main" val="1377951464"/>
                    </a:ext>
                  </a:extLst>
                </a:gridCol>
                <a:gridCol w="7668344">
                  <a:extLst>
                    <a:ext uri="{9D8B030D-6E8A-4147-A177-3AD203B41FA5}">
                      <a16:colId xmlns:a16="http://schemas.microsoft.com/office/drawing/2014/main" val="3406340614"/>
                    </a:ext>
                  </a:extLst>
                </a:gridCol>
              </a:tblGrid>
              <a:tr h="29999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Код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Напрями підготовки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896634391"/>
                  </a:ext>
                </a:extLst>
              </a:tr>
              <a:tr h="366457"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1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1800" i="1" u="none" dirty="0" smtClean="0">
                          <a:latin typeface="Bookman Old Style" panose="02050604050505020204" pitchFamily="18" charset="0"/>
                        </a:rPr>
                        <a:t>2</a:t>
                      </a:r>
                      <a:endParaRPr lang="uk-UA" sz="1800" i="1" u="none" dirty="0"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46416243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0101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Педагогічна освіта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249307045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0102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Фізичне виховання, спорт і здоров’я людини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79746363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Культура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416098886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Мистецтво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737414728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Гуманітарні науки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708312819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Соціально-політичні науки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01291857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Міжнародні відносини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81782633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Журналістика та інформація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958163969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Право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52154701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Економіка та підприємництво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69113856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0306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Менеджмент і</a:t>
                      </a:r>
                      <a:r>
                        <a:rPr lang="uk-UA" baseline="0" dirty="0" smtClean="0">
                          <a:latin typeface="Bookman Old Style" panose="02050604050505020204" pitchFamily="18" charset="0"/>
                        </a:rPr>
                        <a:t> адміністрування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94172559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u="none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Природничі науки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137821329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uk-UA" sz="1800" u="none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Фізико-математичні науки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555879764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0403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Системі науки та кібернетика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17128978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Інформатика та обчислювальна техніка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6765113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Автоматика та управління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31253176"/>
                  </a:ext>
                </a:extLst>
              </a:tr>
              <a:tr h="30228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effectLst/>
                          <a:latin typeface="Bookman Old Style" panose="020506040505050202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0503</a:t>
                      </a:r>
                      <a:endParaRPr lang="uk-UA" sz="1800" dirty="0">
                        <a:effectLst/>
                        <a:latin typeface="Bookman Old Style" panose="020506040505050202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>
                          <a:latin typeface="Bookman Old Style" panose="02050604050505020204" pitchFamily="18" charset="0"/>
                        </a:rPr>
                        <a:t>Розробка корисних копалин</a:t>
                      </a:r>
                      <a:endParaRPr lang="uk-UA" dirty="0">
                        <a:latin typeface="Bookman Old Style" panose="020506040505050202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833709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73479453"/>
      </p:ext>
    </p:extLst>
  </p:cSld>
  <p:clrMapOvr>
    <a:masterClrMapping/>
  </p:clrMapOvr>
  <p:transition>
    <p:strips dir="l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db2004100l">
  <a:themeElements>
    <a:clrScheme name="cdb2004100l 3">
      <a:dk1>
        <a:srgbClr val="1D528D"/>
      </a:dk1>
      <a:lt1>
        <a:srgbClr val="FFFFFF"/>
      </a:lt1>
      <a:dk2>
        <a:srgbClr val="000000"/>
      </a:dk2>
      <a:lt2>
        <a:srgbClr val="DDDDDD"/>
      </a:lt2>
      <a:accent1>
        <a:srgbClr val="2F85F7"/>
      </a:accent1>
      <a:accent2>
        <a:srgbClr val="FF9900"/>
      </a:accent2>
      <a:accent3>
        <a:srgbClr val="FFFFFF"/>
      </a:accent3>
      <a:accent4>
        <a:srgbClr val="174578"/>
      </a:accent4>
      <a:accent5>
        <a:srgbClr val="ADC2FA"/>
      </a:accent5>
      <a:accent6>
        <a:srgbClr val="E78A00"/>
      </a:accent6>
      <a:hlink>
        <a:srgbClr val="5AD9F2"/>
      </a:hlink>
      <a:folHlink>
        <a:srgbClr val="969696"/>
      </a:folHlink>
    </a:clrScheme>
    <a:fontScheme name="cdb2004100l">
      <a:majorFont>
        <a:latin typeface="Verdana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cdb2004100l 1">
        <a:dk1>
          <a:srgbClr val="29698D"/>
        </a:dk1>
        <a:lt1>
          <a:srgbClr val="FFFFFF"/>
        </a:lt1>
        <a:dk2>
          <a:srgbClr val="000000"/>
        </a:dk2>
        <a:lt2>
          <a:srgbClr val="D6E1E2"/>
        </a:lt2>
        <a:accent1>
          <a:srgbClr val="0099CC"/>
        </a:accent1>
        <a:accent2>
          <a:srgbClr val="FF9933"/>
        </a:accent2>
        <a:accent3>
          <a:srgbClr val="FFFFFF"/>
        </a:accent3>
        <a:accent4>
          <a:srgbClr val="215978"/>
        </a:accent4>
        <a:accent5>
          <a:srgbClr val="AACAE2"/>
        </a:accent5>
        <a:accent6>
          <a:srgbClr val="E78A2D"/>
        </a:accent6>
        <a:hlink>
          <a:srgbClr val="33CCCC"/>
        </a:hlink>
        <a:folHlink>
          <a:srgbClr val="83A6A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b2004100l 2">
        <a:dk1>
          <a:srgbClr val="592C0D"/>
        </a:dk1>
        <a:lt1>
          <a:srgbClr val="FFFFFF"/>
        </a:lt1>
        <a:dk2>
          <a:srgbClr val="000000"/>
        </a:dk2>
        <a:lt2>
          <a:srgbClr val="C0C0C0"/>
        </a:lt2>
        <a:accent1>
          <a:srgbClr val="5B9569"/>
        </a:accent1>
        <a:accent2>
          <a:srgbClr val="5D8FC1"/>
        </a:accent2>
        <a:accent3>
          <a:srgbClr val="FFFFFF"/>
        </a:accent3>
        <a:accent4>
          <a:srgbClr val="4B2409"/>
        </a:accent4>
        <a:accent5>
          <a:srgbClr val="B5C8B9"/>
        </a:accent5>
        <a:accent6>
          <a:srgbClr val="5381AF"/>
        </a:accent6>
        <a:hlink>
          <a:srgbClr val="C5C059"/>
        </a:hlink>
        <a:folHlink>
          <a:srgbClr val="999C9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db2004100l 3">
        <a:dk1>
          <a:srgbClr val="1D528D"/>
        </a:dk1>
        <a:lt1>
          <a:srgbClr val="FFFFFF"/>
        </a:lt1>
        <a:dk2>
          <a:srgbClr val="000000"/>
        </a:dk2>
        <a:lt2>
          <a:srgbClr val="DDDDDD"/>
        </a:lt2>
        <a:accent1>
          <a:srgbClr val="2F85F7"/>
        </a:accent1>
        <a:accent2>
          <a:srgbClr val="FF9900"/>
        </a:accent2>
        <a:accent3>
          <a:srgbClr val="FFFFFF"/>
        </a:accent3>
        <a:accent4>
          <a:srgbClr val="174578"/>
        </a:accent4>
        <a:accent5>
          <a:srgbClr val="ADC2FA"/>
        </a:accent5>
        <a:accent6>
          <a:srgbClr val="E78A00"/>
        </a:accent6>
        <a:hlink>
          <a:srgbClr val="5AD9F2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10572</TotalTime>
  <Words>1550</Words>
  <Application>Microsoft Office PowerPoint</Application>
  <PresentationFormat>Екран (4:3)</PresentationFormat>
  <Paragraphs>451</Paragraphs>
  <Slides>21</Slides>
  <Notes>15</Notes>
  <HiddenSlides>0</HiddenSlides>
  <MMClips>0</MMClips>
  <ScaleCrop>false</ScaleCrop>
  <HeadingPairs>
    <vt:vector size="6" baseType="variant">
      <vt:variant>
        <vt:lpstr>Використані шрифти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слайдів</vt:lpstr>
      </vt:variant>
      <vt:variant>
        <vt:i4>21</vt:i4>
      </vt:variant>
    </vt:vector>
  </HeadingPairs>
  <TitlesOfParts>
    <vt:vector size="28" baseType="lpstr">
      <vt:lpstr>Arial</vt:lpstr>
      <vt:lpstr>Bookman Old Style</vt:lpstr>
      <vt:lpstr>Calibri</vt:lpstr>
      <vt:lpstr>Times New Roman</vt:lpstr>
      <vt:lpstr>Verdana</vt:lpstr>
      <vt:lpstr>Wingdings</vt:lpstr>
      <vt:lpstr>cdb2004100l</vt:lpstr>
      <vt:lpstr>Тема 4. Класифікація наук та регулярної наукової діяльності</vt:lpstr>
      <vt:lpstr>ЗМІСТ</vt:lpstr>
      <vt:lpstr>Класифікація наук</vt:lpstr>
      <vt:lpstr>Класифікація наук</vt:lpstr>
      <vt:lpstr>Критерії відмінностей між природничими  та гуманітарними науками</vt:lpstr>
      <vt:lpstr>Основні галузі науки</vt:lpstr>
      <vt:lpstr>Характеристика економічних наук</vt:lpstr>
      <vt:lpstr>Характеристика економічних наук</vt:lpstr>
      <vt:lpstr>Напрями підготовки</vt:lpstr>
      <vt:lpstr>Напрями підготовки</vt:lpstr>
      <vt:lpstr>Напрями підготовки</vt:lpstr>
      <vt:lpstr>Спеціальності напряму підготовки «Економіка та підприємництво»</vt:lpstr>
      <vt:lpstr>Нормативно-правове регулювання  наукової діяльності </vt:lpstr>
      <vt:lpstr>Нормативно-правове регулювання  наукової діяльності </vt:lpstr>
      <vt:lpstr>Назви академії наук</vt:lpstr>
      <vt:lpstr>Структура організації  управління НДІ</vt:lpstr>
      <vt:lpstr>Регіональні центри НАН України</vt:lpstr>
      <vt:lpstr>Регіональні центри НАН України</vt:lpstr>
      <vt:lpstr>Вищі державні наукові центри у країнах «Великої вісімки»</vt:lpstr>
      <vt:lpstr>Вищі державні наукові центри у країнах «Великої вісімки»</vt:lpstr>
      <vt:lpstr>Презентація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Інститути та їх функції в економіці. Базисні інститути національної економіки</dc:title>
  <dc:creator>Baggio</dc:creator>
  <cp:lastModifiedBy>Камінська Тетяна Юріївна</cp:lastModifiedBy>
  <cp:revision>909</cp:revision>
  <dcterms:modified xsi:type="dcterms:W3CDTF">2017-09-01T10:27:32Z</dcterms:modified>
</cp:coreProperties>
</file>