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6EF3C97-CF5A-4801-8461-7A681263D96E}" type="slidenum">
              <a:t>‹№›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06D7BBD-E5FF-468F-81A2-DD46890B5762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4378480-5722-4A7D-A1F9-2F8619348C9A}" type="slidenum">
              <a:t>‹№›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584012E-CD85-4E28-A84F-6F524F33AAAF}" type="slidenum">
              <a:t>‹№›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878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41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93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93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214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608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65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104C148-8C1C-4246-A8DE-4EF7A8A98555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13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652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824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302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ED7AB64-3293-4D74-9AC1-C009171C6CDC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76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99DB9A-900F-463F-8080-A93D1E2DDA6F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13F92D6-F3B0-43F3-839E-57FCC62B3FBC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F37271B-E525-46CB-8EBB-2E9E4E0FE700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606C5C4-D94D-434F-B465-BA906BFFDE91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73B8611-C1F7-435E-885D-228A5DCBB8AF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A7DFDC7-9F7B-4489-914C-D279B79555E4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uk-UA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0D42230-7A69-4474-82E5-E44C3C3AC979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70" name="Freeform 11"/>
            <p:cNvSpPr/>
            <p:nvPr/>
          </p:nvSpPr>
          <p:spPr>
            <a:xfrm>
              <a:off x="0" y="2575080"/>
              <a:ext cx="100080" cy="6253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Freeform 16"/>
            <p:cNvSpPr/>
            <p:nvPr/>
          </p:nvSpPr>
          <p:spPr>
            <a:xfrm>
              <a:off x="22320" y="228600"/>
              <a:ext cx="105480" cy="29271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2" name="Group 9"/>
          <p:cNvGrpSpPr/>
          <p:nvPr/>
        </p:nvGrpSpPr>
        <p:grpSpPr>
          <a:xfrm>
            <a:off x="27360" y="-720"/>
            <a:ext cx="2355840" cy="6853320"/>
            <a:chOff x="27360" y="-720"/>
            <a:chExt cx="2355840" cy="6853320"/>
          </a:xfrm>
        </p:grpSpPr>
        <p:sp>
          <p:nvSpPr>
            <p:cNvPr id="83" name="Freeform 27"/>
            <p:cNvSpPr/>
            <p:nvPr/>
          </p:nvSpPr>
          <p:spPr>
            <a:xfrm>
              <a:off x="27360" y="-720"/>
              <a:ext cx="493560" cy="44002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Freeform 29"/>
            <p:cNvSpPr/>
            <p:nvPr/>
          </p:nvSpPr>
          <p:spPr>
            <a:xfrm>
              <a:off x="1006200" y="5862600"/>
              <a:ext cx="430200" cy="9900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Freeform 31"/>
            <p:cNvSpPr/>
            <p:nvPr/>
          </p:nvSpPr>
          <p:spPr>
            <a:xfrm>
              <a:off x="468000" y="1289160"/>
              <a:ext cx="173520" cy="30265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5" name="Rectangle 6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Freeform 11"/>
          <p:cNvSpPr/>
          <p:nvPr/>
        </p:nvSpPr>
        <p:spPr>
          <a:xfrm flipV="1">
            <a:off x="-3600" y="712800"/>
            <a:ext cx="1587960" cy="5065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PlaceHolder 1"/>
          <p:cNvSpPr>
            <a:spLocks noGrp="1"/>
          </p:cNvSpPr>
          <p:nvPr>
            <p:ph type="ftr" idx="4"/>
          </p:nvPr>
        </p:nvSpPr>
        <p:spPr>
          <a:xfrm>
            <a:off x="2589120" y="6135840"/>
            <a:ext cx="76194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uk-UA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sldNum" idx="5"/>
          </p:nvPr>
        </p:nvSpPr>
        <p:spPr>
          <a:xfrm>
            <a:off x="531720" y="787680"/>
            <a:ext cx="77904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uk-UA" sz="2000" b="0" strike="noStrike" spc="-1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E875AFE-195D-440A-B526-53D6659DC40D}" type="slidenum">
              <a:rPr lang="uk-UA" sz="2000" b="0" strike="noStrike" spc="-1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dt" idx="6"/>
          </p:nvPr>
        </p:nvSpPr>
        <p:spPr>
          <a:xfrm>
            <a:off x="10361520" y="6130440"/>
            <a:ext cx="1145520" cy="36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uk-UA" sz="1400" b="0" strike="noStrike" spc="-1">
                <a:latin typeface="Times New Roman"/>
              </a:defRPr>
            </a:lvl1pPr>
          </a:lstStyle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1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E02E6DB-0CAA-4407-B886-05241D232C50}" type="slidenum">
              <a:rPr lang="uk-UA" sz="2000" b="0" strike="noStrike" spc="-1" smtClean="0">
                <a:solidFill>
                  <a:srgbClr val="FEFFFF"/>
                </a:solidFill>
                <a:latin typeface="Century Gothic"/>
              </a:rPr>
              <a:t>‹№›</a:t>
            </a:fld>
            <a:endParaRPr lang="uk-UA" sz="2000" b="0" strike="noStrike" spc="-1">
              <a:latin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97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636440" y="1718096"/>
            <a:ext cx="3865008" cy="11257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br>
              <a:rPr lang="uk-UA" sz="5400" b="0" strike="noStrike" spc="-1" dirty="0">
                <a:solidFill>
                  <a:srgbClr val="262626"/>
                </a:solidFill>
                <a:latin typeface="Century Gothic"/>
              </a:rPr>
            </a:br>
            <a:br>
              <a:rPr lang="uk-UA" sz="5400" b="0" strike="noStrike" spc="-1" dirty="0">
                <a:solidFill>
                  <a:srgbClr val="262626"/>
                </a:solidFill>
                <a:latin typeface="Century Gothic"/>
              </a:rPr>
            </a:br>
            <a:br>
              <a:rPr lang="uk-UA" sz="5400" b="0" strike="noStrike" spc="-1" dirty="0">
                <a:solidFill>
                  <a:srgbClr val="262626"/>
                </a:solidFill>
                <a:latin typeface="Century Gothic"/>
              </a:rPr>
            </a:br>
            <a:r>
              <a:rPr lang="uk-UA" sz="5400" b="0" strike="noStrike" spc="-1" dirty="0">
                <a:solidFill>
                  <a:srgbClr val="262626"/>
                </a:solidFill>
                <a:latin typeface="Century Gothic"/>
              </a:rPr>
              <a:t> </a:t>
            </a:r>
            <a:br>
              <a:rPr lang="uk-UA" sz="5400" b="0" strike="noStrike" spc="-1" dirty="0">
                <a:solidFill>
                  <a:srgbClr val="262626"/>
                </a:solidFill>
                <a:latin typeface="Century Gothic"/>
              </a:rPr>
            </a:br>
            <a:r>
              <a:rPr lang="en-US" sz="5400" b="0" strike="noStrike" spc="-1" dirty="0">
                <a:solidFill>
                  <a:srgbClr val="262626"/>
                </a:solidFill>
                <a:latin typeface="Century Gothic"/>
              </a:rPr>
              <a:t>STARLINK</a:t>
            </a:r>
            <a:endParaRPr lang="uk-UA" sz="5400" b="0" strike="noStrike" spc="-1" dirty="0">
              <a:latin typeface="Arial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A2A8CF0-D7E0-4D1A-827B-C1C4B24A620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15505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0" strike="noStrike" spc="-1" dirty="0">
                <a:solidFill>
                  <a:srgbClr val="595959"/>
                </a:solidFill>
                <a:latin typeface="Century Gothic"/>
              </a:rPr>
              <a:t>c</a:t>
            </a:r>
            <a:r>
              <a:rPr lang="uk-UA" sz="2000" b="0" strike="noStrike" spc="-1" dirty="0" err="1">
                <a:solidFill>
                  <a:srgbClr val="595959"/>
                </a:solidFill>
                <a:latin typeface="Century Gothic"/>
              </a:rPr>
              <a:t>танція</a:t>
            </a:r>
            <a:r>
              <a:rPr lang="uk-UA" sz="2000" b="0" strike="noStrike" spc="-1" dirty="0">
                <a:solidFill>
                  <a:srgbClr val="595959"/>
                </a:solidFill>
                <a:latin typeface="Century Gothic"/>
              </a:rPr>
              <a:t> супутникового зв’язку</a:t>
            </a:r>
            <a:endParaRPr lang="uk-UA" sz="2000" b="0" strike="noStrike" spc="-1" dirty="0">
              <a:latin typeface="Arial"/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2608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комплекту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 </a:t>
            </a: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до запуску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812160" y="1651320"/>
            <a:ext cx="10767240" cy="44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Усі з’єднання мають специфічну форму-ключ задля запобігання некоректного під’єднання.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68" name="Рисунок 2"/>
          <p:cNvPicPr/>
          <p:nvPr/>
        </p:nvPicPr>
        <p:blipFill>
          <a:blip r:embed="rId2"/>
          <a:stretch/>
        </p:blipFill>
        <p:spPr>
          <a:xfrm>
            <a:off x="6455520" y="2101320"/>
            <a:ext cx="5472000" cy="410400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3"/>
          <p:cNvPicPr/>
          <p:nvPr/>
        </p:nvPicPr>
        <p:blipFill>
          <a:blip r:embed="rId3"/>
          <a:stretch/>
        </p:blipFill>
        <p:spPr>
          <a:xfrm>
            <a:off x="527760" y="2112840"/>
            <a:ext cx="5667480" cy="410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комплекту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 </a:t>
            </a: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до запуску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832680" y="1546920"/>
            <a:ext cx="10725840" cy="81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Після підключення до живлення, його стан можна побачити за допомогою білого світлодіода вмонтованого в нижню частину модема.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72" name="Рисунок 3"/>
          <p:cNvPicPr/>
          <p:nvPr/>
        </p:nvPicPr>
        <p:blipFill>
          <a:blip r:embed="rId2"/>
          <a:stretch/>
        </p:blipFill>
        <p:spPr>
          <a:xfrm>
            <a:off x="2438280" y="2228040"/>
            <a:ext cx="5899680" cy="442440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ая со стрелкой 5"/>
          <p:cNvSpPr/>
          <p:nvPr/>
        </p:nvSpPr>
        <p:spPr>
          <a:xfrm>
            <a:off x="4462920" y="3753000"/>
            <a:ext cx="588600" cy="742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9D2D0F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та пошук супутників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846000" y="1310040"/>
            <a:ext cx="10725840" cy="81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Для налаштування доступу до Інтернету необхідно встановити додаток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76" name="Рисунок 4"/>
          <p:cNvPicPr/>
          <p:nvPr/>
        </p:nvPicPr>
        <p:blipFill>
          <a:blip r:embed="rId2"/>
          <a:srcRect b="41480"/>
          <a:stretch/>
        </p:blipFill>
        <p:spPr>
          <a:xfrm>
            <a:off x="3807720" y="1717200"/>
            <a:ext cx="3684240" cy="478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та пошук супутників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6536160" cy="81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Інтерфейс 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додатка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79" name="Рисунок 3"/>
          <p:cNvPicPr/>
          <p:nvPr/>
        </p:nvPicPr>
        <p:blipFill>
          <a:blip r:embed="rId2"/>
          <a:srcRect b="4080"/>
          <a:stretch/>
        </p:blipFill>
        <p:spPr>
          <a:xfrm>
            <a:off x="4776840" y="1883520"/>
            <a:ext cx="2298240" cy="489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та пошук супутників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5144040" cy="5380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Після першого вмикання і завантаження модема, запускаємо додаток і нас зустрічає екран, де можна встановити параметри точки доступу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WiFi.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Але задля цього, попередньо додаток попросить під’єднатися до неї. Данні для під’єднання до бездротової мережі створеної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маршрутизатором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SSID: STARLINK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Якщо пропустити цей етап, то буде застосовано стандартні налаштування.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82" name="Рисунок 4"/>
          <p:cNvPicPr/>
          <p:nvPr/>
        </p:nvPicPr>
        <p:blipFill>
          <a:blip r:embed="rId2"/>
          <a:srcRect b="4080"/>
          <a:stretch/>
        </p:blipFill>
        <p:spPr>
          <a:xfrm>
            <a:off x="6476400" y="1310040"/>
            <a:ext cx="2566440" cy="546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та пошук супутників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1037520" y="1310040"/>
            <a:ext cx="10275480" cy="1157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7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Також є можливість одразу увійти в профіль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Starlink,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якщо він є, чи створити новий. На саму роботу чи запуск комплекту, обліковий запис не впливає, але дає додаткові опції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 (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такі як підігрів антени, скидання маршрутизатора, зміна налаштувань безпроводової мережі, використання  стороннього маршрутизатора, вибір частоти роботи бездротової мережі).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85" name="Рисунок 3"/>
          <p:cNvPicPr/>
          <p:nvPr/>
        </p:nvPicPr>
        <p:blipFill>
          <a:blip r:embed="rId2"/>
          <a:srcRect t="68065"/>
          <a:stretch/>
        </p:blipFill>
        <p:spPr>
          <a:xfrm>
            <a:off x="7366680" y="2630160"/>
            <a:ext cx="2566440" cy="365652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5"/>
          <p:cNvPicPr/>
          <p:nvPr/>
        </p:nvPicPr>
        <p:blipFill>
          <a:blip r:embed="rId2"/>
          <a:srcRect b="66463"/>
          <a:stretch/>
        </p:blipFill>
        <p:spPr>
          <a:xfrm>
            <a:off x="1404000" y="2634120"/>
            <a:ext cx="2566440" cy="384012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6"/>
          <p:cNvPicPr/>
          <p:nvPr/>
        </p:nvPicPr>
        <p:blipFill>
          <a:blip r:embed="rId3"/>
          <a:srcRect t="34664" b="31747"/>
          <a:stretch/>
        </p:blipFill>
        <p:spPr>
          <a:xfrm>
            <a:off x="4277160" y="2630160"/>
            <a:ext cx="2566440" cy="384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та пошук супутників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406584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Після цього переходимо до основного меню додатку. Тут вказано назву точки доступу, поточний стан обладнання та ще деякі опції, а також рекомендації, щодо використання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у зоні бойових дій.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90" name="Рисунок 4"/>
          <p:cNvPicPr/>
          <p:nvPr/>
        </p:nvPicPr>
        <p:blipFill>
          <a:blip r:embed="rId2"/>
          <a:stretch/>
        </p:blipFill>
        <p:spPr>
          <a:xfrm>
            <a:off x="5517000" y="1310040"/>
            <a:ext cx="2422440" cy="538092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2" descr="Огляд комплекту Starlink"/>
          <p:cNvPicPr/>
          <p:nvPr/>
        </p:nvPicPr>
        <p:blipFill>
          <a:blip r:embed="rId3"/>
          <a:srcRect t="42690"/>
          <a:stretch/>
        </p:blipFill>
        <p:spPr>
          <a:xfrm>
            <a:off x="8295120" y="1476360"/>
            <a:ext cx="3618720" cy="460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та пошук супутників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10452960" cy="5265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Вмонтований в антену сервопривід сам регулює її положення у просторі, аби мати найкращий сигнал.  Це означає, що нам немає необхідності юстувати антену вручну, а при встановленні її забезпечити віьний від перешкод сектор у 110 градусів.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ВАЖЛИВО!!!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Заборонено примусово (прикладаючи фізичні зусилля) складати антену до транспортного стану для уникнення пошкодження сервоприводу юстування.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Складання антени проводиться двома способами: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Натисненням кнопки (за доступністю)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STOW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у додатку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Перевертанням антени догори. Протягом двох хвилин, після невдалого пошуку сигналу супутників, антена перейде в режим транспортування.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Утиліти додатку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552600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Для більш ефективного налаштування комплекту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у додатку є декілька утиліт,  посилання яких розміщені трохи нижче статусу мережі.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Це: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Visibility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(для визначення наявності перешкод в антенному полі)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Range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(для визначення якості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Wi-Fi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сигналу)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Speed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(тест швидкості)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96" name="Рисунок 3"/>
          <p:cNvPicPr/>
          <p:nvPr/>
        </p:nvPicPr>
        <p:blipFill>
          <a:blip r:embed="rId2"/>
          <a:srcRect b="36510"/>
          <a:stretch/>
        </p:blipFill>
        <p:spPr>
          <a:xfrm>
            <a:off x="7003440" y="1476360"/>
            <a:ext cx="3668400" cy="517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Утиліта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Visibility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832680" y="1285200"/>
            <a:ext cx="11081160" cy="1170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Ця утиліта допоможе зрозуміти наявність перешкод і якість сфери у якій буде працювати антенне поле. Для цього потрібно стати поруч з антеною, чи на тому місці де хочете її розташувати, та слідувати підказкам на екрані.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99" name="Рисунок 4"/>
          <p:cNvPicPr/>
          <p:nvPr/>
        </p:nvPicPr>
        <p:blipFill>
          <a:blip r:embed="rId2"/>
          <a:stretch/>
        </p:blipFill>
        <p:spPr>
          <a:xfrm>
            <a:off x="846000" y="2180520"/>
            <a:ext cx="2060280" cy="457632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5"/>
          <p:cNvPicPr/>
          <p:nvPr/>
        </p:nvPicPr>
        <p:blipFill>
          <a:blip r:embed="rId3"/>
          <a:stretch/>
        </p:blipFill>
        <p:spPr>
          <a:xfrm>
            <a:off x="2968920" y="2180520"/>
            <a:ext cx="2074680" cy="460836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7"/>
          <p:cNvPicPr/>
          <p:nvPr/>
        </p:nvPicPr>
        <p:blipFill>
          <a:blip r:embed="rId4"/>
          <a:stretch/>
        </p:blipFill>
        <p:spPr>
          <a:xfrm>
            <a:off x="5125320" y="2168640"/>
            <a:ext cx="2080080" cy="462060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8"/>
          <p:cNvPicPr/>
          <p:nvPr/>
        </p:nvPicPr>
        <p:blipFill>
          <a:blip r:embed="rId5"/>
          <a:stretch/>
        </p:blipFill>
        <p:spPr>
          <a:xfrm>
            <a:off x="7268040" y="2168640"/>
            <a:ext cx="2080080" cy="462060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9"/>
          <p:cNvPicPr/>
          <p:nvPr/>
        </p:nvPicPr>
        <p:blipFill>
          <a:blip r:embed="rId6"/>
          <a:stretch/>
        </p:blipFill>
        <p:spPr>
          <a:xfrm>
            <a:off x="9432000" y="2158200"/>
            <a:ext cx="2084400" cy="463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760400" y="583200"/>
            <a:ext cx="891108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Що таке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750600" y="1446840"/>
            <a:ext cx="11313360" cy="5410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 dirty="0" err="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 —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це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платформа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супутникового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інтернету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компанії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SpaceX, 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яка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належить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американському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бізнесмену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Ілону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Маску. 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Проєкт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почали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розробляти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в 2015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році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тестові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прототипи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вивели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орбіту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в лютому 2018 року, а першу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групу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із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60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супутників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запустили 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травні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2019-го. Зараз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орбіті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вже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більше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двох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тисяч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супутників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а до 2027 року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компанія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планує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запустити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до космосу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загалом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42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тисячі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— й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тоді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яка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стверджує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SpaceX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платформа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прокриє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майже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всю планету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інтернетом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.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en-US" sz="1800" b="0" strike="noStrike" spc="-1" dirty="0" err="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 —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це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пласка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панель вагою 295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кілограмів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із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чотирма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антенами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та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сонячною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батареєю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датчиком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орієнтування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за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зірками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також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із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двигунами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що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працюють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криптоні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за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допомогою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яких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може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маневрувати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та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обирати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іншу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орбіту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. </a:t>
            </a:r>
            <a:r>
              <a:rPr lang="en-US" sz="1800" b="0" strike="noStrike" spc="-1" dirty="0" err="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використовує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систему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стеження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Міноборони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США,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аби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не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врізалися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в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космічне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сміття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та не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наближалися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до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інших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станцій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.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відміну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від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геостаціонарних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супутників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</a:t>
            </a:r>
            <a:r>
              <a:rPr lang="en-US" sz="1800" b="0" strike="noStrike" spc="-1" dirty="0" err="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не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зависають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над планетою, 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літають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навколо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неї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з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величезною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швидкістю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—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приблизно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27 000 км/год. 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перебувають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низькій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навколоземній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орбіті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приблизно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у 550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кілометрах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над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поверхнею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Землі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тому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затримка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сигналу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майже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непомітна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— до 20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мілісекунд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відміну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від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найближчих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конкурентів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 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яких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сигнал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може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затримуватися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секунди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.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Із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наземними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станціями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й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терміналами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користувачів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зв’язок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забезпечується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Ка-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антенами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через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радіодіапазони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з частотою 12 ГГц, 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між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собою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супутники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взаємодіють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частоті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понад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10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тисяч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ГГц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завдяки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лазерному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променю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.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Утиліта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Range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832680" y="1339920"/>
            <a:ext cx="6236280" cy="306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За допомогою цієї утиліти можна визначити якість Wi-Fi сигналу. Для цього необхідно ходити по зоні покриття та збирати статистику, після чого отримаєте результат. Таким чином, можна переміщувати модем і перевіряти якість покриття.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У деяких випадках, це не актуально.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06" name="Рисунок 10"/>
          <p:cNvPicPr/>
          <p:nvPr/>
        </p:nvPicPr>
        <p:blipFill>
          <a:blip r:embed="rId2"/>
          <a:stretch/>
        </p:blipFill>
        <p:spPr>
          <a:xfrm>
            <a:off x="7229880" y="1339920"/>
            <a:ext cx="2483640" cy="551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Утиліта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Speed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832680" y="1339920"/>
            <a:ext cx="11081160" cy="693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Ця утиліта допоможе визначити швидкість передачі в мережі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, швидкість передачі терміналу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, затримку в мережі.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09" name="Рисунок 3"/>
          <p:cNvPicPr/>
          <p:nvPr/>
        </p:nvPicPr>
        <p:blipFill>
          <a:blip r:embed="rId2"/>
          <a:stretch/>
        </p:blipFill>
        <p:spPr>
          <a:xfrm>
            <a:off x="921960" y="2125800"/>
            <a:ext cx="2074680" cy="460836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6"/>
          <p:cNvPicPr/>
          <p:nvPr/>
        </p:nvPicPr>
        <p:blipFill>
          <a:blip r:embed="rId3"/>
          <a:stretch/>
        </p:blipFill>
        <p:spPr>
          <a:xfrm>
            <a:off x="3070800" y="2125800"/>
            <a:ext cx="2074680" cy="460836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10"/>
          <p:cNvPicPr/>
          <p:nvPr/>
        </p:nvPicPr>
        <p:blipFill>
          <a:blip r:embed="rId4"/>
          <a:stretch/>
        </p:blipFill>
        <p:spPr>
          <a:xfrm>
            <a:off x="5219640" y="2125800"/>
            <a:ext cx="2074680" cy="4608360"/>
          </a:xfrm>
          <a:prstGeom prst="rect">
            <a:avLst/>
          </a:prstGeom>
          <a:ln w="0">
            <a:noFill/>
          </a:ln>
        </p:spPr>
      </p:pic>
      <p:pic>
        <p:nvPicPr>
          <p:cNvPr id="212" name="Рисунок 11"/>
          <p:cNvPicPr/>
          <p:nvPr/>
        </p:nvPicPr>
        <p:blipFill>
          <a:blip r:embed="rId5"/>
          <a:stretch/>
        </p:blipFill>
        <p:spPr>
          <a:xfrm>
            <a:off x="7368480" y="2125800"/>
            <a:ext cx="2074680" cy="460836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12"/>
          <p:cNvPicPr/>
          <p:nvPr/>
        </p:nvPicPr>
        <p:blipFill>
          <a:blip r:embed="rId6"/>
          <a:stretch/>
        </p:blipFill>
        <p:spPr>
          <a:xfrm>
            <a:off x="9517320" y="2125800"/>
            <a:ext cx="2074680" cy="460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Розділи додатку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552600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Для більш ефективного використання комплекту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у додатку є інформаційні розділи,  посилання яких розміщені трохи нижче посилань на утиліти.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Це: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Network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Statistics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Settings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Support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16" name="Рисунок 4"/>
          <p:cNvPicPr/>
          <p:nvPr/>
        </p:nvPicPr>
        <p:blipFill>
          <a:blip r:embed="rId2"/>
          <a:srcRect t="25113" b="3627"/>
          <a:stretch/>
        </p:blipFill>
        <p:spPr>
          <a:xfrm>
            <a:off x="7910640" y="1173600"/>
            <a:ext cx="3525480" cy="55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Розділ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Network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552600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У цьому розділі є можливість переглянути інформацію про: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кількість підключених до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мережі пристроїв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частоту на якій працює пристрій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фізичну адресу пристрою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логічну адресу пристрою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назву пристрою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19" name="Рисунок 3"/>
          <p:cNvPicPr/>
          <p:nvPr/>
        </p:nvPicPr>
        <p:blipFill>
          <a:blip r:embed="rId2"/>
          <a:srcRect t="19126" b="12037"/>
          <a:stretch/>
        </p:blipFill>
        <p:spPr>
          <a:xfrm>
            <a:off x="7844040" y="1157400"/>
            <a:ext cx="3660120" cy="559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Розділ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Statistics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552600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У цьому розділі є можливість переглянути інформацію про: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час роботи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затримку в мережі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швидкість завантаження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швидкість вивантаження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22" name="Рисунок 4"/>
          <p:cNvPicPr/>
          <p:nvPr/>
        </p:nvPicPr>
        <p:blipFill>
          <a:blip r:embed="rId2"/>
          <a:srcRect b="50235"/>
          <a:stretch/>
        </p:blipFill>
        <p:spPr>
          <a:xfrm>
            <a:off x="4934160" y="3262320"/>
            <a:ext cx="3087000" cy="34113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2" descr="Огляд комплекту Starlink"/>
          <p:cNvPicPr/>
          <p:nvPr/>
        </p:nvPicPr>
        <p:blipFill>
          <a:blip r:embed="rId3"/>
          <a:srcRect t="49384"/>
          <a:stretch/>
        </p:blipFill>
        <p:spPr>
          <a:xfrm>
            <a:off x="8295120" y="2620440"/>
            <a:ext cx="3618720" cy="406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3976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Розділ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Settings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1187640" y="1476360"/>
            <a:ext cx="354708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25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У цьому розділі є можливість: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Змінити налаштування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мережі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Вибрати частоту роботи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мережі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Використати інший маршрутизатор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Вибрати режим підігріву антени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Зложити/розложити антену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Налаштувати інший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</a:t>
            </a: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AutoNum type="arabicParenR"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Отримати інформацію про обладнання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26" name="Рисунок 3"/>
          <p:cNvPicPr/>
          <p:nvPr/>
        </p:nvPicPr>
        <p:blipFill>
          <a:blip r:embed="rId2"/>
          <a:srcRect b="64763"/>
          <a:stretch/>
        </p:blipFill>
        <p:spPr>
          <a:xfrm>
            <a:off x="4735800" y="1559880"/>
            <a:ext cx="2284200" cy="359136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5"/>
          <p:cNvPicPr/>
          <p:nvPr/>
        </p:nvPicPr>
        <p:blipFill>
          <a:blip r:embed="rId2"/>
          <a:srcRect t="34818" b="31932"/>
          <a:stretch/>
        </p:blipFill>
        <p:spPr>
          <a:xfrm>
            <a:off x="7055640" y="1559520"/>
            <a:ext cx="2421360" cy="359208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6"/>
          <p:cNvPicPr/>
          <p:nvPr/>
        </p:nvPicPr>
        <p:blipFill>
          <a:blip r:embed="rId2"/>
          <a:srcRect t="68444"/>
          <a:stretch/>
        </p:blipFill>
        <p:spPr>
          <a:xfrm>
            <a:off x="9512640" y="1559520"/>
            <a:ext cx="2551320" cy="3592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2068920" y="-200160"/>
            <a:ext cx="8911080" cy="128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Starlink через ПК        </a:t>
            </a:r>
            <a:endParaRPr lang="uk-UA" sz="3600" b="0" strike="noStrike" spc="-1">
              <a:latin typeface="Arial"/>
            </a:endParaRPr>
          </a:p>
        </p:txBody>
      </p:sp>
      <p:pic>
        <p:nvPicPr>
          <p:cNvPr id="230" name="Рисунок 229"/>
          <p:cNvPicPr/>
          <p:nvPr/>
        </p:nvPicPr>
        <p:blipFill>
          <a:blip r:embed="rId2"/>
          <a:stretch/>
        </p:blipFill>
        <p:spPr>
          <a:xfrm>
            <a:off x="3960000" y="1118160"/>
            <a:ext cx="1994760" cy="3201840"/>
          </a:xfrm>
          <a:prstGeom prst="rect">
            <a:avLst/>
          </a:prstGeom>
          <a:ln w="0">
            <a:noFill/>
          </a:ln>
        </p:spPr>
      </p:pic>
      <p:pic>
        <p:nvPicPr>
          <p:cNvPr id="231" name="Рисунок 230"/>
          <p:cNvPicPr/>
          <p:nvPr/>
        </p:nvPicPr>
        <p:blipFill>
          <a:blip r:embed="rId3"/>
          <a:stretch/>
        </p:blipFill>
        <p:spPr>
          <a:xfrm>
            <a:off x="6146640" y="1121760"/>
            <a:ext cx="5913360" cy="3558240"/>
          </a:xfrm>
          <a:prstGeom prst="rect">
            <a:avLst/>
          </a:prstGeom>
          <a:ln w="0">
            <a:noFill/>
          </a:ln>
        </p:spPr>
      </p:pic>
      <p:sp>
        <p:nvSpPr>
          <p:cNvPr id="232" name="PlaceHolder 3"/>
          <p:cNvSpPr txBox="1"/>
          <p:nvPr/>
        </p:nvSpPr>
        <p:spPr>
          <a:xfrm>
            <a:off x="419040" y="1154160"/>
            <a:ext cx="3420000" cy="4732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Для налаштування комплекту: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1) Підключитись до мережі WIFI “</a:t>
            </a:r>
            <a:r>
              <a:rPr lang="en-US" sz="1800" b="1" strike="noStrike" spc="-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”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2) В браузері ввести адресу: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rgbClr val="404040"/>
                </a:solidFill>
                <a:latin typeface="Century Gothic"/>
              </a:rPr>
              <a:t>http://192.168.100.1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3) Ввести в меню назву WIFI мережі та пароль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SSID:        </a:t>
            </a:r>
            <a:r>
              <a:rPr lang="en-US" sz="1800" b="1" strike="noStrike" spc="-1">
                <a:solidFill>
                  <a:srgbClr val="404040"/>
                </a:solidFill>
                <a:latin typeface="Century Gothic"/>
              </a:rPr>
              <a:t>DrtT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Password: </a:t>
            </a:r>
            <a:r>
              <a:rPr lang="en-US" sz="1800" b="1" strike="noStrike" spc="-1">
                <a:solidFill>
                  <a:srgbClr val="404040"/>
                </a:solidFill>
                <a:latin typeface="Century Gothic"/>
              </a:rPr>
              <a:t>12345678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Bridge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35" name="Зображення1"/>
          <p:cNvPicPr/>
          <p:nvPr/>
        </p:nvPicPr>
        <p:blipFill>
          <a:blip r:embed="rId2"/>
          <a:srcRect r="45199" b="30212"/>
          <a:stretch/>
        </p:blipFill>
        <p:spPr>
          <a:xfrm>
            <a:off x="4419720" y="2228760"/>
            <a:ext cx="4971960" cy="385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8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Включаємо порти в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Bridge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38" name="Зображення2"/>
          <p:cNvPicPr/>
          <p:nvPr/>
        </p:nvPicPr>
        <p:blipFill>
          <a:blip r:embed="rId2"/>
          <a:srcRect r="45512"/>
          <a:stretch/>
        </p:blipFill>
        <p:spPr>
          <a:xfrm>
            <a:off x="4429080" y="1709280"/>
            <a:ext cx="5007600" cy="454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8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Присвоюємо ІР адресу 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Bridge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41" name="Зображення3"/>
          <p:cNvPicPr/>
          <p:nvPr/>
        </p:nvPicPr>
        <p:blipFill>
          <a:blip r:embed="rId2"/>
          <a:srcRect r="44641" b="28907"/>
          <a:stretch/>
        </p:blipFill>
        <p:spPr>
          <a:xfrm>
            <a:off x="4944240" y="1986840"/>
            <a:ext cx="5271480" cy="41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760400" y="583200"/>
            <a:ext cx="964260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Як працює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 Starlink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368640" y="1268280"/>
            <a:ext cx="11695320" cy="571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У країнах, де вже працює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Starlink, 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встановлені наземні станції-шлюзи. Ці шлюзи стоять по всьому світу й не можуть бути занадто далеко від користувача, який намагається підключитися.  Кількість шлюзів — така ж принципова річ, як і кількість супутників у небі. До війни найближчий до України шлюз був у Польщі, й цього було достатньо, аби під’єднатися до платформи в Україні.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Шлюз підключається до супутника, а той, у свою чергу, передає його сигнал на тарілку-термінал. По суті, супутник — дзеркало, яке ретранслює сигнал від наземної станції в одному місці до тарілки користувача в іншому. Умовно це виглядає так: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</p:txBody>
      </p:sp>
      <p:pic>
        <p:nvPicPr>
          <p:cNvPr id="144" name="Рисунок 3"/>
          <p:cNvPicPr/>
          <p:nvPr/>
        </p:nvPicPr>
        <p:blipFill>
          <a:blip r:embed="rId2"/>
          <a:srcRect t="14515"/>
          <a:stretch/>
        </p:blipFill>
        <p:spPr>
          <a:xfrm>
            <a:off x="1726560" y="3425760"/>
            <a:ext cx="8939880" cy="34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8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Налаштовуємо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WiFi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клієнта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44" name="Рисунок 243"/>
          <p:cNvPicPr/>
          <p:nvPr/>
        </p:nvPicPr>
        <p:blipFill>
          <a:blip r:embed="rId2"/>
          <a:stretch/>
        </p:blipFill>
        <p:spPr>
          <a:xfrm>
            <a:off x="5580000" y="1353960"/>
            <a:ext cx="5076360" cy="5466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8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Налаштовуємо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WAN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інтерфейс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47" name="Рисунок 246"/>
          <p:cNvPicPr/>
          <p:nvPr/>
        </p:nvPicPr>
        <p:blipFill>
          <a:blip r:embed="rId2"/>
          <a:stretch/>
        </p:blipFill>
        <p:spPr>
          <a:xfrm>
            <a:off x="4320000" y="1645200"/>
            <a:ext cx="6706080" cy="411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1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DHCP client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50" name="Рисунок 3"/>
          <p:cNvPicPr/>
          <p:nvPr/>
        </p:nvPicPr>
        <p:blipFill>
          <a:blip r:embed="rId2"/>
          <a:srcRect r="45206" b="29923"/>
          <a:stretch/>
        </p:blipFill>
        <p:spPr>
          <a:xfrm>
            <a:off x="4322520" y="1670760"/>
            <a:ext cx="6198120" cy="446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9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DHCP server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53" name="Зображення4"/>
          <p:cNvPicPr/>
          <p:nvPr/>
        </p:nvPicPr>
        <p:blipFill>
          <a:blip r:embed="rId2"/>
          <a:srcRect r="44823" b="30876"/>
          <a:stretch/>
        </p:blipFill>
        <p:spPr>
          <a:xfrm>
            <a:off x="4131720" y="1670760"/>
            <a:ext cx="6378120" cy="4330080"/>
          </a:xfrm>
          <a:prstGeom prst="rect">
            <a:avLst/>
          </a:prstGeom>
          <a:ln w="0">
            <a:noFill/>
          </a:ln>
        </p:spPr>
      </p:pic>
      <p:sp>
        <p:nvSpPr>
          <p:cNvPr id="254" name="Стрелка вниз 3"/>
          <p:cNvSpPr/>
          <p:nvPr/>
        </p:nvSpPr>
        <p:spPr>
          <a:xfrm>
            <a:off x="7450560" y="2133720"/>
            <a:ext cx="270360" cy="8233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53010"/>
          </a:solidFill>
          <a:ln cap="rnd">
            <a:solidFill>
              <a:srgbClr val="7A230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9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DHCP server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57" name="Рисунок 3"/>
          <p:cNvPicPr/>
          <p:nvPr/>
        </p:nvPicPr>
        <p:blipFill>
          <a:blip r:embed="rId2"/>
          <a:srcRect r="45018" b="30257"/>
          <a:stretch/>
        </p:blipFill>
        <p:spPr>
          <a:xfrm>
            <a:off x="4051440" y="1670760"/>
            <a:ext cx="6276960" cy="448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9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DHCP server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60" name="Рисунок 4"/>
          <p:cNvPicPr/>
          <p:nvPr/>
        </p:nvPicPr>
        <p:blipFill>
          <a:blip r:embed="rId2"/>
          <a:srcRect r="45759" b="30257"/>
          <a:stretch/>
        </p:blipFill>
        <p:spPr>
          <a:xfrm>
            <a:off x="4627440" y="1670760"/>
            <a:ext cx="5735160" cy="4149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9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DHCP server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63" name="Рисунок 3"/>
          <p:cNvPicPr/>
          <p:nvPr/>
        </p:nvPicPr>
        <p:blipFill>
          <a:blip r:embed="rId2"/>
          <a:srcRect r="44654" b="30581"/>
          <a:stretch/>
        </p:blipFill>
        <p:spPr>
          <a:xfrm>
            <a:off x="4559400" y="1670760"/>
            <a:ext cx="6186600" cy="4366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9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Створюємо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DHCP server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66" name="Рисунок 4"/>
          <p:cNvPicPr/>
          <p:nvPr/>
        </p:nvPicPr>
        <p:blipFill>
          <a:blip r:embed="rId2"/>
          <a:srcRect r="45389" b="30581"/>
          <a:stretch/>
        </p:blipFill>
        <p:spPr>
          <a:xfrm>
            <a:off x="4503240" y="1670760"/>
            <a:ext cx="5960880" cy="426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Налаштовуємо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NAT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69" name="Рисунок 268"/>
          <p:cNvPicPr/>
          <p:nvPr/>
        </p:nvPicPr>
        <p:blipFill>
          <a:blip r:embed="rId2"/>
          <a:stretch/>
        </p:blipFill>
        <p:spPr>
          <a:xfrm>
            <a:off x="4374360" y="2180520"/>
            <a:ext cx="5705640" cy="321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625760" y="624240"/>
            <a:ext cx="9878400" cy="72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Налаштування маршрутизатора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Mikrotik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1313640" y="1670760"/>
            <a:ext cx="2817360" cy="57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Налаштовуємо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NAT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72" name="Рисунок 3"/>
          <p:cNvPicPr/>
          <p:nvPr/>
        </p:nvPicPr>
        <p:blipFill>
          <a:blip r:embed="rId2"/>
          <a:srcRect r="45389" b="30581"/>
          <a:stretch/>
        </p:blipFill>
        <p:spPr>
          <a:xfrm>
            <a:off x="4243320" y="1670760"/>
            <a:ext cx="6446520" cy="4611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760400" y="583200"/>
            <a:ext cx="891108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Технічні характеристики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368640" y="1269360"/>
            <a:ext cx="11695320" cy="558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1800" b="0" u="sng" strike="noStrike" spc="-1" dirty="0" err="1">
                <a:solidFill>
                  <a:srgbClr val="404040"/>
                </a:solidFill>
                <a:uFillTx/>
                <a:latin typeface="Century Gothic"/>
              </a:rPr>
              <a:t>Антена</a:t>
            </a:r>
            <a:r>
              <a:rPr lang="ru-RU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: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Розміри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50 x 30 см (19" x 12")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Вага : 4,2 кг 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Висота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61 см (24")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Діаметр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щогли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3,4 см (1,3")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Робоча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температура: -30°C до +50°C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Використання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вулиці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ступінь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захисту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IP54</a:t>
            </a:r>
            <a:endParaRPr lang="uk-UA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en-US" sz="1800" b="0" u="sng" strike="noStrike" spc="-1" dirty="0" err="1">
                <a:solidFill>
                  <a:srgbClr val="404040"/>
                </a:solidFill>
                <a:uFillTx/>
                <a:latin typeface="Century Gothic"/>
              </a:rPr>
              <a:t>WiFi</a:t>
            </a:r>
            <a:r>
              <a:rPr lang="en-US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 </a:t>
            </a:r>
            <a:r>
              <a:rPr lang="uk-UA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маршрутизатор: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Стандарти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IEEE 802.11a/b/g/n/ac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Дводіапазонний 2,4 </a:t>
            </a:r>
            <a:r>
              <a:rPr lang="uk-UA" sz="1800" b="0" strike="noStrike" spc="-1" dirty="0" err="1">
                <a:solidFill>
                  <a:srgbClr val="404040"/>
                </a:solidFill>
                <a:latin typeface="Century Gothic"/>
              </a:rPr>
              <a:t>ГГц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 і 5 </a:t>
            </a:r>
            <a:r>
              <a:rPr lang="uk-UA" sz="1800" b="0" strike="noStrike" spc="-1" dirty="0" err="1">
                <a:solidFill>
                  <a:srgbClr val="404040"/>
                </a:solidFill>
                <a:latin typeface="Century Gothic"/>
              </a:rPr>
              <a:t>ГГц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Антена  3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x3, MU-MIMO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Безпека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WPA2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і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WPA3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Робоча температура: 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-0°C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до +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3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0°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C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Захист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IP54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, для використання всередині приміщень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</p:txBody>
      </p:sp>
      <p:pic>
        <p:nvPicPr>
          <p:cNvPr id="147" name="Рисунок 3"/>
          <p:cNvPicPr/>
          <p:nvPr/>
        </p:nvPicPr>
        <p:blipFill>
          <a:blip r:embed="rId2"/>
          <a:stretch/>
        </p:blipFill>
        <p:spPr>
          <a:xfrm>
            <a:off x="8657640" y="1317240"/>
            <a:ext cx="2745720" cy="2745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760400" y="583200"/>
            <a:ext cx="891108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Технічні характеристики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368640" y="1269360"/>
            <a:ext cx="11695320" cy="558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Блок </a:t>
            </a:r>
            <a:r>
              <a:rPr lang="ru-RU" sz="1800" b="0" u="sng" strike="noStrike" spc="-1" dirty="0" err="1">
                <a:solidFill>
                  <a:srgbClr val="404040"/>
                </a:solidFill>
                <a:uFillTx/>
                <a:latin typeface="Century Gothic"/>
              </a:rPr>
              <a:t>живлення</a:t>
            </a:r>
            <a:r>
              <a:rPr lang="ru-RU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: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Вхід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100-240 В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змінного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струму 50/60 Гц, 2,5 А макс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Інтегрований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з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WiFi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роутером</a:t>
            </a:r>
            <a:endParaRPr lang="uk-UA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uk-UA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Кабелі: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Кабель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Ethernet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між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Starlink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і маршрутизатором – 23 м. 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Додаткова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довжина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кабелю доступна в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магазині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Кабель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живлення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-1,8 м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</p:txBody>
      </p:sp>
      <p:pic>
        <p:nvPicPr>
          <p:cNvPr id="150" name="Рисунок 3"/>
          <p:cNvPicPr/>
          <p:nvPr/>
        </p:nvPicPr>
        <p:blipFill>
          <a:blip r:embed="rId2"/>
          <a:stretch/>
        </p:blipFill>
        <p:spPr>
          <a:xfrm>
            <a:off x="8657640" y="1317240"/>
            <a:ext cx="2745720" cy="2745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760400" y="583200"/>
            <a:ext cx="964260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Технічні характеристики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 Starlink business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368640" y="1268280"/>
            <a:ext cx="11695320" cy="571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5000" lnSpcReduction="100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1800" b="0" u="sng" strike="noStrike" spc="-1" dirty="0" err="1">
                <a:solidFill>
                  <a:srgbClr val="404040"/>
                </a:solidFill>
                <a:uFillTx/>
                <a:latin typeface="Century Gothic"/>
              </a:rPr>
              <a:t>Антена</a:t>
            </a:r>
            <a:r>
              <a:rPr lang="ru-RU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: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Діаметр: 58,9 см (23,2")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Вага :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7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,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3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кг 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Висота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64,5 см (25,4")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Діаметр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щогли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3,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6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см (1,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4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")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Робоча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температура: -30°C до +50°C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Використання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на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вулиці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: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ступінь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1800" b="0" strike="noStrike" spc="-1" dirty="0" err="1">
                <a:solidFill>
                  <a:srgbClr val="404040"/>
                </a:solidFill>
                <a:latin typeface="Century Gothic"/>
              </a:rPr>
              <a:t>захисту</a:t>
            </a:r>
            <a:r>
              <a:rPr lang="ru-RU" sz="1800" b="0" strike="noStrike" spc="-1" dirty="0">
                <a:solidFill>
                  <a:srgbClr val="404040"/>
                </a:solidFill>
                <a:latin typeface="Century Gothic"/>
              </a:rPr>
              <a:t> IP54</a:t>
            </a:r>
            <a:endParaRPr lang="uk-UA" sz="18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en-US" sz="1800" b="0" u="sng" strike="noStrike" spc="-1" dirty="0" err="1">
                <a:solidFill>
                  <a:srgbClr val="404040"/>
                </a:solidFill>
                <a:uFillTx/>
                <a:latin typeface="Century Gothic"/>
              </a:rPr>
              <a:t>WiFi</a:t>
            </a:r>
            <a:r>
              <a:rPr lang="en-US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 </a:t>
            </a:r>
            <a:r>
              <a:rPr lang="uk-UA" sz="1800" b="0" u="sng" strike="noStrike" spc="-1" dirty="0">
                <a:solidFill>
                  <a:srgbClr val="404040"/>
                </a:solidFill>
                <a:uFillTx/>
                <a:latin typeface="Century Gothic"/>
              </a:rPr>
              <a:t>маршрутизатор: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Стандарти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IEEE 802.11a/b/g/n/ac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Дводіапазонний 2,4 ГГц і 5 ГГц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Антена 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2x2, MU-MIMO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	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Порт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Ethernet - 1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Безпека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WPA2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і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WPA3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Робоча температура: 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-0°C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до +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3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0°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C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	Захист </a:t>
            </a:r>
            <a:r>
              <a:rPr lang="en-US" sz="1800" b="0" strike="noStrike" spc="-1" dirty="0">
                <a:solidFill>
                  <a:srgbClr val="404040"/>
                </a:solidFill>
                <a:latin typeface="Century Gothic"/>
              </a:rPr>
              <a:t>IP54 </a:t>
            </a:r>
            <a:r>
              <a:rPr lang="uk-UA" sz="1800" b="0" strike="noStrike" spc="-1" dirty="0">
                <a:solidFill>
                  <a:srgbClr val="404040"/>
                </a:solidFill>
                <a:latin typeface="Century Gothic"/>
              </a:rPr>
              <a:t>, для використання всередині приміщень</a:t>
            </a:r>
            <a:endParaRPr lang="uk-UA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</p:txBody>
      </p:sp>
      <p:pic>
        <p:nvPicPr>
          <p:cNvPr id="153" name="Рисунок 4"/>
          <p:cNvPicPr/>
          <p:nvPr/>
        </p:nvPicPr>
        <p:blipFill>
          <a:blip r:embed="rId2"/>
          <a:stretch/>
        </p:blipFill>
        <p:spPr>
          <a:xfrm>
            <a:off x="9051120" y="926280"/>
            <a:ext cx="3012840" cy="3012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760400" y="583200"/>
            <a:ext cx="964260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Технічні характеристики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 Starlink business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368640" y="1268280"/>
            <a:ext cx="11695320" cy="571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1800" b="0" u="sng" strike="noStrike" spc="-1">
                <a:solidFill>
                  <a:srgbClr val="404040"/>
                </a:solidFill>
                <a:uFillTx/>
                <a:latin typeface="Century Gothic"/>
              </a:rPr>
              <a:t>Блок живлення: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	Вхід: 100-240 В змінного струму 50/60 Гц, 2,5 А макс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uk-UA" sz="1800" b="0" u="sng" strike="noStrike" spc="-1">
                <a:solidFill>
                  <a:srgbClr val="404040"/>
                </a:solidFill>
                <a:uFillTx/>
                <a:latin typeface="Century Gothic"/>
              </a:rPr>
              <a:t>Кабелі: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	 Кабель 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Ethernet між Starlink і блоком живлення -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30 м 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	Кабель 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Cat5e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довжиною 2 м між маршрутизатором і джерелом живлення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</p:txBody>
      </p:sp>
      <p:pic>
        <p:nvPicPr>
          <p:cNvPr id="156" name="Рисунок 4"/>
          <p:cNvPicPr/>
          <p:nvPr/>
        </p:nvPicPr>
        <p:blipFill>
          <a:blip r:embed="rId2"/>
          <a:stretch/>
        </p:blipFill>
        <p:spPr>
          <a:xfrm>
            <a:off x="9051120" y="926280"/>
            <a:ext cx="3012840" cy="3012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2608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комплекту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 </a:t>
            </a: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до запуску</a:t>
            </a:r>
            <a:endParaRPr lang="uk-UA" sz="3600" b="0" strike="noStrike" spc="-1">
              <a:latin typeface="Arial"/>
            </a:endParaRPr>
          </a:p>
        </p:txBody>
      </p:sp>
      <p:pic>
        <p:nvPicPr>
          <p:cNvPr id="158" name="Объект 3"/>
          <p:cNvPicPr/>
          <p:nvPr/>
        </p:nvPicPr>
        <p:blipFill>
          <a:blip r:embed="rId2"/>
          <a:stretch/>
        </p:blipFill>
        <p:spPr>
          <a:xfrm>
            <a:off x="6973920" y="3017880"/>
            <a:ext cx="4926240" cy="369432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2"/>
          <p:cNvPicPr/>
          <p:nvPr/>
        </p:nvPicPr>
        <p:blipFill>
          <a:blip r:embed="rId3"/>
          <a:stretch/>
        </p:blipFill>
        <p:spPr>
          <a:xfrm>
            <a:off x="527760" y="1310040"/>
            <a:ext cx="4739760" cy="3554640"/>
          </a:xfrm>
          <a:prstGeom prst="rect">
            <a:avLst/>
          </a:prstGeom>
          <a:ln w="0">
            <a:noFill/>
          </a:ln>
        </p:spPr>
      </p:pic>
      <p:sp>
        <p:nvSpPr>
          <p:cNvPr id="160" name="TextBox 6"/>
          <p:cNvSpPr/>
          <p:nvPr/>
        </p:nvSpPr>
        <p:spPr>
          <a:xfrm>
            <a:off x="1159920" y="4865400"/>
            <a:ext cx="39297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WiFi </a:t>
            </a:r>
            <a:r>
              <a:rPr lang="uk-UA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маршрутизатор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Кабелі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161" name="TextBox 7"/>
          <p:cNvSpPr/>
          <p:nvPr/>
        </p:nvSpPr>
        <p:spPr>
          <a:xfrm>
            <a:off x="7263000" y="2260800"/>
            <a:ext cx="39297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Антена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  <a:ea typeface="DejaVu Sans"/>
              </a:rPr>
              <a:t>Підставка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774080" y="596880"/>
            <a:ext cx="10126080" cy="7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Підготовка комплекту  </a:t>
            </a: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Starlink </a:t>
            </a:r>
            <a:r>
              <a:rPr lang="uk-UA" sz="3600" b="0" strike="noStrike" spc="-1">
                <a:solidFill>
                  <a:srgbClr val="262626"/>
                </a:solidFill>
                <a:latin typeface="Century Gothic"/>
              </a:rPr>
              <a:t>до запуску</a:t>
            </a:r>
            <a:endParaRPr lang="uk-UA" sz="3600" b="0" strike="noStrike" spc="-1">
              <a:latin typeface="Arial"/>
            </a:endParaRPr>
          </a:p>
        </p:txBody>
      </p:sp>
      <p:pic>
        <p:nvPicPr>
          <p:cNvPr id="163" name="Рисунок 4"/>
          <p:cNvPicPr/>
          <p:nvPr/>
        </p:nvPicPr>
        <p:blipFill>
          <a:blip r:embed="rId2"/>
          <a:stretch/>
        </p:blipFill>
        <p:spPr>
          <a:xfrm>
            <a:off x="735120" y="1423080"/>
            <a:ext cx="4008960" cy="5345640"/>
          </a:xfrm>
          <a:prstGeom prst="rect">
            <a:avLst/>
          </a:prstGeom>
          <a:ln w="0">
            <a:noFill/>
          </a:ln>
        </p:spPr>
      </p:pic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964040" y="1310040"/>
            <a:ext cx="6936120" cy="1200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rgbClr val="404040"/>
                </a:solidFill>
                <a:latin typeface="Century Gothic"/>
              </a:rPr>
              <a:t>З’єднуються підставка та антена не складно - з одного боку стійки антени є фіксатор і не тим боком їх не з’єднаєш. Але при цьому спочатку треба під’єднати кабель, а лише потім збирати антену. 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65" name="Рисунок 6"/>
          <p:cNvPicPr/>
          <p:nvPr/>
        </p:nvPicPr>
        <p:blipFill>
          <a:blip r:embed="rId3"/>
          <a:stretch/>
        </p:blipFill>
        <p:spPr>
          <a:xfrm>
            <a:off x="6123960" y="2632680"/>
            <a:ext cx="5434920" cy="4097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</TotalTime>
  <Words>1463</Words>
  <Application>Microsoft Office PowerPoint</Application>
  <PresentationFormat>Широкий екран</PresentationFormat>
  <Paragraphs>163</Paragraphs>
  <Slides>39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39</vt:i4>
      </vt:variant>
    </vt:vector>
  </HeadingPairs>
  <TitlesOfParts>
    <vt:vector size="48" baseType="lpstr">
      <vt:lpstr>Arial</vt:lpstr>
      <vt:lpstr>Century Gothic</vt:lpstr>
      <vt:lpstr>Gill Sans MT</vt:lpstr>
      <vt:lpstr>Symbol</vt:lpstr>
      <vt:lpstr>Times New Roman</vt:lpstr>
      <vt:lpstr>Wingdings</vt:lpstr>
      <vt:lpstr>Wingdings 3</vt:lpstr>
      <vt:lpstr>Office Theme</vt:lpstr>
      <vt:lpstr>Галерея</vt:lpstr>
      <vt:lpstr>     STARLINK</vt:lpstr>
      <vt:lpstr>Що таке Starlink</vt:lpstr>
      <vt:lpstr>Як працює Starlink</vt:lpstr>
      <vt:lpstr>Технічні характеристики</vt:lpstr>
      <vt:lpstr>Технічні характеристики</vt:lpstr>
      <vt:lpstr>Технічні характеристики Starlink business</vt:lpstr>
      <vt:lpstr>Технічні характеристики Starlink business</vt:lpstr>
      <vt:lpstr>Підготовка комплекту  Starlink до запуску</vt:lpstr>
      <vt:lpstr>Підготовка комплекту  Starlink до запуску</vt:lpstr>
      <vt:lpstr>Підготовка комплекту  Starlink до запуску</vt:lpstr>
      <vt:lpstr>Підготовка комплекту  Starlink до запуску</vt:lpstr>
      <vt:lpstr>Підготовка та пошук супутників</vt:lpstr>
      <vt:lpstr>Підготовка та пошук супутників</vt:lpstr>
      <vt:lpstr>Підготовка та пошук супутників</vt:lpstr>
      <vt:lpstr>Підготовка та пошук супутників</vt:lpstr>
      <vt:lpstr>Підготовка та пошук супутників</vt:lpstr>
      <vt:lpstr>Підготовка та пошук супутників</vt:lpstr>
      <vt:lpstr>Утиліти додатку Starlink</vt:lpstr>
      <vt:lpstr>Утиліта  Visibility</vt:lpstr>
      <vt:lpstr>Утиліта  Range</vt:lpstr>
      <vt:lpstr>Утиліта  Speed</vt:lpstr>
      <vt:lpstr>Розділи додатку Starlink</vt:lpstr>
      <vt:lpstr>Розділ Network</vt:lpstr>
      <vt:lpstr>Розділ Statistics</vt:lpstr>
      <vt:lpstr>Розділ Settings</vt:lpstr>
      <vt:lpstr>Налаштування Starlink через ПК        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  <vt:lpstr>Налаштування маршрутизатора Mikrotik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STARLINK</dc:title>
  <dc:subject/>
  <dc:creator>Admin</dc:creator>
  <dc:description/>
  <cp:lastModifiedBy>Виталий Ципоренко</cp:lastModifiedBy>
  <cp:revision>42</cp:revision>
  <dcterms:created xsi:type="dcterms:W3CDTF">2022-06-19T05:46:34Z</dcterms:created>
  <dcterms:modified xsi:type="dcterms:W3CDTF">2023-09-11T19:46:53Z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r8>38</vt:r8>
  </property>
</Properties>
</file>