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0" r:id="rId4"/>
    <p:sldId id="453" r:id="rId5"/>
    <p:sldId id="465" r:id="rId6"/>
    <p:sldId id="468" r:id="rId7"/>
    <p:sldId id="454" r:id="rId8"/>
    <p:sldId id="455" r:id="rId9"/>
    <p:sldId id="456" r:id="rId10"/>
    <p:sldId id="457" r:id="rId11"/>
    <p:sldId id="458" r:id="rId12"/>
    <p:sldId id="459" r:id="rId13"/>
    <p:sldId id="460" r:id="rId14"/>
    <p:sldId id="461" r:id="rId15"/>
    <p:sldId id="462" r:id="rId16"/>
    <p:sldId id="463" r:id="rId17"/>
    <p:sldId id="464" r:id="rId18"/>
    <p:sldId id="466" r:id="rId19"/>
    <p:sldId id="467" r:id="rId20"/>
    <p:sldId id="469" r:id="rId21"/>
    <p:sldId id="472" r:id="rId22"/>
    <p:sldId id="470" r:id="rId23"/>
    <p:sldId id="474" r:id="rId24"/>
    <p:sldId id="475" r:id="rId25"/>
    <p:sldId id="476" r:id="rId26"/>
    <p:sldId id="477" r:id="rId27"/>
    <p:sldId id="478" r:id="rId28"/>
    <p:sldId id="479" r:id="rId29"/>
    <p:sldId id="480" r:id="rId30"/>
    <p:sldId id="473" r:id="rId31"/>
    <p:sldId id="471" r:id="rId32"/>
    <p:sldId id="481" r:id="rId33"/>
    <p:sldId id="482" r:id="rId34"/>
    <p:sldId id="483" r:id="rId35"/>
    <p:sldId id="484" r:id="rId36"/>
    <p:sldId id="485" r:id="rId37"/>
    <p:sldId id="486" r:id="rId38"/>
    <p:sldId id="487" r:id="rId39"/>
    <p:sldId id="488" r:id="rId40"/>
    <p:sldId id="489" r:id="rId41"/>
    <p:sldId id="31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348311B-1539-472E-8155-1407E201C1E2}">
          <p14:sldIdLst>
            <p14:sldId id="270"/>
            <p14:sldId id="453"/>
            <p14:sldId id="465"/>
            <p14:sldId id="468"/>
            <p14:sldId id="454"/>
            <p14:sldId id="455"/>
            <p14:sldId id="456"/>
            <p14:sldId id="457"/>
            <p14:sldId id="458"/>
            <p14:sldId id="459"/>
            <p14:sldId id="460"/>
            <p14:sldId id="461"/>
            <p14:sldId id="462"/>
            <p14:sldId id="463"/>
            <p14:sldId id="464"/>
            <p14:sldId id="466"/>
            <p14:sldId id="467"/>
            <p14:sldId id="469"/>
            <p14:sldId id="472"/>
            <p14:sldId id="470"/>
            <p14:sldId id="474"/>
            <p14:sldId id="475"/>
            <p14:sldId id="476"/>
            <p14:sldId id="477"/>
            <p14:sldId id="478"/>
            <p14:sldId id="479"/>
            <p14:sldId id="480"/>
            <p14:sldId id="473"/>
            <p14:sldId id="471"/>
            <p14:sldId id="481"/>
            <p14:sldId id="482"/>
            <p14:sldId id="483"/>
            <p14:sldId id="484"/>
            <p14:sldId id="485"/>
            <p14:sldId id="486"/>
            <p14:sldId id="487"/>
            <p14:sldId id="488"/>
            <p14:sldId id="489"/>
            <p14:sldId id="316"/>
          </p14:sldIdLst>
        </p14:section>
      </p14:sectionLst>
    </p:ex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showGuides="1">
      <p:cViewPr varScale="1">
        <p:scale>
          <a:sx n="99" d="100"/>
          <a:sy n="99" d="100"/>
        </p:scale>
        <p:origin x="96" y="77"/>
      </p:cViewPr>
      <p:guideLst>
        <p:guide orient="horz" pos="235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43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2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B47D6-DAD7-40A6-BD10-CD2FABB1321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320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7960874-3F9B-4D3F-855A-5669B09C929B}"/>
              </a:ext>
            </a:extLst>
          </p:cNvPr>
          <p:cNvSpPr>
            <a:spLocks noGrp="1"/>
          </p:cNvSpPr>
          <p:nvPr>
            <p:ph type="pic" idx="12" hasCustomPrompt="1"/>
          </p:nvPr>
        </p:nvSpPr>
        <p:spPr>
          <a:xfrm>
            <a:off x="0" y="0"/>
            <a:ext cx="12192000" cy="3135087"/>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a16="http://schemas.microsoft.com/office/drawing/2014/main" id="{2B1140DE-B7EF-4821-92DB-87F8292871AB}"/>
              </a:ext>
            </a:extLst>
          </p:cNvPr>
          <p:cNvSpPr>
            <a:spLocks noGrp="1"/>
          </p:cNvSpPr>
          <p:nvPr>
            <p:ph type="pic" idx="13" hasCustomPrompt="1"/>
          </p:nvPr>
        </p:nvSpPr>
        <p:spPr>
          <a:xfrm>
            <a:off x="905623"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6" name="Picture Placeholder 2">
            <a:extLst>
              <a:ext uri="{FF2B5EF4-FFF2-40B4-BE49-F238E27FC236}">
                <a16:creationId xmlns:a16="http://schemas.microsoft.com/office/drawing/2014/main" id="{72D1BE3B-CE32-4F45-9E7C-3CF4C5DACDCA}"/>
              </a:ext>
            </a:extLst>
          </p:cNvPr>
          <p:cNvSpPr>
            <a:spLocks noGrp="1"/>
          </p:cNvSpPr>
          <p:nvPr>
            <p:ph type="pic" idx="14" hasCustomPrompt="1"/>
          </p:nvPr>
        </p:nvSpPr>
        <p:spPr>
          <a:xfrm>
            <a:off x="628236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7" name="Picture Placeholder 2">
            <a:extLst>
              <a:ext uri="{FF2B5EF4-FFF2-40B4-BE49-F238E27FC236}">
                <a16:creationId xmlns:a16="http://schemas.microsoft.com/office/drawing/2014/main" id="{6F1FA09A-98C2-4BC7-A032-43C843531C64}"/>
              </a:ext>
            </a:extLst>
          </p:cNvPr>
          <p:cNvSpPr>
            <a:spLocks noGrp="1"/>
          </p:cNvSpPr>
          <p:nvPr>
            <p:ph type="pic" idx="15" hasCustomPrompt="1"/>
          </p:nvPr>
        </p:nvSpPr>
        <p:spPr>
          <a:xfrm>
            <a:off x="3593992"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8" name="Picture Placeholder 2">
            <a:extLst>
              <a:ext uri="{FF2B5EF4-FFF2-40B4-BE49-F238E27FC236}">
                <a16:creationId xmlns:a16="http://schemas.microsoft.com/office/drawing/2014/main" id="{28718837-365D-4859-B99D-1C4C5BB7E508}"/>
              </a:ext>
            </a:extLst>
          </p:cNvPr>
          <p:cNvSpPr>
            <a:spLocks noGrp="1"/>
          </p:cNvSpPr>
          <p:nvPr>
            <p:ph type="pic" idx="16" hasCustomPrompt="1"/>
          </p:nvPr>
        </p:nvSpPr>
        <p:spPr>
          <a:xfrm>
            <a:off x="897073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74010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a16="http://schemas.microsoft.com/office/drawing/2014/main" id="{8E24A2BE-80CE-4B79-BF31-91FA62C04420}"/>
              </a:ext>
            </a:extLst>
          </p:cNvPr>
          <p:cNvSpPr>
            <a:spLocks noGrp="1"/>
          </p:cNvSpPr>
          <p:nvPr>
            <p:ph type="pic" idx="13" hasCustomPrompt="1"/>
          </p:nvPr>
        </p:nvSpPr>
        <p:spPr>
          <a:xfrm>
            <a:off x="0" y="2160665"/>
            <a:ext cx="12192000" cy="2502762"/>
          </a:xfrm>
          <a:prstGeom prst="rect">
            <a:avLst/>
          </a:prstGeom>
          <a:solidFill>
            <a:schemeClr val="bg1">
              <a:lumMod val="95000"/>
            </a:schemeClr>
          </a:solidFill>
        </p:spPr>
        <p:txBody>
          <a:bodyPr anchor="ctr"/>
          <a:lstStyle>
            <a:lvl1pPr marL="0" indent="0" algn="ctr">
              <a:buNone/>
              <a:defRPr sz="18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5" name="Rectangle 4">
            <a:extLst>
              <a:ext uri="{FF2B5EF4-FFF2-40B4-BE49-F238E27FC236}">
                <a16:creationId xmlns:a16="http://schemas.microsoft.com/office/drawing/2014/main" id="{B2F51014-6E90-4769-BCD9-A06A9FC17AC8}"/>
              </a:ext>
            </a:extLst>
          </p:cNvPr>
          <p:cNvSpPr/>
          <p:nvPr userDrawn="1"/>
        </p:nvSpPr>
        <p:spPr>
          <a:xfrm>
            <a:off x="0" y="2026940"/>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a16="http://schemas.microsoft.com/office/drawing/2014/main" id="{D8BC926F-7282-4E00-BF8A-8D24B274039B}"/>
              </a:ext>
            </a:extLst>
          </p:cNvPr>
          <p:cNvSpPr/>
          <p:nvPr userDrawn="1"/>
        </p:nvSpPr>
        <p:spPr>
          <a:xfrm>
            <a:off x="0" y="4725144"/>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15033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6" name="그림 개체 틀 12">
            <a:extLst>
              <a:ext uri="{FF2B5EF4-FFF2-40B4-BE49-F238E27FC236}">
                <a16:creationId xmlns:a16="http://schemas.microsoft.com/office/drawing/2014/main" id="{A7A44CD1-8791-4411-9DCF-BE8F9EB9EB13}"/>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0458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id="{67C24402-8447-448E-89E3-183EBB1DA00D}"/>
              </a:ext>
            </a:extLst>
          </p:cNvPr>
          <p:cNvSpPr/>
          <p:nvPr userDrawn="1"/>
        </p:nvSpPr>
        <p:spPr>
          <a:xfrm>
            <a:off x="0" y="299695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E4CF9D97-FAE0-4B0A-A30C-8936E46C66B2}"/>
              </a:ext>
            </a:extLst>
          </p:cNvPr>
          <p:cNvGrpSpPr/>
          <p:nvPr userDrawn="1"/>
        </p:nvGrpSpPr>
        <p:grpSpPr>
          <a:xfrm>
            <a:off x="4763852" y="1553600"/>
            <a:ext cx="2664296" cy="4683693"/>
            <a:chOff x="445712" y="1449040"/>
            <a:chExt cx="2113018" cy="3924176"/>
          </a:xfrm>
        </p:grpSpPr>
        <p:sp>
          <p:nvSpPr>
            <p:cNvPr id="6" name="Rounded Rectangle 7">
              <a:extLst>
                <a:ext uri="{FF2B5EF4-FFF2-40B4-BE49-F238E27FC236}">
                  <a16:creationId xmlns:a16="http://schemas.microsoft.com/office/drawing/2014/main" id="{A665FA86-6430-4D7E-ABCB-4F8C3E52E09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a16="http://schemas.microsoft.com/office/drawing/2014/main" id="{53DAFBD2-84EC-4D6B-80BE-DA211850906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a16="http://schemas.microsoft.com/office/drawing/2014/main" id="{78866A3A-5A93-49E6-8DE2-C98FC661D430}"/>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id="{EB10029A-074D-4812-8AB6-62EF3ED73579}"/>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a16="http://schemas.microsoft.com/office/drawing/2014/main" id="{BE572564-2A3A-45E0-93B7-2FB78757998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242F8FDE-91AA-45DB-A05E-7507C27F30F6}"/>
              </a:ext>
            </a:extLst>
          </p:cNvPr>
          <p:cNvSpPr>
            <a:spLocks noGrp="1"/>
          </p:cNvSpPr>
          <p:nvPr>
            <p:ph type="pic" idx="11" hasCustomPrompt="1"/>
          </p:nvPr>
        </p:nvSpPr>
        <p:spPr>
          <a:xfrm>
            <a:off x="4951770" y="1965170"/>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76538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99869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77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2930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9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744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69" r:id="rId4"/>
    <p:sldLayoutId id="2147483675" r:id="rId5"/>
    <p:sldLayoutId id="2147483671" r:id="rId6"/>
    <p:sldLayoutId id="2147483672" r:id="rId7"/>
    <p:sldLayoutId id="2147483673" r:id="rId8"/>
    <p:sldLayoutId id="2147483674" r:id="rId9"/>
    <p:sldLayoutId id="2147483676" r:id="rId10"/>
    <p:sldLayoutId id="2147483665" r:id="rId11"/>
    <p:sldLayoutId id="2147483677" r:id="rId12"/>
    <p:sldLayoutId id="2147483681" r:id="rId13"/>
    <p:sldLayoutId id="2147483678" r:id="rId14"/>
    <p:sldLayoutId id="214748368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E2BF505-7DE6-4F49-BE53-8357C3CFAD67}"/>
              </a:ext>
            </a:extLst>
          </p:cNvPr>
          <p:cNvGrpSpPr/>
          <p:nvPr/>
        </p:nvGrpSpPr>
        <p:grpSpPr>
          <a:xfrm>
            <a:off x="10046387" y="194480"/>
            <a:ext cx="1684599" cy="413563"/>
            <a:chOff x="864753" y="5755727"/>
            <a:chExt cx="1544830" cy="413563"/>
          </a:xfrm>
        </p:grpSpPr>
        <p:sp>
          <p:nvSpPr>
            <p:cNvPr id="9" name="Rounded Rectangle 7">
              <a:extLst>
                <a:ext uri="{FF2B5EF4-FFF2-40B4-BE49-F238E27FC236}">
                  <a16:creationId xmlns:a16="http://schemas.microsoft.com/office/drawing/2014/main" id="{76510AC1-6796-4AAE-826B-82E3C6C83F08}"/>
                </a:ext>
              </a:extLst>
            </p:cNvPr>
            <p:cNvSpPr/>
            <p:nvPr/>
          </p:nvSpPr>
          <p:spPr>
            <a:xfrm>
              <a:off x="864753" y="5755727"/>
              <a:ext cx="1544830" cy="413563"/>
            </a:xfrm>
            <a:prstGeom prst="roundRect">
              <a:avLst>
                <a:gd name="adj" fmla="val 50000"/>
              </a:avLst>
            </a:prstGeom>
            <a:solidFill>
              <a:schemeClr val="bg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Freeform: Shape 9">
              <a:extLst>
                <a:ext uri="{FF2B5EF4-FFF2-40B4-BE49-F238E27FC236}">
                  <a16:creationId xmlns:a16="http://schemas.microsoft.com/office/drawing/2014/main" id="{1AA9B7A6-AA04-48A1-8F03-8478DA0AB4E2}"/>
                </a:ext>
              </a:extLst>
            </p:cNvPr>
            <p:cNvSpPr/>
            <p:nvPr/>
          </p:nvSpPr>
          <p:spPr>
            <a:xfrm>
              <a:off x="1584900" y="5839450"/>
              <a:ext cx="493113" cy="238870"/>
            </a:xfrm>
            <a:custGeom>
              <a:avLst/>
              <a:gdLst>
                <a:gd name="connsiteX0" fmla="*/ 208619 w 476008"/>
                <a:gd name="connsiteY0" fmla="*/ 31142 h 184091"/>
                <a:gd name="connsiteX1" fmla="*/ 208619 w 476008"/>
                <a:gd name="connsiteY1" fmla="*/ 83381 h 184091"/>
                <a:gd name="connsiteX2" fmla="*/ 228962 w 476008"/>
                <a:gd name="connsiteY2" fmla="*/ 83381 h 184091"/>
                <a:gd name="connsiteX3" fmla="*/ 258347 w 476008"/>
                <a:gd name="connsiteY3" fmla="*/ 80493 h 184091"/>
                <a:gd name="connsiteX4" fmla="*/ 269962 w 476008"/>
                <a:gd name="connsiteY4" fmla="*/ 71452 h 184091"/>
                <a:gd name="connsiteX5" fmla="*/ 274169 w 476008"/>
                <a:gd name="connsiteY5" fmla="*/ 57136 h 184091"/>
                <a:gd name="connsiteX6" fmla="*/ 268267 w 476008"/>
                <a:gd name="connsiteY6" fmla="*/ 40560 h 184091"/>
                <a:gd name="connsiteX7" fmla="*/ 253324 w 476008"/>
                <a:gd name="connsiteY7" fmla="*/ 32398 h 184091"/>
                <a:gd name="connsiteX8" fmla="*/ 226576 w 476008"/>
                <a:gd name="connsiteY8" fmla="*/ 31142 h 184091"/>
                <a:gd name="connsiteX9" fmla="*/ 37169 w 476008"/>
                <a:gd name="connsiteY9" fmla="*/ 31142 h 184091"/>
                <a:gd name="connsiteX10" fmla="*/ 37169 w 476008"/>
                <a:gd name="connsiteY10" fmla="*/ 83381 h 184091"/>
                <a:gd name="connsiteX11" fmla="*/ 57512 w 476008"/>
                <a:gd name="connsiteY11" fmla="*/ 83381 h 184091"/>
                <a:gd name="connsiteX12" fmla="*/ 86897 w 476008"/>
                <a:gd name="connsiteY12" fmla="*/ 80493 h 184091"/>
                <a:gd name="connsiteX13" fmla="*/ 98512 w 476008"/>
                <a:gd name="connsiteY13" fmla="*/ 71452 h 184091"/>
                <a:gd name="connsiteX14" fmla="*/ 102719 w 476008"/>
                <a:gd name="connsiteY14" fmla="*/ 57136 h 184091"/>
                <a:gd name="connsiteX15" fmla="*/ 96817 w 476008"/>
                <a:gd name="connsiteY15" fmla="*/ 40560 h 184091"/>
                <a:gd name="connsiteX16" fmla="*/ 81874 w 476008"/>
                <a:gd name="connsiteY16" fmla="*/ 32398 h 184091"/>
                <a:gd name="connsiteX17" fmla="*/ 55126 w 476008"/>
                <a:gd name="connsiteY17" fmla="*/ 31142 h 184091"/>
                <a:gd name="connsiteX18" fmla="*/ 329714 w 476008"/>
                <a:gd name="connsiteY18" fmla="*/ 0 h 184091"/>
                <a:gd name="connsiteX19" fmla="*/ 476008 w 476008"/>
                <a:gd name="connsiteY19" fmla="*/ 0 h 184091"/>
                <a:gd name="connsiteX20" fmla="*/ 476008 w 476008"/>
                <a:gd name="connsiteY20" fmla="*/ 31142 h 184091"/>
                <a:gd name="connsiteX21" fmla="*/ 421509 w 476008"/>
                <a:gd name="connsiteY21" fmla="*/ 31142 h 184091"/>
                <a:gd name="connsiteX22" fmla="*/ 421509 w 476008"/>
                <a:gd name="connsiteY22" fmla="*/ 184091 h 184091"/>
                <a:gd name="connsiteX23" fmla="*/ 384339 w 476008"/>
                <a:gd name="connsiteY23" fmla="*/ 184091 h 184091"/>
                <a:gd name="connsiteX24" fmla="*/ 384339 w 476008"/>
                <a:gd name="connsiteY24" fmla="*/ 31142 h 184091"/>
                <a:gd name="connsiteX25" fmla="*/ 329714 w 476008"/>
                <a:gd name="connsiteY25" fmla="*/ 31142 h 184091"/>
                <a:gd name="connsiteX26" fmla="*/ 171450 w 476008"/>
                <a:gd name="connsiteY26" fmla="*/ 0 h 184091"/>
                <a:gd name="connsiteX27" fmla="*/ 231097 w 476008"/>
                <a:gd name="connsiteY27" fmla="*/ 0 h 184091"/>
                <a:gd name="connsiteX28" fmla="*/ 275299 w 476008"/>
                <a:gd name="connsiteY28" fmla="*/ 2763 h 184091"/>
                <a:gd name="connsiteX29" fmla="*/ 301795 w 476008"/>
                <a:gd name="connsiteY29" fmla="*/ 20783 h 184091"/>
                <a:gd name="connsiteX30" fmla="*/ 312469 w 476008"/>
                <a:gd name="connsiteY30" fmla="*/ 56634 h 184091"/>
                <a:gd name="connsiteX31" fmla="*/ 306316 w 476008"/>
                <a:gd name="connsiteY31" fmla="*/ 85139 h 184091"/>
                <a:gd name="connsiteX32" fmla="*/ 290682 w 476008"/>
                <a:gd name="connsiteY32" fmla="*/ 103285 h 184091"/>
                <a:gd name="connsiteX33" fmla="*/ 271406 w 476008"/>
                <a:gd name="connsiteY33" fmla="*/ 112012 h 184091"/>
                <a:gd name="connsiteX34" fmla="*/ 232855 w 476008"/>
                <a:gd name="connsiteY34" fmla="*/ 114649 h 184091"/>
                <a:gd name="connsiteX35" fmla="*/ 208619 w 476008"/>
                <a:gd name="connsiteY35" fmla="*/ 114649 h 184091"/>
                <a:gd name="connsiteX36" fmla="*/ 208619 w 476008"/>
                <a:gd name="connsiteY36" fmla="*/ 184091 h 184091"/>
                <a:gd name="connsiteX37" fmla="*/ 171450 w 476008"/>
                <a:gd name="connsiteY37" fmla="*/ 184091 h 184091"/>
                <a:gd name="connsiteX38" fmla="*/ 0 w 476008"/>
                <a:gd name="connsiteY38" fmla="*/ 0 h 184091"/>
                <a:gd name="connsiteX39" fmla="*/ 59647 w 476008"/>
                <a:gd name="connsiteY39" fmla="*/ 0 h 184091"/>
                <a:gd name="connsiteX40" fmla="*/ 103849 w 476008"/>
                <a:gd name="connsiteY40" fmla="*/ 2763 h 184091"/>
                <a:gd name="connsiteX41" fmla="*/ 130345 w 476008"/>
                <a:gd name="connsiteY41" fmla="*/ 20783 h 184091"/>
                <a:gd name="connsiteX42" fmla="*/ 141019 w 476008"/>
                <a:gd name="connsiteY42" fmla="*/ 56634 h 184091"/>
                <a:gd name="connsiteX43" fmla="*/ 134866 w 476008"/>
                <a:gd name="connsiteY43" fmla="*/ 85139 h 184091"/>
                <a:gd name="connsiteX44" fmla="*/ 119232 w 476008"/>
                <a:gd name="connsiteY44" fmla="*/ 103285 h 184091"/>
                <a:gd name="connsiteX45" fmla="*/ 99956 w 476008"/>
                <a:gd name="connsiteY45" fmla="*/ 112012 h 184091"/>
                <a:gd name="connsiteX46" fmla="*/ 61405 w 476008"/>
                <a:gd name="connsiteY46" fmla="*/ 114649 h 184091"/>
                <a:gd name="connsiteX47" fmla="*/ 37169 w 476008"/>
                <a:gd name="connsiteY47" fmla="*/ 114649 h 184091"/>
                <a:gd name="connsiteX48" fmla="*/ 37169 w 476008"/>
                <a:gd name="connsiteY48" fmla="*/ 184091 h 184091"/>
                <a:gd name="connsiteX49" fmla="*/ 0 w 476008"/>
                <a:gd name="connsiteY49" fmla="*/ 184091 h 18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6008" h="184091">
                  <a:moveTo>
                    <a:pt x="208619" y="31142"/>
                  </a:moveTo>
                  <a:lnTo>
                    <a:pt x="208619" y="83381"/>
                  </a:lnTo>
                  <a:lnTo>
                    <a:pt x="228962" y="83381"/>
                  </a:lnTo>
                  <a:cubicBezTo>
                    <a:pt x="243613" y="83381"/>
                    <a:pt x="253407" y="82418"/>
                    <a:pt x="258347" y="80493"/>
                  </a:cubicBezTo>
                  <a:cubicBezTo>
                    <a:pt x="263286" y="78567"/>
                    <a:pt x="267158" y="75554"/>
                    <a:pt x="269962" y="71452"/>
                  </a:cubicBezTo>
                  <a:cubicBezTo>
                    <a:pt x="272767" y="67350"/>
                    <a:pt x="274169" y="62578"/>
                    <a:pt x="274169" y="57136"/>
                  </a:cubicBezTo>
                  <a:cubicBezTo>
                    <a:pt x="274169" y="50439"/>
                    <a:pt x="272202" y="44914"/>
                    <a:pt x="268267" y="40560"/>
                  </a:cubicBezTo>
                  <a:cubicBezTo>
                    <a:pt x="264332" y="36207"/>
                    <a:pt x="259351" y="33486"/>
                    <a:pt x="253324" y="32398"/>
                  </a:cubicBezTo>
                  <a:cubicBezTo>
                    <a:pt x="248887" y="31561"/>
                    <a:pt x="239971" y="31142"/>
                    <a:pt x="226576" y="31142"/>
                  </a:cubicBezTo>
                  <a:close/>
                  <a:moveTo>
                    <a:pt x="37169" y="31142"/>
                  </a:moveTo>
                  <a:lnTo>
                    <a:pt x="37169" y="83381"/>
                  </a:lnTo>
                  <a:lnTo>
                    <a:pt x="57512" y="83381"/>
                  </a:lnTo>
                  <a:cubicBezTo>
                    <a:pt x="72163" y="83381"/>
                    <a:pt x="81957" y="82418"/>
                    <a:pt x="86897" y="80493"/>
                  </a:cubicBezTo>
                  <a:cubicBezTo>
                    <a:pt x="91836" y="78567"/>
                    <a:pt x="95708" y="75554"/>
                    <a:pt x="98512" y="71452"/>
                  </a:cubicBezTo>
                  <a:cubicBezTo>
                    <a:pt x="101317" y="67350"/>
                    <a:pt x="102719" y="62578"/>
                    <a:pt x="102719" y="57136"/>
                  </a:cubicBezTo>
                  <a:cubicBezTo>
                    <a:pt x="102719" y="50439"/>
                    <a:pt x="100752" y="44914"/>
                    <a:pt x="96817" y="40560"/>
                  </a:cubicBezTo>
                  <a:cubicBezTo>
                    <a:pt x="92882" y="36207"/>
                    <a:pt x="87901" y="33486"/>
                    <a:pt x="81874" y="32398"/>
                  </a:cubicBezTo>
                  <a:cubicBezTo>
                    <a:pt x="77437" y="31561"/>
                    <a:pt x="68521" y="31142"/>
                    <a:pt x="55126" y="31142"/>
                  </a:cubicBezTo>
                  <a:close/>
                  <a:moveTo>
                    <a:pt x="329714" y="0"/>
                  </a:moveTo>
                  <a:lnTo>
                    <a:pt x="476008" y="0"/>
                  </a:lnTo>
                  <a:lnTo>
                    <a:pt x="476008" y="31142"/>
                  </a:lnTo>
                  <a:lnTo>
                    <a:pt x="421509" y="31142"/>
                  </a:lnTo>
                  <a:lnTo>
                    <a:pt x="421509" y="184091"/>
                  </a:lnTo>
                  <a:lnTo>
                    <a:pt x="384339" y="184091"/>
                  </a:lnTo>
                  <a:lnTo>
                    <a:pt x="384339" y="31142"/>
                  </a:lnTo>
                  <a:lnTo>
                    <a:pt x="329714" y="31142"/>
                  </a:lnTo>
                  <a:close/>
                  <a:moveTo>
                    <a:pt x="171450" y="0"/>
                  </a:moveTo>
                  <a:lnTo>
                    <a:pt x="231097" y="0"/>
                  </a:lnTo>
                  <a:cubicBezTo>
                    <a:pt x="253700" y="0"/>
                    <a:pt x="268434" y="921"/>
                    <a:pt x="275299" y="2763"/>
                  </a:cubicBezTo>
                  <a:cubicBezTo>
                    <a:pt x="285847" y="5525"/>
                    <a:pt x="294679" y="11532"/>
                    <a:pt x="301795" y="20783"/>
                  </a:cubicBezTo>
                  <a:cubicBezTo>
                    <a:pt x="308911" y="30033"/>
                    <a:pt x="312469" y="41984"/>
                    <a:pt x="312469" y="56634"/>
                  </a:cubicBezTo>
                  <a:cubicBezTo>
                    <a:pt x="312469" y="67936"/>
                    <a:pt x="310418" y="77437"/>
                    <a:pt x="306316" y="85139"/>
                  </a:cubicBezTo>
                  <a:cubicBezTo>
                    <a:pt x="302214" y="92841"/>
                    <a:pt x="297002" y="98889"/>
                    <a:pt x="290682" y="103285"/>
                  </a:cubicBezTo>
                  <a:cubicBezTo>
                    <a:pt x="284361" y="107680"/>
                    <a:pt x="277936" y="110589"/>
                    <a:pt x="271406" y="112012"/>
                  </a:cubicBezTo>
                  <a:cubicBezTo>
                    <a:pt x="262532" y="113770"/>
                    <a:pt x="249682" y="114649"/>
                    <a:pt x="232855" y="114649"/>
                  </a:cubicBezTo>
                  <a:lnTo>
                    <a:pt x="208619" y="114649"/>
                  </a:lnTo>
                  <a:lnTo>
                    <a:pt x="208619" y="184091"/>
                  </a:lnTo>
                  <a:lnTo>
                    <a:pt x="171450" y="184091"/>
                  </a:lnTo>
                  <a:close/>
                  <a:moveTo>
                    <a:pt x="0" y="0"/>
                  </a:moveTo>
                  <a:lnTo>
                    <a:pt x="59647" y="0"/>
                  </a:lnTo>
                  <a:cubicBezTo>
                    <a:pt x="82250" y="0"/>
                    <a:pt x="96984" y="921"/>
                    <a:pt x="103849" y="2763"/>
                  </a:cubicBezTo>
                  <a:cubicBezTo>
                    <a:pt x="114397" y="5525"/>
                    <a:pt x="123229" y="11532"/>
                    <a:pt x="130345" y="20783"/>
                  </a:cubicBezTo>
                  <a:cubicBezTo>
                    <a:pt x="137461" y="30033"/>
                    <a:pt x="141019" y="41984"/>
                    <a:pt x="141019" y="56634"/>
                  </a:cubicBezTo>
                  <a:cubicBezTo>
                    <a:pt x="141019" y="67936"/>
                    <a:pt x="138968" y="77437"/>
                    <a:pt x="134866" y="85139"/>
                  </a:cubicBezTo>
                  <a:cubicBezTo>
                    <a:pt x="130764" y="92841"/>
                    <a:pt x="125552" y="98889"/>
                    <a:pt x="119232" y="103285"/>
                  </a:cubicBezTo>
                  <a:cubicBezTo>
                    <a:pt x="112911" y="107680"/>
                    <a:pt x="106486" y="110589"/>
                    <a:pt x="99956" y="112012"/>
                  </a:cubicBezTo>
                  <a:cubicBezTo>
                    <a:pt x="91082" y="113770"/>
                    <a:pt x="78232" y="114649"/>
                    <a:pt x="61405" y="114649"/>
                  </a:cubicBezTo>
                  <a:lnTo>
                    <a:pt x="37169" y="114649"/>
                  </a:lnTo>
                  <a:lnTo>
                    <a:pt x="37169" y="184091"/>
                  </a:lnTo>
                  <a:lnTo>
                    <a:pt x="0" y="18409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B1FA3CF-9802-4908-BF1F-FFF6919AFED7}"/>
                </a:ext>
              </a:extLst>
            </p:cNvPr>
            <p:cNvSpPr/>
            <p:nvPr/>
          </p:nvSpPr>
          <p:spPr>
            <a:xfrm>
              <a:off x="1095829" y="5851239"/>
              <a:ext cx="164495" cy="228600"/>
            </a:xfrm>
            <a:custGeom>
              <a:avLst/>
              <a:gdLst>
                <a:gd name="connsiteX0" fmla="*/ 0 w 164495"/>
                <a:gd name="connsiteY0" fmla="*/ 208038 h 212876"/>
                <a:gd name="connsiteX1" fmla="*/ 79828 w 164495"/>
                <a:gd name="connsiteY1" fmla="*/ 0 h 212876"/>
                <a:gd name="connsiteX2" fmla="*/ 164495 w 164495"/>
                <a:gd name="connsiteY2" fmla="*/ 212876 h 212876"/>
              </a:gdLst>
              <a:ahLst/>
              <a:cxnLst>
                <a:cxn ang="0">
                  <a:pos x="connsiteX0" y="connsiteY0"/>
                </a:cxn>
                <a:cxn ang="0">
                  <a:pos x="connsiteX1" y="connsiteY1"/>
                </a:cxn>
                <a:cxn ang="0">
                  <a:pos x="connsiteX2" y="connsiteY2"/>
                </a:cxn>
              </a:cxnLst>
              <a:rect l="l" t="t" r="r" b="b"/>
              <a:pathLst>
                <a:path w="164495" h="212876">
                  <a:moveTo>
                    <a:pt x="0" y="208038"/>
                  </a:moveTo>
                  <a:lnTo>
                    <a:pt x="79828" y="0"/>
                  </a:lnTo>
                  <a:lnTo>
                    <a:pt x="164495" y="212876"/>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67BCD5F-023B-4928-A8BA-960BE01DD3FA}"/>
                </a:ext>
              </a:extLst>
            </p:cNvPr>
            <p:cNvSpPr/>
            <p:nvPr/>
          </p:nvSpPr>
          <p:spPr>
            <a:xfrm>
              <a:off x="130155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9E83D94-2B8F-4267-A14B-28F4B1D232E9}"/>
                </a:ext>
              </a:extLst>
            </p:cNvPr>
            <p:cNvSpPr/>
            <p:nvPr/>
          </p:nvSpPr>
          <p:spPr>
            <a:xfrm>
              <a:off x="144438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09FB9A1-EA5C-4B9A-9354-78F7C28542B6}"/>
                </a:ext>
              </a:extLst>
            </p:cNvPr>
            <p:cNvSpPr/>
            <p:nvPr/>
          </p:nvSpPr>
          <p:spPr>
            <a:xfrm>
              <a:off x="2040716" y="6018447"/>
              <a:ext cx="200512" cy="61391"/>
            </a:xfrm>
            <a:custGeom>
              <a:avLst/>
              <a:gdLst>
                <a:gd name="connsiteX0" fmla="*/ 0 w 253314"/>
                <a:gd name="connsiteY0" fmla="*/ 61903 h 77558"/>
                <a:gd name="connsiteX1" fmla="*/ 14375 w 253314"/>
                <a:gd name="connsiteY1" fmla="*/ 61903 h 77558"/>
                <a:gd name="connsiteX2" fmla="*/ 14375 w 253314"/>
                <a:gd name="connsiteY2" fmla="*/ 76279 h 77558"/>
                <a:gd name="connsiteX3" fmla="*/ 0 w 253314"/>
                <a:gd name="connsiteY3" fmla="*/ 76279 h 77558"/>
                <a:gd name="connsiteX4" fmla="*/ 138233 w 253314"/>
                <a:gd name="connsiteY4" fmla="*/ 12944 h 77558"/>
                <a:gd name="connsiteX5" fmla="*/ 123141 w 253314"/>
                <a:gd name="connsiteY5" fmla="*/ 19364 h 77558"/>
                <a:gd name="connsiteX6" fmla="*/ 117411 w 253314"/>
                <a:gd name="connsiteY6" fmla="*/ 38728 h 77558"/>
                <a:gd name="connsiteX7" fmla="*/ 123294 w 253314"/>
                <a:gd name="connsiteY7" fmla="*/ 58041 h 77558"/>
                <a:gd name="connsiteX8" fmla="*/ 138233 w 253314"/>
                <a:gd name="connsiteY8" fmla="*/ 64615 h 77558"/>
                <a:gd name="connsiteX9" fmla="*/ 153095 w 253314"/>
                <a:gd name="connsiteY9" fmla="*/ 58092 h 77558"/>
                <a:gd name="connsiteX10" fmla="*/ 158902 w 253314"/>
                <a:gd name="connsiteY10" fmla="*/ 38523 h 77558"/>
                <a:gd name="connsiteX11" fmla="*/ 153248 w 253314"/>
                <a:gd name="connsiteY11" fmla="*/ 19287 h 77558"/>
                <a:gd name="connsiteX12" fmla="*/ 138233 w 253314"/>
                <a:gd name="connsiteY12" fmla="*/ 12944 h 77558"/>
                <a:gd name="connsiteX13" fmla="*/ 180872 w 253314"/>
                <a:gd name="connsiteY13" fmla="*/ 1279 h 77558"/>
                <a:gd name="connsiteX14" fmla="*/ 203536 w 253314"/>
                <a:gd name="connsiteY14" fmla="*/ 1279 h 77558"/>
                <a:gd name="connsiteX15" fmla="*/ 217144 w 253314"/>
                <a:gd name="connsiteY15" fmla="*/ 52439 h 77558"/>
                <a:gd name="connsiteX16" fmla="*/ 230599 w 253314"/>
                <a:gd name="connsiteY16" fmla="*/ 1279 h 77558"/>
                <a:gd name="connsiteX17" fmla="*/ 253314 w 253314"/>
                <a:gd name="connsiteY17" fmla="*/ 1279 h 77558"/>
                <a:gd name="connsiteX18" fmla="*/ 253314 w 253314"/>
                <a:gd name="connsiteY18" fmla="*/ 76279 h 77558"/>
                <a:gd name="connsiteX19" fmla="*/ 239245 w 253314"/>
                <a:gd name="connsiteY19" fmla="*/ 76279 h 77558"/>
                <a:gd name="connsiteX20" fmla="*/ 239245 w 253314"/>
                <a:gd name="connsiteY20" fmla="*/ 17241 h 77558"/>
                <a:gd name="connsiteX21" fmla="*/ 224358 w 253314"/>
                <a:gd name="connsiteY21" fmla="*/ 76279 h 77558"/>
                <a:gd name="connsiteX22" fmla="*/ 209778 w 253314"/>
                <a:gd name="connsiteY22" fmla="*/ 76279 h 77558"/>
                <a:gd name="connsiteX23" fmla="*/ 194941 w 253314"/>
                <a:gd name="connsiteY23" fmla="*/ 17241 h 77558"/>
                <a:gd name="connsiteX24" fmla="*/ 194941 w 253314"/>
                <a:gd name="connsiteY24" fmla="*/ 76279 h 77558"/>
                <a:gd name="connsiteX25" fmla="*/ 180872 w 253314"/>
                <a:gd name="connsiteY25" fmla="*/ 76279 h 77558"/>
                <a:gd name="connsiteX26" fmla="*/ 138080 w 253314"/>
                <a:gd name="connsiteY26" fmla="*/ 0 h 77558"/>
                <a:gd name="connsiteX27" fmla="*/ 164606 w 253314"/>
                <a:gd name="connsiteY27" fmla="*/ 10283 h 77558"/>
                <a:gd name="connsiteX28" fmla="*/ 174556 w 253314"/>
                <a:gd name="connsiteY28" fmla="*/ 38882 h 77558"/>
                <a:gd name="connsiteX29" fmla="*/ 164683 w 253314"/>
                <a:gd name="connsiteY29" fmla="*/ 67301 h 77558"/>
                <a:gd name="connsiteX30" fmla="*/ 138284 w 253314"/>
                <a:gd name="connsiteY30" fmla="*/ 77558 h 77558"/>
                <a:gd name="connsiteX31" fmla="*/ 111681 w 253314"/>
                <a:gd name="connsiteY31" fmla="*/ 67352 h 77558"/>
                <a:gd name="connsiteX32" fmla="*/ 101807 w 253314"/>
                <a:gd name="connsiteY32" fmla="*/ 39240 h 77558"/>
                <a:gd name="connsiteX33" fmla="*/ 105235 w 253314"/>
                <a:gd name="connsiteY33" fmla="*/ 20004 h 77558"/>
                <a:gd name="connsiteX34" fmla="*/ 112218 w 253314"/>
                <a:gd name="connsiteY34" fmla="*/ 9721 h 77558"/>
                <a:gd name="connsiteX35" fmla="*/ 121913 w 253314"/>
                <a:gd name="connsiteY35" fmla="*/ 2967 h 77558"/>
                <a:gd name="connsiteX36" fmla="*/ 138080 w 253314"/>
                <a:gd name="connsiteY36" fmla="*/ 0 h 77558"/>
                <a:gd name="connsiteX37" fmla="*/ 61112 w 253314"/>
                <a:gd name="connsiteY37" fmla="*/ 0 h 77558"/>
                <a:gd name="connsiteX38" fmla="*/ 83469 w 253314"/>
                <a:gd name="connsiteY38" fmla="*/ 8135 h 77558"/>
                <a:gd name="connsiteX39" fmla="*/ 91143 w 253314"/>
                <a:gd name="connsiteY39" fmla="*/ 21948 h 77558"/>
                <a:gd name="connsiteX40" fmla="*/ 76153 w 253314"/>
                <a:gd name="connsiteY40" fmla="*/ 25529 h 77558"/>
                <a:gd name="connsiteX41" fmla="*/ 70602 w 253314"/>
                <a:gd name="connsiteY41" fmla="*/ 16320 h 77558"/>
                <a:gd name="connsiteX42" fmla="*/ 60345 w 253314"/>
                <a:gd name="connsiteY42" fmla="*/ 12944 h 77558"/>
                <a:gd name="connsiteX43" fmla="*/ 46813 w 253314"/>
                <a:gd name="connsiteY43" fmla="*/ 18929 h 77558"/>
                <a:gd name="connsiteX44" fmla="*/ 41620 w 253314"/>
                <a:gd name="connsiteY44" fmla="*/ 38319 h 77558"/>
                <a:gd name="connsiteX45" fmla="*/ 46736 w 253314"/>
                <a:gd name="connsiteY45" fmla="*/ 58578 h 77558"/>
                <a:gd name="connsiteX46" fmla="*/ 60038 w 253314"/>
                <a:gd name="connsiteY46" fmla="*/ 64615 h 77558"/>
                <a:gd name="connsiteX47" fmla="*/ 70423 w 253314"/>
                <a:gd name="connsiteY47" fmla="*/ 60778 h 77558"/>
                <a:gd name="connsiteX48" fmla="*/ 76665 w 253314"/>
                <a:gd name="connsiteY48" fmla="*/ 48704 h 77558"/>
                <a:gd name="connsiteX49" fmla="*/ 91348 w 253314"/>
                <a:gd name="connsiteY49" fmla="*/ 53360 h 77558"/>
                <a:gd name="connsiteX50" fmla="*/ 80118 w 253314"/>
                <a:gd name="connsiteY50" fmla="*/ 71598 h 77558"/>
                <a:gd name="connsiteX51" fmla="*/ 60191 w 253314"/>
                <a:gd name="connsiteY51" fmla="*/ 77558 h 77558"/>
                <a:gd name="connsiteX52" fmla="*/ 35635 w 253314"/>
                <a:gd name="connsiteY52" fmla="*/ 67352 h 77558"/>
                <a:gd name="connsiteX53" fmla="*/ 26017 w 253314"/>
                <a:gd name="connsiteY53" fmla="*/ 39444 h 77558"/>
                <a:gd name="connsiteX54" fmla="*/ 35686 w 253314"/>
                <a:gd name="connsiteY54" fmla="*/ 10360 h 77558"/>
                <a:gd name="connsiteX55" fmla="*/ 61112 w 253314"/>
                <a:gd name="connsiteY55" fmla="*/ 0 h 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3314" h="77558">
                  <a:moveTo>
                    <a:pt x="0" y="61903"/>
                  </a:moveTo>
                  <a:lnTo>
                    <a:pt x="14375" y="61903"/>
                  </a:lnTo>
                  <a:lnTo>
                    <a:pt x="14375" y="76279"/>
                  </a:lnTo>
                  <a:lnTo>
                    <a:pt x="0" y="76279"/>
                  </a:lnTo>
                  <a:close/>
                  <a:moveTo>
                    <a:pt x="138233" y="12944"/>
                  </a:moveTo>
                  <a:cubicBezTo>
                    <a:pt x="131992" y="12944"/>
                    <a:pt x="126961" y="15084"/>
                    <a:pt x="123141" y="19364"/>
                  </a:cubicBezTo>
                  <a:cubicBezTo>
                    <a:pt x="119321" y="23644"/>
                    <a:pt x="117411" y="30099"/>
                    <a:pt x="117411" y="38728"/>
                  </a:cubicBezTo>
                  <a:cubicBezTo>
                    <a:pt x="117411" y="47221"/>
                    <a:pt x="119372" y="53658"/>
                    <a:pt x="123294" y="58041"/>
                  </a:cubicBezTo>
                  <a:cubicBezTo>
                    <a:pt x="127217" y="62423"/>
                    <a:pt x="132196" y="64615"/>
                    <a:pt x="138233" y="64615"/>
                  </a:cubicBezTo>
                  <a:cubicBezTo>
                    <a:pt x="144270" y="64615"/>
                    <a:pt x="149224" y="62441"/>
                    <a:pt x="153095" y="58092"/>
                  </a:cubicBezTo>
                  <a:cubicBezTo>
                    <a:pt x="156966" y="53743"/>
                    <a:pt x="158902" y="47221"/>
                    <a:pt x="158902" y="38523"/>
                  </a:cubicBezTo>
                  <a:cubicBezTo>
                    <a:pt x="158902" y="29929"/>
                    <a:pt x="157017" y="23517"/>
                    <a:pt x="153248" y="19287"/>
                  </a:cubicBezTo>
                  <a:cubicBezTo>
                    <a:pt x="149480" y="15058"/>
                    <a:pt x="144475" y="12944"/>
                    <a:pt x="138233" y="12944"/>
                  </a:cubicBezTo>
                  <a:close/>
                  <a:moveTo>
                    <a:pt x="180872" y="1279"/>
                  </a:moveTo>
                  <a:lnTo>
                    <a:pt x="203536" y="1279"/>
                  </a:lnTo>
                  <a:lnTo>
                    <a:pt x="217144" y="52439"/>
                  </a:lnTo>
                  <a:lnTo>
                    <a:pt x="230599" y="1279"/>
                  </a:lnTo>
                  <a:lnTo>
                    <a:pt x="253314" y="1279"/>
                  </a:lnTo>
                  <a:lnTo>
                    <a:pt x="253314" y="76279"/>
                  </a:lnTo>
                  <a:lnTo>
                    <a:pt x="239245" y="76279"/>
                  </a:lnTo>
                  <a:lnTo>
                    <a:pt x="239245" y="17241"/>
                  </a:lnTo>
                  <a:lnTo>
                    <a:pt x="224358" y="76279"/>
                  </a:lnTo>
                  <a:lnTo>
                    <a:pt x="209778" y="76279"/>
                  </a:lnTo>
                  <a:lnTo>
                    <a:pt x="194941" y="17241"/>
                  </a:lnTo>
                  <a:lnTo>
                    <a:pt x="194941" y="76279"/>
                  </a:lnTo>
                  <a:lnTo>
                    <a:pt x="180872" y="76279"/>
                  </a:lnTo>
                  <a:close/>
                  <a:moveTo>
                    <a:pt x="138080" y="0"/>
                  </a:moveTo>
                  <a:cubicBezTo>
                    <a:pt x="149130" y="0"/>
                    <a:pt x="157972" y="3428"/>
                    <a:pt x="164606" y="10283"/>
                  </a:cubicBezTo>
                  <a:cubicBezTo>
                    <a:pt x="171240" y="17139"/>
                    <a:pt x="174556" y="26671"/>
                    <a:pt x="174556" y="38882"/>
                  </a:cubicBezTo>
                  <a:cubicBezTo>
                    <a:pt x="174556" y="50989"/>
                    <a:pt x="171265" y="60462"/>
                    <a:pt x="164683" y="67301"/>
                  </a:cubicBezTo>
                  <a:cubicBezTo>
                    <a:pt x="158100" y="74139"/>
                    <a:pt x="149301" y="77558"/>
                    <a:pt x="138284" y="77558"/>
                  </a:cubicBezTo>
                  <a:cubicBezTo>
                    <a:pt x="127131" y="77558"/>
                    <a:pt x="118264" y="74156"/>
                    <a:pt x="111681" y="67352"/>
                  </a:cubicBezTo>
                  <a:cubicBezTo>
                    <a:pt x="105099" y="60548"/>
                    <a:pt x="101807" y="51177"/>
                    <a:pt x="101807" y="39240"/>
                  </a:cubicBezTo>
                  <a:cubicBezTo>
                    <a:pt x="101807" y="31600"/>
                    <a:pt x="102950" y="25188"/>
                    <a:pt x="105235" y="20004"/>
                  </a:cubicBezTo>
                  <a:cubicBezTo>
                    <a:pt x="106940" y="16184"/>
                    <a:pt x="109268" y="12756"/>
                    <a:pt x="112218" y="9721"/>
                  </a:cubicBezTo>
                  <a:cubicBezTo>
                    <a:pt x="115169" y="6685"/>
                    <a:pt x="118400" y="4434"/>
                    <a:pt x="121913" y="2967"/>
                  </a:cubicBezTo>
                  <a:cubicBezTo>
                    <a:pt x="126586" y="989"/>
                    <a:pt x="131975" y="0"/>
                    <a:pt x="138080" y="0"/>
                  </a:cubicBezTo>
                  <a:close/>
                  <a:moveTo>
                    <a:pt x="61112" y="0"/>
                  </a:moveTo>
                  <a:cubicBezTo>
                    <a:pt x="70287" y="0"/>
                    <a:pt x="77739" y="2712"/>
                    <a:pt x="83469" y="8135"/>
                  </a:cubicBezTo>
                  <a:cubicBezTo>
                    <a:pt x="86880" y="11341"/>
                    <a:pt x="89438" y="15945"/>
                    <a:pt x="91143" y="21948"/>
                  </a:cubicBezTo>
                  <a:lnTo>
                    <a:pt x="76153" y="25529"/>
                  </a:lnTo>
                  <a:cubicBezTo>
                    <a:pt x="75266" y="21641"/>
                    <a:pt x="73416" y="18571"/>
                    <a:pt x="70602" y="16320"/>
                  </a:cubicBezTo>
                  <a:cubicBezTo>
                    <a:pt x="67788" y="14069"/>
                    <a:pt x="64369" y="12944"/>
                    <a:pt x="60345" y="12944"/>
                  </a:cubicBezTo>
                  <a:cubicBezTo>
                    <a:pt x="54785" y="12944"/>
                    <a:pt x="50275" y="14939"/>
                    <a:pt x="46813" y="18929"/>
                  </a:cubicBezTo>
                  <a:cubicBezTo>
                    <a:pt x="43351" y="22920"/>
                    <a:pt x="41620" y="29383"/>
                    <a:pt x="41620" y="38319"/>
                  </a:cubicBezTo>
                  <a:cubicBezTo>
                    <a:pt x="41620" y="47800"/>
                    <a:pt x="43326" y="54553"/>
                    <a:pt x="46736" y="58578"/>
                  </a:cubicBezTo>
                  <a:cubicBezTo>
                    <a:pt x="50147" y="62603"/>
                    <a:pt x="54581" y="64615"/>
                    <a:pt x="60038" y="64615"/>
                  </a:cubicBezTo>
                  <a:cubicBezTo>
                    <a:pt x="64062" y="64615"/>
                    <a:pt x="67524" y="63336"/>
                    <a:pt x="70423" y="60778"/>
                  </a:cubicBezTo>
                  <a:cubicBezTo>
                    <a:pt x="73322" y="58220"/>
                    <a:pt x="75403" y="54195"/>
                    <a:pt x="76665" y="48704"/>
                  </a:cubicBezTo>
                  <a:lnTo>
                    <a:pt x="91348" y="53360"/>
                  </a:lnTo>
                  <a:cubicBezTo>
                    <a:pt x="89097" y="61545"/>
                    <a:pt x="85353" y="67625"/>
                    <a:pt x="80118" y="71598"/>
                  </a:cubicBezTo>
                  <a:cubicBezTo>
                    <a:pt x="74883" y="75572"/>
                    <a:pt x="68240" y="77558"/>
                    <a:pt x="60191" y="77558"/>
                  </a:cubicBezTo>
                  <a:cubicBezTo>
                    <a:pt x="50232" y="77558"/>
                    <a:pt x="42047" y="74156"/>
                    <a:pt x="35635" y="67352"/>
                  </a:cubicBezTo>
                  <a:cubicBezTo>
                    <a:pt x="29223" y="60548"/>
                    <a:pt x="26017" y="51245"/>
                    <a:pt x="26017" y="39444"/>
                  </a:cubicBezTo>
                  <a:cubicBezTo>
                    <a:pt x="26017" y="26961"/>
                    <a:pt x="29240" y="17267"/>
                    <a:pt x="35686" y="10360"/>
                  </a:cubicBezTo>
                  <a:cubicBezTo>
                    <a:pt x="42132" y="3453"/>
                    <a:pt x="50607" y="0"/>
                    <a:pt x="61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21" name="TextBox 20">
            <a:extLst>
              <a:ext uri="{FF2B5EF4-FFF2-40B4-BE49-F238E27FC236}">
                <a16:creationId xmlns:a16="http://schemas.microsoft.com/office/drawing/2014/main" id="{93AEA043-746F-4334-A00A-A4587B060237}"/>
              </a:ext>
            </a:extLst>
          </p:cNvPr>
          <p:cNvSpPr txBox="1"/>
          <p:nvPr/>
        </p:nvSpPr>
        <p:spPr>
          <a:xfrm>
            <a:off x="6676845" y="2795249"/>
            <a:ext cx="5054141" cy="1754326"/>
          </a:xfrm>
          <a:prstGeom prst="rect">
            <a:avLst/>
          </a:prstGeom>
          <a:noFill/>
        </p:spPr>
        <p:txBody>
          <a:bodyPr wrap="square" rtlCol="0" anchor="ctr">
            <a:spAutoFit/>
          </a:bodyPr>
          <a:lstStyle/>
          <a:p>
            <a:pPr algn="r"/>
            <a:r>
              <a:rPr lang="uk-UA" sz="5400" dirty="0">
                <a:solidFill>
                  <a:schemeClr val="bg1"/>
                </a:solidFill>
                <a:latin typeface="+mj-lt"/>
              </a:rPr>
              <a:t>Модель </a:t>
            </a:r>
            <a:r>
              <a:rPr lang="en-US" sz="5400" dirty="0">
                <a:solidFill>
                  <a:schemeClr val="bg1"/>
                </a:solidFill>
                <a:latin typeface="+mj-lt"/>
              </a:rPr>
              <a:t>OSI </a:t>
            </a:r>
            <a:r>
              <a:rPr lang="uk-UA" sz="5400" dirty="0">
                <a:solidFill>
                  <a:schemeClr val="bg1"/>
                </a:solidFill>
                <a:latin typeface="+mj-lt"/>
              </a:rPr>
              <a:t>та </a:t>
            </a:r>
            <a:r>
              <a:rPr lang="en-US" sz="5400" dirty="0">
                <a:solidFill>
                  <a:schemeClr val="bg1"/>
                </a:solidFill>
                <a:latin typeface="+mj-lt"/>
              </a:rPr>
              <a:t>TCP/IP</a:t>
            </a:r>
          </a:p>
        </p:txBody>
      </p:sp>
    </p:spTree>
    <p:extLst>
      <p:ext uri="{BB962C8B-B14F-4D97-AF65-F5344CB8AC3E}">
        <p14:creationId xmlns:p14="http://schemas.microsoft.com/office/powerpoint/2010/main" val="308668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004" y="973377"/>
            <a:ext cx="11291978" cy="3631763"/>
          </a:xfrm>
          <a:prstGeom prst="rect">
            <a:avLst/>
          </a:prstGeom>
        </p:spPr>
        <p:txBody>
          <a:bodyPr wrap="square">
            <a:spAutoFit/>
          </a:bodyPr>
          <a:lstStyle/>
          <a:p>
            <a:pPr indent="-80645"/>
            <a:r>
              <a:rPr lang="uk-UA" sz="2400" b="1" dirty="0">
                <a:solidFill>
                  <a:srgbClr val="000000"/>
                </a:solidFill>
                <a:latin typeface="+mj-lt"/>
              </a:rPr>
              <a:t>Транспортний рівень</a:t>
            </a:r>
          </a:p>
          <a:p>
            <a:br>
              <a:rPr lang="uk-UA" dirty="0">
                <a:solidFill>
                  <a:srgbClr val="000000"/>
                </a:solidFill>
                <a:latin typeface="+mj-lt"/>
              </a:rPr>
            </a:br>
            <a:endParaRPr lang="uk-UA" dirty="0">
              <a:solidFill>
                <a:srgbClr val="000000"/>
              </a:solidFill>
              <a:latin typeface="+mj-lt"/>
            </a:endParaRPr>
          </a:p>
          <a:p>
            <a:pPr indent="449580" algn="just"/>
            <a:r>
              <a:rPr lang="uk-UA" b="1" i="1" dirty="0">
                <a:solidFill>
                  <a:srgbClr val="000000"/>
                </a:solidFill>
                <a:latin typeface="+mj-lt"/>
              </a:rPr>
              <a:t>Транспортний рівень (</a:t>
            </a:r>
            <a:r>
              <a:rPr lang="en-US" b="1" i="1" dirty="0">
                <a:solidFill>
                  <a:srgbClr val="000000"/>
                </a:solidFill>
                <a:latin typeface="+mj-lt"/>
              </a:rPr>
              <a:t>Transport layer)</a:t>
            </a:r>
            <a:r>
              <a:rPr lang="en-US" dirty="0">
                <a:solidFill>
                  <a:srgbClr val="000000"/>
                </a:solidFill>
                <a:latin typeface="+mj-lt"/>
              </a:rPr>
              <a:t> </a:t>
            </a:r>
            <a:r>
              <a:rPr lang="uk-UA" dirty="0">
                <a:solidFill>
                  <a:srgbClr val="000000"/>
                </a:solidFill>
                <a:latin typeface="+mj-lt"/>
              </a:rPr>
              <a:t>забезпечує додаткам або верхнім рівням стека - прикладному й </a:t>
            </a:r>
            <a:r>
              <a:rPr lang="uk-UA" dirty="0" err="1">
                <a:solidFill>
                  <a:srgbClr val="000000"/>
                </a:solidFill>
                <a:latin typeface="+mj-lt"/>
              </a:rPr>
              <a:t>сеансовому</a:t>
            </a:r>
            <a:r>
              <a:rPr lang="uk-UA" dirty="0">
                <a:solidFill>
                  <a:srgbClr val="000000"/>
                </a:solidFill>
                <a:latin typeface="+mj-lt"/>
              </a:rPr>
              <a:t> - передачу даних з тим ступенем надійності, що їм потрібно. Модель </a:t>
            </a:r>
            <a:r>
              <a:rPr lang="en-US" i="1" dirty="0">
                <a:solidFill>
                  <a:srgbClr val="000000"/>
                </a:solidFill>
                <a:latin typeface="+mj-lt"/>
              </a:rPr>
              <a:t>OSI </a:t>
            </a:r>
            <a:r>
              <a:rPr lang="uk-UA" dirty="0">
                <a:solidFill>
                  <a:srgbClr val="000000"/>
                </a:solidFill>
                <a:latin typeface="+mj-lt"/>
              </a:rPr>
              <a:t>визначає п'ять класів сервісу, надаваних транспортним рівнем. Ці види сервісу відрізняються якістю надаваних послуг: терміновістю, можливістю відновлення перерваного зв'язку, наявністю засобів націлити декількох з'єднань між різними прикладними протоколами через загальний транспортний протокол, а головне - здатністю до виявлення й виправлення помилок передачі, таких як перекручування, втрата й дублювання пакетів.</a:t>
            </a:r>
          </a:p>
          <a:p>
            <a:br>
              <a:rPr lang="en-US" dirty="0">
                <a:latin typeface="+mj-lt"/>
              </a:rPr>
            </a:br>
            <a:endParaRPr lang="uk-UA" dirty="0">
              <a:latin typeface="+mj-lt"/>
            </a:endParaRPr>
          </a:p>
        </p:txBody>
      </p:sp>
    </p:spTree>
    <p:extLst>
      <p:ext uri="{BB962C8B-B14F-4D97-AF65-F5344CB8AC3E}">
        <p14:creationId xmlns:p14="http://schemas.microsoft.com/office/powerpoint/2010/main" val="308903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60407" y="917630"/>
            <a:ext cx="10400581" cy="3631763"/>
          </a:xfrm>
          <a:prstGeom prst="rect">
            <a:avLst/>
          </a:prstGeom>
        </p:spPr>
        <p:txBody>
          <a:bodyPr wrap="square">
            <a:spAutoFit/>
          </a:bodyPr>
          <a:lstStyle/>
          <a:p>
            <a:r>
              <a:rPr lang="uk-UA" sz="2400" b="1" u="sng" dirty="0">
                <a:solidFill>
                  <a:srgbClr val="000000"/>
                </a:solidFill>
                <a:latin typeface="verdana" panose="020B0604030504040204" pitchFamily="34" charset="0"/>
              </a:rPr>
              <a:t>Основні завдання транспортного рівня:</a:t>
            </a:r>
          </a:p>
          <a:p>
            <a:endParaRPr lang="uk-UA" dirty="0">
              <a:solidFill>
                <a:srgbClr val="000000"/>
              </a:solidFill>
              <a:latin typeface="verdana" panose="020B0604030504040204" pitchFamily="34" charset="0"/>
            </a:endParaRPr>
          </a:p>
          <a:p>
            <a:pPr>
              <a:buFont typeface="+mj-lt"/>
              <a:buAutoNum type="arabicPeriod"/>
            </a:pPr>
            <a:r>
              <a:rPr lang="uk-UA" dirty="0">
                <a:solidFill>
                  <a:srgbClr val="000000"/>
                </a:solidFill>
                <a:latin typeface="verdana" panose="020B0604030504040204" pitchFamily="34" charset="0"/>
              </a:rPr>
              <a:t>розбивка повідомлення </a:t>
            </a:r>
            <a:r>
              <a:rPr lang="uk-UA" dirty="0" err="1">
                <a:solidFill>
                  <a:srgbClr val="000000"/>
                </a:solidFill>
                <a:latin typeface="verdana" panose="020B0604030504040204" pitchFamily="34" charset="0"/>
              </a:rPr>
              <a:t>сеансового</a:t>
            </a:r>
            <a:r>
              <a:rPr lang="uk-UA" dirty="0">
                <a:solidFill>
                  <a:srgbClr val="000000"/>
                </a:solidFill>
                <a:latin typeface="verdana" panose="020B0604030504040204" pitchFamily="34" charset="0"/>
              </a:rPr>
              <a:t> рівня на пакети, їхня нумерація;</a:t>
            </a:r>
          </a:p>
          <a:p>
            <a:pPr>
              <a:buFont typeface="+mj-lt"/>
              <a:buAutoNum type="arabicPeriod"/>
            </a:pPr>
            <a:r>
              <a:rPr lang="uk-UA" dirty="0" err="1">
                <a:solidFill>
                  <a:srgbClr val="000000"/>
                </a:solidFill>
                <a:latin typeface="verdana" panose="020B0604030504040204" pitchFamily="34" charset="0"/>
              </a:rPr>
              <a:t>буферизація</a:t>
            </a:r>
            <a:r>
              <a:rPr lang="uk-UA" dirty="0">
                <a:solidFill>
                  <a:srgbClr val="000000"/>
                </a:solidFill>
                <a:latin typeface="verdana" panose="020B0604030504040204" pitchFamily="34" charset="0"/>
              </a:rPr>
              <a:t> прийнятих пакетів;</a:t>
            </a:r>
          </a:p>
          <a:p>
            <a:pPr>
              <a:buFont typeface="+mj-lt"/>
              <a:buAutoNum type="arabicPeriod"/>
            </a:pPr>
            <a:r>
              <a:rPr lang="uk-UA" dirty="0" err="1">
                <a:solidFill>
                  <a:srgbClr val="000000"/>
                </a:solidFill>
                <a:latin typeface="verdana" panose="020B0604030504040204" pitchFamily="34" charset="0"/>
              </a:rPr>
              <a:t>впорядочення</a:t>
            </a:r>
            <a:r>
              <a:rPr lang="uk-UA" dirty="0">
                <a:solidFill>
                  <a:srgbClr val="000000"/>
                </a:solidFill>
                <a:latin typeface="verdana" panose="020B0604030504040204" pitchFamily="34" charset="0"/>
              </a:rPr>
              <a:t> пакетів, що прибувають;</a:t>
            </a:r>
          </a:p>
          <a:p>
            <a:pPr>
              <a:buFont typeface="+mj-lt"/>
              <a:buAutoNum type="arabicPeriod"/>
            </a:pPr>
            <a:r>
              <a:rPr lang="uk-UA" dirty="0">
                <a:solidFill>
                  <a:srgbClr val="000000"/>
                </a:solidFill>
                <a:latin typeface="verdana" panose="020B0604030504040204" pitchFamily="34" charset="0"/>
              </a:rPr>
              <a:t>адресація прикладних процесів;</a:t>
            </a:r>
          </a:p>
          <a:p>
            <a:pPr>
              <a:buFont typeface="+mj-lt"/>
              <a:buAutoNum type="arabicPeriod"/>
            </a:pPr>
            <a:r>
              <a:rPr lang="uk-UA" dirty="0">
                <a:solidFill>
                  <a:srgbClr val="000000"/>
                </a:solidFill>
                <a:latin typeface="verdana" panose="020B0604030504040204" pitchFamily="34" charset="0"/>
              </a:rPr>
              <a:t>керування потоком.</a:t>
            </a:r>
          </a:p>
          <a:p>
            <a:endParaRPr lang="uk-UA" dirty="0">
              <a:solidFill>
                <a:srgbClr val="000000"/>
              </a:solidFill>
              <a:latin typeface="verdana" panose="020B0604030504040204" pitchFamily="34" charset="0"/>
            </a:endParaRPr>
          </a:p>
          <a:p>
            <a:pPr algn="just"/>
            <a:r>
              <a:rPr lang="uk-UA" dirty="0">
                <a:solidFill>
                  <a:srgbClr val="000000"/>
                </a:solidFill>
                <a:latin typeface="verdana" panose="020B0604030504040204" pitchFamily="34" charset="0"/>
              </a:rPr>
              <a:t>Як правило, всі протоколи, починаючи із транспортного рівня й вище, реалізуються програмними засобами кінцевих вузлів мережі - компонентами їх мережних операційних систем. Як приклад транспортних протоколів можна привести протоколи </a:t>
            </a:r>
            <a:r>
              <a:rPr lang="en-US" i="1" dirty="0">
                <a:solidFill>
                  <a:srgbClr val="000000"/>
                </a:solidFill>
                <a:latin typeface="verdana" panose="020B0604030504040204" pitchFamily="34" charset="0"/>
              </a:rPr>
              <a:t>TCP</a:t>
            </a:r>
            <a:r>
              <a:rPr lang="en-US"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і </a:t>
            </a:r>
            <a:r>
              <a:rPr lang="en-US" i="1" dirty="0">
                <a:solidFill>
                  <a:srgbClr val="000000"/>
                </a:solidFill>
                <a:latin typeface="verdana" panose="020B0604030504040204" pitchFamily="34" charset="0"/>
              </a:rPr>
              <a:t>UDP</a:t>
            </a:r>
            <a:r>
              <a:rPr lang="en-US"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стека </a:t>
            </a:r>
            <a:r>
              <a:rPr lang="en-US" i="1" dirty="0">
                <a:solidFill>
                  <a:srgbClr val="000000"/>
                </a:solidFill>
                <a:latin typeface="verdana" panose="020B0604030504040204" pitchFamily="34" charset="0"/>
              </a:rPr>
              <a:t>TCP/IP</a:t>
            </a:r>
            <a:r>
              <a:rPr lang="en-US"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і протокол </a:t>
            </a:r>
            <a:r>
              <a:rPr lang="en-US" i="1" dirty="0">
                <a:solidFill>
                  <a:srgbClr val="000000"/>
                </a:solidFill>
                <a:latin typeface="verdana" panose="020B0604030504040204" pitchFamily="34" charset="0"/>
              </a:rPr>
              <a:t>SPX</a:t>
            </a:r>
            <a:r>
              <a:rPr lang="en-US"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стека </a:t>
            </a:r>
            <a:r>
              <a:rPr lang="en-US" i="1" dirty="0">
                <a:solidFill>
                  <a:srgbClr val="000000"/>
                </a:solidFill>
                <a:latin typeface="verdana" panose="020B0604030504040204" pitchFamily="34" charset="0"/>
              </a:rPr>
              <a:t>Novell.</a:t>
            </a:r>
            <a:endParaRPr lang="en-US"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47277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6762" y="573657"/>
            <a:ext cx="11084944" cy="4462760"/>
          </a:xfrm>
          <a:prstGeom prst="rect">
            <a:avLst/>
          </a:prstGeom>
        </p:spPr>
        <p:txBody>
          <a:bodyPr wrap="square">
            <a:spAutoFit/>
          </a:bodyPr>
          <a:lstStyle/>
          <a:p>
            <a:pPr indent="-80645"/>
            <a:r>
              <a:rPr lang="uk-UA" sz="2400" b="1" dirty="0" err="1">
                <a:solidFill>
                  <a:srgbClr val="000000"/>
                </a:solidFill>
                <a:latin typeface="+mj-lt"/>
              </a:rPr>
              <a:t>Сеансовий</a:t>
            </a:r>
            <a:r>
              <a:rPr lang="uk-UA" sz="2400" b="1" dirty="0">
                <a:solidFill>
                  <a:srgbClr val="000000"/>
                </a:solidFill>
                <a:latin typeface="+mj-lt"/>
              </a:rPr>
              <a:t> рівень</a:t>
            </a:r>
          </a:p>
          <a:p>
            <a:br>
              <a:rPr lang="uk-UA" dirty="0">
                <a:solidFill>
                  <a:srgbClr val="000000"/>
                </a:solidFill>
                <a:latin typeface="+mj-lt"/>
              </a:rPr>
            </a:br>
            <a:endParaRPr lang="uk-UA" dirty="0">
              <a:solidFill>
                <a:srgbClr val="000000"/>
              </a:solidFill>
              <a:latin typeface="+mj-lt"/>
            </a:endParaRPr>
          </a:p>
          <a:p>
            <a:pPr algn="just"/>
            <a:r>
              <a:rPr lang="uk-UA" b="1" i="1" dirty="0" err="1">
                <a:solidFill>
                  <a:srgbClr val="000000"/>
                </a:solidFill>
                <a:latin typeface="+mj-lt"/>
              </a:rPr>
              <a:t>Сеансовий</a:t>
            </a:r>
            <a:r>
              <a:rPr lang="uk-UA" b="1" i="1" dirty="0">
                <a:solidFill>
                  <a:srgbClr val="000000"/>
                </a:solidFill>
                <a:latin typeface="+mj-lt"/>
              </a:rPr>
              <a:t> рівень (</a:t>
            </a:r>
            <a:r>
              <a:rPr lang="en-US" b="1" i="1" dirty="0">
                <a:solidFill>
                  <a:srgbClr val="000000"/>
                </a:solidFill>
                <a:latin typeface="+mj-lt"/>
              </a:rPr>
              <a:t>Session layer)</a:t>
            </a:r>
            <a:r>
              <a:rPr lang="en-US" dirty="0">
                <a:solidFill>
                  <a:srgbClr val="000000"/>
                </a:solidFill>
                <a:latin typeface="+mj-lt"/>
              </a:rPr>
              <a:t> </a:t>
            </a:r>
            <a:r>
              <a:rPr lang="uk-UA" dirty="0">
                <a:solidFill>
                  <a:srgbClr val="000000"/>
                </a:solidFill>
                <a:latin typeface="+mj-lt"/>
              </a:rPr>
              <a:t>забезпечує керування діалогом: фіксує, яка зі сторін є активною в даний момент, надає засоби синхронізації. Останні дозволяють вставляти контрольні точки в довгі передачі, щоб у випадку відмови можна було повернутися назад до останньої контрольної точки, а не починати все спочатку. На практиці деякі додатки використовують </a:t>
            </a:r>
            <a:r>
              <a:rPr lang="uk-UA" dirty="0" err="1">
                <a:solidFill>
                  <a:srgbClr val="000000"/>
                </a:solidFill>
                <a:latin typeface="+mj-lt"/>
              </a:rPr>
              <a:t>сеансовий</a:t>
            </a:r>
            <a:r>
              <a:rPr lang="uk-UA" dirty="0">
                <a:solidFill>
                  <a:srgbClr val="000000"/>
                </a:solidFill>
                <a:latin typeface="+mj-lt"/>
              </a:rPr>
              <a:t> рівень, і він </a:t>
            </a:r>
            <a:r>
              <a:rPr lang="uk-UA" dirty="0" err="1">
                <a:solidFill>
                  <a:srgbClr val="000000"/>
                </a:solidFill>
                <a:latin typeface="+mj-lt"/>
              </a:rPr>
              <a:t>рідко</a:t>
            </a:r>
            <a:r>
              <a:rPr lang="uk-UA" dirty="0">
                <a:solidFill>
                  <a:srgbClr val="000000"/>
                </a:solidFill>
                <a:latin typeface="+mj-lt"/>
              </a:rPr>
              <a:t> реалізується у вигляді окремих протоколів, хоча функції цього рівня часто поєднують із функціями прикладного рівня й реалізують в одному протоколі.</a:t>
            </a:r>
          </a:p>
          <a:p>
            <a:pPr algn="just"/>
            <a:endParaRPr lang="uk-UA" dirty="0">
              <a:solidFill>
                <a:srgbClr val="000000"/>
              </a:solidFill>
              <a:latin typeface="+mj-lt"/>
            </a:endParaRPr>
          </a:p>
          <a:p>
            <a:r>
              <a:rPr lang="uk-UA" b="1" u="sng" dirty="0">
                <a:solidFill>
                  <a:srgbClr val="000000"/>
                </a:solidFill>
                <a:latin typeface="+mj-lt"/>
              </a:rPr>
              <a:t>Основні завдання </a:t>
            </a:r>
            <a:r>
              <a:rPr lang="uk-UA" b="1" u="sng" dirty="0" err="1">
                <a:solidFill>
                  <a:srgbClr val="000000"/>
                </a:solidFill>
                <a:latin typeface="+mj-lt"/>
              </a:rPr>
              <a:t>сеансового</a:t>
            </a:r>
            <a:r>
              <a:rPr lang="uk-UA" b="1" u="sng" dirty="0">
                <a:solidFill>
                  <a:srgbClr val="000000"/>
                </a:solidFill>
                <a:latin typeface="+mj-lt"/>
              </a:rPr>
              <a:t> рівня:</a:t>
            </a:r>
          </a:p>
          <a:p>
            <a:endParaRPr lang="uk-UA" dirty="0">
              <a:solidFill>
                <a:srgbClr val="000000"/>
              </a:solidFill>
              <a:latin typeface="+mj-lt"/>
            </a:endParaRPr>
          </a:p>
          <a:p>
            <a:r>
              <a:rPr lang="uk-UA" dirty="0">
                <a:solidFill>
                  <a:srgbClr val="000000"/>
                </a:solidFill>
                <a:latin typeface="+mj-lt"/>
              </a:rPr>
              <a:t>1.</a:t>
            </a:r>
            <a:r>
              <a:rPr lang="uk-UA" b="1" dirty="0">
                <a:solidFill>
                  <a:srgbClr val="000000"/>
                </a:solidFill>
                <a:latin typeface="+mj-lt"/>
              </a:rPr>
              <a:t> </a:t>
            </a:r>
            <a:r>
              <a:rPr lang="uk-UA" dirty="0">
                <a:solidFill>
                  <a:srgbClr val="000000"/>
                </a:solidFill>
                <a:latin typeface="+mj-lt"/>
              </a:rPr>
              <a:t>встановлення способу обміну повідомленнями (дуплексний або </a:t>
            </a:r>
            <a:r>
              <a:rPr lang="uk-UA" dirty="0" err="1">
                <a:solidFill>
                  <a:srgbClr val="000000"/>
                </a:solidFill>
                <a:latin typeface="+mj-lt"/>
              </a:rPr>
              <a:t>напівдуплексний</a:t>
            </a:r>
            <a:r>
              <a:rPr lang="uk-UA" dirty="0">
                <a:solidFill>
                  <a:srgbClr val="000000"/>
                </a:solidFill>
                <a:latin typeface="+mj-lt"/>
              </a:rPr>
              <a:t>);</a:t>
            </a:r>
          </a:p>
          <a:p>
            <a:r>
              <a:rPr lang="uk-UA" dirty="0">
                <a:solidFill>
                  <a:srgbClr val="000000"/>
                </a:solidFill>
                <a:latin typeface="+mj-lt"/>
              </a:rPr>
              <a:t>2. синхронізація обміну повідомленнями;</a:t>
            </a:r>
          </a:p>
          <a:p>
            <a:r>
              <a:rPr lang="uk-UA" dirty="0">
                <a:solidFill>
                  <a:srgbClr val="000000"/>
                </a:solidFill>
                <a:latin typeface="+mj-lt"/>
              </a:rPr>
              <a:t>3. організація "контрольних точок" діалогу.</a:t>
            </a:r>
            <a:endParaRPr lang="uk-UA" b="0" i="0" dirty="0">
              <a:solidFill>
                <a:srgbClr val="000000"/>
              </a:solidFill>
              <a:effectLst/>
              <a:latin typeface="+mj-lt"/>
            </a:endParaRPr>
          </a:p>
        </p:txBody>
      </p:sp>
    </p:spTree>
    <p:extLst>
      <p:ext uri="{BB962C8B-B14F-4D97-AF65-F5344CB8AC3E}">
        <p14:creationId xmlns:p14="http://schemas.microsoft.com/office/powerpoint/2010/main" val="49409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02257" y="1063456"/>
            <a:ext cx="11222966" cy="5016758"/>
          </a:xfrm>
          <a:prstGeom prst="rect">
            <a:avLst/>
          </a:prstGeom>
        </p:spPr>
        <p:txBody>
          <a:bodyPr wrap="square">
            <a:spAutoFit/>
          </a:bodyPr>
          <a:lstStyle/>
          <a:p>
            <a:r>
              <a:rPr lang="uk-UA" sz="2400" b="1" dirty="0">
                <a:solidFill>
                  <a:srgbClr val="000000"/>
                </a:solidFill>
                <a:latin typeface="+mj-lt"/>
              </a:rPr>
              <a:t>Представницький рівень</a:t>
            </a:r>
            <a:endParaRPr lang="uk-UA" sz="2400" dirty="0">
              <a:solidFill>
                <a:srgbClr val="000000"/>
              </a:solidFill>
              <a:latin typeface="+mj-lt"/>
            </a:endParaRPr>
          </a:p>
          <a:p>
            <a:br>
              <a:rPr lang="uk-UA" dirty="0">
                <a:solidFill>
                  <a:srgbClr val="000000"/>
                </a:solidFill>
                <a:latin typeface="+mj-lt"/>
              </a:rPr>
            </a:br>
            <a:endParaRPr lang="uk-UA" dirty="0">
              <a:solidFill>
                <a:srgbClr val="000000"/>
              </a:solidFill>
              <a:latin typeface="+mj-lt"/>
            </a:endParaRPr>
          </a:p>
          <a:p>
            <a:pPr indent="449580" algn="just"/>
            <a:r>
              <a:rPr lang="uk-UA" dirty="0">
                <a:solidFill>
                  <a:srgbClr val="000000"/>
                </a:solidFill>
                <a:latin typeface="+mj-lt"/>
              </a:rPr>
              <a:t>Представницький рівень (</a:t>
            </a:r>
            <a:r>
              <a:rPr lang="en-US" i="1" dirty="0">
                <a:solidFill>
                  <a:srgbClr val="000000"/>
                </a:solidFill>
                <a:latin typeface="+mj-lt"/>
              </a:rPr>
              <a:t>Presentation layer</a:t>
            </a:r>
            <a:r>
              <a:rPr lang="en-US" dirty="0">
                <a:solidFill>
                  <a:srgbClr val="000000"/>
                </a:solidFill>
                <a:latin typeface="+mj-lt"/>
              </a:rPr>
              <a:t>) </a:t>
            </a:r>
            <a:r>
              <a:rPr lang="uk-UA" dirty="0">
                <a:solidFill>
                  <a:srgbClr val="000000"/>
                </a:solidFill>
                <a:latin typeface="+mj-lt"/>
              </a:rPr>
              <a:t>має справу з формою подання переданої по мережі інформації, не міняючи при цьому її змісту. За рахунок рівня подання інформація, передана прикладним рівнем однієї системи, завжди зрозуміла прикладному рівню іншої системи. За допомогою засобів даного рівня протоколи прикладних рівнів можуть перебороти синтаксичні розходження в поданні даних або ж розходження в кодах символів, наприклад кодів </a:t>
            </a:r>
            <a:r>
              <a:rPr lang="en-US" i="1" dirty="0">
                <a:solidFill>
                  <a:srgbClr val="000000"/>
                </a:solidFill>
                <a:latin typeface="+mj-lt"/>
              </a:rPr>
              <a:t>ASCII</a:t>
            </a:r>
            <a:r>
              <a:rPr lang="en-US" dirty="0">
                <a:solidFill>
                  <a:srgbClr val="000000"/>
                </a:solidFill>
                <a:latin typeface="+mj-lt"/>
              </a:rPr>
              <a:t> </a:t>
            </a:r>
            <a:r>
              <a:rPr lang="uk-UA" dirty="0">
                <a:solidFill>
                  <a:srgbClr val="000000"/>
                </a:solidFill>
                <a:latin typeface="+mj-lt"/>
              </a:rPr>
              <a:t>і </a:t>
            </a:r>
            <a:r>
              <a:rPr lang="en-US" i="1" dirty="0">
                <a:solidFill>
                  <a:srgbClr val="000000"/>
                </a:solidFill>
                <a:latin typeface="+mj-lt"/>
              </a:rPr>
              <a:t>EBCDIC</a:t>
            </a:r>
            <a:r>
              <a:rPr lang="en-US" dirty="0">
                <a:solidFill>
                  <a:srgbClr val="000000"/>
                </a:solidFill>
                <a:latin typeface="+mj-lt"/>
              </a:rPr>
              <a:t>. </a:t>
            </a:r>
            <a:r>
              <a:rPr lang="uk-UA" dirty="0">
                <a:solidFill>
                  <a:srgbClr val="000000"/>
                </a:solidFill>
                <a:latin typeface="+mj-lt"/>
              </a:rPr>
              <a:t>На цьому рівні може виконуватися шифрування й дешифрування даних, завдяки якому таємність обміну даними забезпечується відразу для всіх прикладних служб. Прикладом такого протоколу є протокол </a:t>
            </a:r>
            <a:r>
              <a:rPr lang="en-US" i="1" dirty="0">
                <a:solidFill>
                  <a:srgbClr val="000000"/>
                </a:solidFill>
                <a:latin typeface="+mj-lt"/>
              </a:rPr>
              <a:t>Secure Socket Layer (SSL)</a:t>
            </a:r>
            <a:r>
              <a:rPr lang="en-US" dirty="0">
                <a:solidFill>
                  <a:srgbClr val="000000"/>
                </a:solidFill>
                <a:latin typeface="+mj-lt"/>
              </a:rPr>
              <a:t>, </a:t>
            </a:r>
            <a:r>
              <a:rPr lang="uk-UA" dirty="0">
                <a:solidFill>
                  <a:srgbClr val="000000"/>
                </a:solidFill>
                <a:latin typeface="+mj-lt"/>
              </a:rPr>
              <a:t>що забезпечує секретний обмін повідомленнями для протоколів прикладного рівня стека </a:t>
            </a:r>
            <a:r>
              <a:rPr lang="en-US" i="1" dirty="0">
                <a:solidFill>
                  <a:srgbClr val="000000"/>
                </a:solidFill>
                <a:latin typeface="+mj-lt"/>
              </a:rPr>
              <a:t>TCP/IP</a:t>
            </a:r>
            <a:r>
              <a:rPr lang="en-US" dirty="0">
                <a:solidFill>
                  <a:srgbClr val="000000"/>
                </a:solidFill>
                <a:latin typeface="+mj-lt"/>
              </a:rPr>
              <a:t>.</a:t>
            </a:r>
            <a:endParaRPr lang="uk-UA" dirty="0">
              <a:solidFill>
                <a:srgbClr val="000000"/>
              </a:solidFill>
              <a:latin typeface="+mj-lt"/>
            </a:endParaRPr>
          </a:p>
          <a:p>
            <a:pPr indent="449580" algn="just"/>
            <a:endParaRPr lang="en-US" dirty="0">
              <a:solidFill>
                <a:srgbClr val="000000"/>
              </a:solidFill>
              <a:latin typeface="+mj-lt"/>
            </a:endParaRPr>
          </a:p>
          <a:p>
            <a:r>
              <a:rPr lang="uk-UA" b="1" u="sng" dirty="0">
                <a:solidFill>
                  <a:srgbClr val="000000"/>
                </a:solidFill>
                <a:latin typeface="+mj-lt"/>
              </a:rPr>
              <a:t>Основні завдання представницького рівня:</a:t>
            </a:r>
          </a:p>
          <a:p>
            <a:endParaRPr lang="uk-UA" dirty="0">
              <a:solidFill>
                <a:srgbClr val="000000"/>
              </a:solidFill>
              <a:latin typeface="+mj-lt"/>
            </a:endParaRPr>
          </a:p>
          <a:p>
            <a:pPr>
              <a:buFont typeface="+mj-lt"/>
              <a:buAutoNum type="arabicPeriod"/>
            </a:pPr>
            <a:r>
              <a:rPr lang="uk-UA" dirty="0">
                <a:solidFill>
                  <a:srgbClr val="000000"/>
                </a:solidFill>
                <a:latin typeface="+mj-lt"/>
              </a:rPr>
              <a:t>перетворення даних із зовнішнього формату у внутрішній;</a:t>
            </a:r>
          </a:p>
          <a:p>
            <a:pPr>
              <a:buFont typeface="+mj-lt"/>
              <a:buAutoNum type="arabicPeriod"/>
            </a:pPr>
            <a:r>
              <a:rPr lang="uk-UA" dirty="0">
                <a:solidFill>
                  <a:srgbClr val="000000"/>
                </a:solidFill>
                <a:latin typeface="+mj-lt"/>
              </a:rPr>
              <a:t>шифрування й </a:t>
            </a:r>
            <a:r>
              <a:rPr lang="uk-UA" dirty="0" err="1">
                <a:solidFill>
                  <a:srgbClr val="000000"/>
                </a:solidFill>
                <a:latin typeface="+mj-lt"/>
              </a:rPr>
              <a:t>розшифровка</a:t>
            </a:r>
            <a:r>
              <a:rPr lang="uk-UA" dirty="0">
                <a:solidFill>
                  <a:srgbClr val="000000"/>
                </a:solidFill>
                <a:latin typeface="+mj-lt"/>
              </a:rPr>
              <a:t> даних.</a:t>
            </a:r>
            <a:endParaRPr lang="uk-UA" b="0" i="0" dirty="0">
              <a:solidFill>
                <a:srgbClr val="000000"/>
              </a:solidFill>
              <a:effectLst/>
              <a:latin typeface="+mj-lt"/>
            </a:endParaRPr>
          </a:p>
        </p:txBody>
      </p:sp>
    </p:spTree>
    <p:extLst>
      <p:ext uri="{BB962C8B-B14F-4D97-AF65-F5344CB8AC3E}">
        <p14:creationId xmlns:p14="http://schemas.microsoft.com/office/powerpoint/2010/main" val="78629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10883" y="920621"/>
            <a:ext cx="10679502" cy="3908762"/>
          </a:xfrm>
          <a:prstGeom prst="rect">
            <a:avLst/>
          </a:prstGeom>
        </p:spPr>
        <p:txBody>
          <a:bodyPr wrap="square">
            <a:spAutoFit/>
          </a:bodyPr>
          <a:lstStyle/>
          <a:p>
            <a:pPr indent="449580" algn="just"/>
            <a:r>
              <a:rPr lang="uk-UA" sz="2400" b="1" dirty="0">
                <a:solidFill>
                  <a:srgbClr val="000000"/>
                </a:solidFill>
                <a:latin typeface="+mj-lt"/>
              </a:rPr>
              <a:t>Прикладний рівень</a:t>
            </a:r>
            <a:endParaRPr lang="uk-UA" sz="2400" dirty="0">
              <a:solidFill>
                <a:srgbClr val="000000"/>
              </a:solidFill>
              <a:latin typeface="+mj-lt"/>
            </a:endParaRPr>
          </a:p>
          <a:p>
            <a:br>
              <a:rPr lang="uk-UA" dirty="0">
                <a:solidFill>
                  <a:srgbClr val="000000"/>
                </a:solidFill>
                <a:latin typeface="+mj-lt"/>
              </a:rPr>
            </a:br>
            <a:endParaRPr lang="uk-UA" dirty="0">
              <a:solidFill>
                <a:srgbClr val="000000"/>
              </a:solidFill>
              <a:latin typeface="+mj-lt"/>
            </a:endParaRPr>
          </a:p>
          <a:p>
            <a:pPr indent="449580" algn="just"/>
            <a:r>
              <a:rPr lang="uk-UA" dirty="0">
                <a:solidFill>
                  <a:srgbClr val="000000"/>
                </a:solidFill>
                <a:latin typeface="+mj-lt"/>
              </a:rPr>
              <a:t>Прикладний рівень (</a:t>
            </a:r>
            <a:r>
              <a:rPr lang="en-US" i="1" dirty="0">
                <a:solidFill>
                  <a:srgbClr val="000000"/>
                </a:solidFill>
                <a:latin typeface="+mj-lt"/>
              </a:rPr>
              <a:t>Application layer</a:t>
            </a:r>
            <a:r>
              <a:rPr lang="en-US" dirty="0">
                <a:solidFill>
                  <a:srgbClr val="000000"/>
                </a:solidFill>
                <a:latin typeface="+mj-lt"/>
              </a:rPr>
              <a:t>) - </a:t>
            </a:r>
            <a:r>
              <a:rPr lang="uk-UA" dirty="0">
                <a:solidFill>
                  <a:srgbClr val="000000"/>
                </a:solidFill>
                <a:latin typeface="+mj-lt"/>
              </a:rPr>
              <a:t>це в дійсності просто набір різноманітних протоколів, за допомогою яких користувачі мережі одержують доступ ресурсів, що розділяються, таким як файли, принтери або гіпертекстові </a:t>
            </a:r>
            <a:r>
              <a:rPr lang="en-US" dirty="0">
                <a:solidFill>
                  <a:srgbClr val="000000"/>
                </a:solidFill>
                <a:latin typeface="+mj-lt"/>
              </a:rPr>
              <a:t>Web-</a:t>
            </a:r>
            <a:r>
              <a:rPr lang="uk-UA" dirty="0">
                <a:solidFill>
                  <a:srgbClr val="000000"/>
                </a:solidFill>
                <a:latin typeface="+mj-lt"/>
              </a:rPr>
              <a:t>сторінки, а також організують свою спільну роботу, наприклад, за допомогою протоколу електронної пошти. Одиниця даних, який оперує прикладний рівень, звичайно називається повідомленням</a:t>
            </a:r>
            <a:r>
              <a:rPr lang="uk-UA" i="1" dirty="0">
                <a:solidFill>
                  <a:srgbClr val="000000"/>
                </a:solidFill>
                <a:latin typeface="+mj-lt"/>
              </a:rPr>
              <a:t> </a:t>
            </a:r>
            <a:r>
              <a:rPr lang="uk-UA" dirty="0">
                <a:solidFill>
                  <a:srgbClr val="000000"/>
                </a:solidFill>
                <a:latin typeface="+mj-lt"/>
              </a:rPr>
              <a:t>(</a:t>
            </a:r>
            <a:r>
              <a:rPr lang="en-US" i="1" dirty="0">
                <a:solidFill>
                  <a:srgbClr val="000000"/>
                </a:solidFill>
                <a:latin typeface="+mj-lt"/>
              </a:rPr>
              <a:t>message</a:t>
            </a:r>
            <a:r>
              <a:rPr lang="en-US" dirty="0">
                <a:solidFill>
                  <a:srgbClr val="000000"/>
                </a:solidFill>
                <a:latin typeface="+mj-lt"/>
              </a:rPr>
              <a:t>).</a:t>
            </a:r>
            <a:endParaRPr lang="uk-UA" dirty="0">
              <a:solidFill>
                <a:srgbClr val="000000"/>
              </a:solidFill>
              <a:latin typeface="+mj-lt"/>
            </a:endParaRPr>
          </a:p>
          <a:p>
            <a:pPr indent="449580" algn="just"/>
            <a:endParaRPr lang="en-US" dirty="0">
              <a:solidFill>
                <a:srgbClr val="000000"/>
              </a:solidFill>
              <a:latin typeface="+mj-lt"/>
            </a:endParaRPr>
          </a:p>
          <a:p>
            <a:r>
              <a:rPr lang="uk-UA" b="1" u="sng" dirty="0">
                <a:solidFill>
                  <a:srgbClr val="000000"/>
                </a:solidFill>
                <a:latin typeface="+mj-lt"/>
              </a:rPr>
              <a:t>Основні завдання прикладного  рівня:</a:t>
            </a:r>
          </a:p>
          <a:p>
            <a:endParaRPr lang="uk-UA" dirty="0">
              <a:solidFill>
                <a:srgbClr val="000000"/>
              </a:solidFill>
              <a:latin typeface="+mj-lt"/>
            </a:endParaRPr>
          </a:p>
          <a:p>
            <a:pPr>
              <a:buFont typeface="+mj-lt"/>
              <a:buAutoNum type="arabicPeriod"/>
            </a:pPr>
            <a:r>
              <a:rPr lang="uk-UA" dirty="0">
                <a:solidFill>
                  <a:srgbClr val="000000"/>
                </a:solidFill>
                <a:latin typeface="+mj-lt"/>
              </a:rPr>
              <a:t>ідентифікація, перевірка прав доступу;</a:t>
            </a:r>
          </a:p>
          <a:p>
            <a:pPr>
              <a:buFont typeface="+mj-lt"/>
              <a:buAutoNum type="arabicPeriod"/>
            </a:pPr>
            <a:r>
              <a:rPr lang="uk-UA" dirty="0" err="1">
                <a:solidFill>
                  <a:srgbClr val="000000"/>
                </a:solidFill>
                <a:latin typeface="+mj-lt"/>
              </a:rPr>
              <a:t>принт</a:t>
            </a:r>
            <a:r>
              <a:rPr lang="uk-UA" dirty="0">
                <a:solidFill>
                  <a:srgbClr val="000000"/>
                </a:solidFill>
                <a:latin typeface="+mj-lt"/>
              </a:rPr>
              <a:t>- і файл-сервіс, пошта, вилучений доступ і </a:t>
            </a:r>
            <a:r>
              <a:rPr lang="uk-UA" dirty="0" err="1">
                <a:solidFill>
                  <a:srgbClr val="000000"/>
                </a:solidFill>
                <a:latin typeface="+mj-lt"/>
              </a:rPr>
              <a:t>т.д</a:t>
            </a:r>
            <a:r>
              <a:rPr lang="uk-UA" dirty="0">
                <a:solidFill>
                  <a:srgbClr val="000000"/>
                </a:solidFill>
                <a:latin typeface="+mj-lt"/>
              </a:rPr>
              <a:t>.</a:t>
            </a:r>
            <a:endParaRPr lang="uk-UA" b="0" i="0" dirty="0">
              <a:solidFill>
                <a:srgbClr val="000000"/>
              </a:solidFill>
              <a:effectLst/>
              <a:latin typeface="+mj-lt"/>
            </a:endParaRPr>
          </a:p>
        </p:txBody>
      </p:sp>
    </p:spTree>
    <p:extLst>
      <p:ext uri="{BB962C8B-B14F-4D97-AF65-F5344CB8AC3E}">
        <p14:creationId xmlns:p14="http://schemas.microsoft.com/office/powerpoint/2010/main" val="9945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0112" y="511756"/>
            <a:ext cx="10921041" cy="5909310"/>
          </a:xfrm>
          <a:prstGeom prst="rect">
            <a:avLst/>
          </a:prstGeom>
        </p:spPr>
        <p:txBody>
          <a:bodyPr wrap="square">
            <a:spAutoFit/>
          </a:bodyPr>
          <a:lstStyle/>
          <a:p>
            <a:pPr indent="228600" algn="just"/>
            <a:r>
              <a:rPr lang="uk-UA" dirty="0">
                <a:solidFill>
                  <a:srgbClr val="000000"/>
                </a:solidFill>
                <a:latin typeface="verdana" panose="020B0604030504040204" pitchFamily="34" charset="0"/>
              </a:rPr>
              <a:t>Крім моделі </a:t>
            </a:r>
            <a:r>
              <a:rPr lang="en-US" i="1" dirty="0">
                <a:solidFill>
                  <a:srgbClr val="000000"/>
                </a:solidFill>
                <a:latin typeface="verdana" panose="020B0604030504040204" pitchFamily="34" charset="0"/>
              </a:rPr>
              <a:t>OSI</a:t>
            </a:r>
            <a:r>
              <a:rPr lang="en-US"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існує також модель </a:t>
            </a:r>
            <a:r>
              <a:rPr lang="en-US" b="1" i="1" dirty="0">
                <a:solidFill>
                  <a:srgbClr val="000000"/>
                </a:solidFill>
                <a:latin typeface="verdana" panose="020B0604030504040204" pitchFamily="34" charset="0"/>
              </a:rPr>
              <a:t>IEEE Project</a:t>
            </a:r>
            <a:r>
              <a:rPr lang="en-US" b="1" dirty="0">
                <a:solidFill>
                  <a:srgbClr val="000000"/>
                </a:solidFill>
                <a:latin typeface="verdana" panose="020B0604030504040204" pitchFamily="34" charset="0"/>
              </a:rPr>
              <a:t> 802</a:t>
            </a:r>
            <a:r>
              <a:rPr lang="uk-UA" dirty="0">
                <a:solidFill>
                  <a:srgbClr val="000000"/>
                </a:solidFill>
                <a:latin typeface="verdana" panose="020B0604030504040204" pitchFamily="34" charset="0"/>
              </a:rPr>
              <a:t>, яку можна розглядати як модифікацію, розвиток, уточнення моделі </a:t>
            </a:r>
            <a:r>
              <a:rPr lang="en-US" i="1" dirty="0">
                <a:solidFill>
                  <a:srgbClr val="000000"/>
                </a:solidFill>
                <a:latin typeface="verdana" panose="020B0604030504040204" pitchFamily="34" charset="0"/>
              </a:rPr>
              <a:t>OSI</a:t>
            </a:r>
            <a:r>
              <a:rPr lang="en-US"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Стандарти, обумовлені цією моделлю (так звані 802-специфікації), діляться на дванадцять категорій:</a:t>
            </a:r>
          </a:p>
          <a:p>
            <a:pPr indent="228600" algn="just"/>
            <a:endParaRPr lang="uk-UA" dirty="0">
              <a:solidFill>
                <a:srgbClr val="000000"/>
              </a:solidFill>
              <a:latin typeface="verdana" panose="020B0604030504040204" pitchFamily="34" charset="0"/>
            </a:endParaRPr>
          </a:p>
          <a:p>
            <a:pPr>
              <a:buFont typeface="Arial" panose="020B0604020202020204" pitchFamily="34" charset="0"/>
              <a:buChar char="•"/>
            </a:pPr>
            <a:r>
              <a:rPr lang="uk-UA" dirty="0">
                <a:solidFill>
                  <a:srgbClr val="000000"/>
                </a:solidFill>
                <a:latin typeface="verdana" panose="020B0604030504040204" pitchFamily="34" charset="0"/>
              </a:rPr>
              <a:t>802.1 - об'єднання мереж.</a:t>
            </a:r>
          </a:p>
          <a:p>
            <a:pPr>
              <a:buFont typeface="Arial" panose="020B0604020202020204" pitchFamily="34" charset="0"/>
              <a:buChar char="•"/>
            </a:pPr>
            <a:r>
              <a:rPr lang="uk-UA" dirty="0">
                <a:solidFill>
                  <a:srgbClr val="000000"/>
                </a:solidFill>
                <a:latin typeface="verdana" panose="020B0604030504040204" pitchFamily="34" charset="0"/>
              </a:rPr>
              <a:t>802.2 - керування логічним зв'язком.</a:t>
            </a:r>
          </a:p>
          <a:p>
            <a:pPr>
              <a:buFont typeface="Arial" panose="020B0604020202020204" pitchFamily="34" charset="0"/>
              <a:buChar char="•"/>
            </a:pPr>
            <a:r>
              <a:rPr lang="uk-UA" dirty="0">
                <a:solidFill>
                  <a:srgbClr val="000000"/>
                </a:solidFill>
                <a:latin typeface="verdana" panose="020B0604030504040204" pitchFamily="34" charset="0"/>
              </a:rPr>
              <a:t>802.3 - локальна мережа з методом доступу </a:t>
            </a:r>
            <a:r>
              <a:rPr lang="en-US" i="1" dirty="0">
                <a:solidFill>
                  <a:srgbClr val="000000"/>
                </a:solidFill>
                <a:latin typeface="verdana" panose="020B0604030504040204" pitchFamily="34" charset="0"/>
              </a:rPr>
              <a:t>CSMA/CD</a:t>
            </a:r>
            <a:r>
              <a:rPr lang="en-US"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і топологією «шина» (</a:t>
            </a:r>
            <a:r>
              <a:rPr lang="en-US" i="1" dirty="0">
                <a:solidFill>
                  <a:srgbClr val="000000"/>
                </a:solidFill>
                <a:latin typeface="verdana" panose="020B0604030504040204" pitchFamily="34" charset="0"/>
              </a:rPr>
              <a:t>Ethernet</a:t>
            </a:r>
            <a:r>
              <a:rPr lang="en-US" dirty="0">
                <a:solidFill>
                  <a:srgbClr val="000000"/>
                </a:solidFill>
                <a:latin typeface="verdana" panose="020B0604030504040204" pitchFamily="34" charset="0"/>
              </a:rPr>
              <a:t>).</a:t>
            </a:r>
          </a:p>
          <a:p>
            <a:pPr>
              <a:buFont typeface="Arial" panose="020B0604020202020204" pitchFamily="34" charset="0"/>
              <a:buChar char="•"/>
            </a:pPr>
            <a:r>
              <a:rPr lang="en-US" dirty="0">
                <a:solidFill>
                  <a:srgbClr val="000000"/>
                </a:solidFill>
                <a:latin typeface="verdana" panose="020B0604030504040204" pitchFamily="34" charset="0"/>
              </a:rPr>
              <a:t>802.4 - </a:t>
            </a:r>
            <a:r>
              <a:rPr lang="uk-UA" dirty="0">
                <a:solidFill>
                  <a:srgbClr val="000000"/>
                </a:solidFill>
                <a:latin typeface="verdana" panose="020B0604030504040204" pitchFamily="34" charset="0"/>
              </a:rPr>
              <a:t>локальна мережа з топологією «шина» і маркерним доступом.</a:t>
            </a:r>
          </a:p>
          <a:p>
            <a:pPr>
              <a:buFont typeface="Arial" panose="020B0604020202020204" pitchFamily="34" charset="0"/>
              <a:buChar char="•"/>
            </a:pPr>
            <a:r>
              <a:rPr lang="uk-UA" dirty="0">
                <a:solidFill>
                  <a:srgbClr val="000000"/>
                </a:solidFill>
                <a:latin typeface="verdana" panose="020B0604030504040204" pitchFamily="34" charset="0"/>
              </a:rPr>
              <a:t>802.5 - локальна мережа з топологією «кільце» і маркерним доступом.</a:t>
            </a:r>
          </a:p>
          <a:p>
            <a:pPr>
              <a:buFont typeface="Arial" panose="020B0604020202020204" pitchFamily="34" charset="0"/>
              <a:buChar char="•"/>
            </a:pPr>
            <a:r>
              <a:rPr lang="uk-UA" dirty="0">
                <a:solidFill>
                  <a:srgbClr val="000000"/>
                </a:solidFill>
                <a:latin typeface="verdana" panose="020B0604030504040204" pitchFamily="34" charset="0"/>
              </a:rPr>
              <a:t>802.6 - міська мережа (</a:t>
            </a:r>
            <a:r>
              <a:rPr lang="en-US" i="1" dirty="0">
                <a:solidFill>
                  <a:srgbClr val="000000"/>
                </a:solidFill>
                <a:latin typeface="verdana" panose="020B0604030504040204" pitchFamily="34" charset="0"/>
              </a:rPr>
              <a:t>Metropolitan Area Network</a:t>
            </a:r>
            <a:r>
              <a:rPr lang="en-US" dirty="0">
                <a:solidFill>
                  <a:srgbClr val="000000"/>
                </a:solidFill>
                <a:latin typeface="verdana" panose="020B0604030504040204" pitchFamily="34" charset="0"/>
              </a:rPr>
              <a:t>, </a:t>
            </a:r>
            <a:r>
              <a:rPr lang="en-US" i="1" dirty="0">
                <a:solidFill>
                  <a:srgbClr val="000000"/>
                </a:solidFill>
                <a:latin typeface="verdana" panose="020B0604030504040204" pitchFamily="34" charset="0"/>
              </a:rPr>
              <a:t>MAN</a:t>
            </a:r>
            <a:r>
              <a:rPr lang="en-US" dirty="0">
                <a:solidFill>
                  <a:srgbClr val="000000"/>
                </a:solidFill>
                <a:latin typeface="verdana" panose="020B0604030504040204" pitchFamily="34" charset="0"/>
              </a:rPr>
              <a:t>).</a:t>
            </a:r>
          </a:p>
          <a:p>
            <a:pPr>
              <a:buFont typeface="Arial" panose="020B0604020202020204" pitchFamily="34" charset="0"/>
              <a:buChar char="•"/>
            </a:pPr>
            <a:r>
              <a:rPr lang="en-US" dirty="0">
                <a:solidFill>
                  <a:srgbClr val="000000"/>
                </a:solidFill>
                <a:latin typeface="verdana" panose="020B0604030504040204" pitchFamily="34" charset="0"/>
              </a:rPr>
              <a:t>802.7 - </a:t>
            </a:r>
            <a:r>
              <a:rPr lang="uk-UA" dirty="0">
                <a:solidFill>
                  <a:srgbClr val="000000"/>
                </a:solidFill>
                <a:latin typeface="verdana" panose="020B0604030504040204" pitchFamily="34" charset="0"/>
              </a:rPr>
              <a:t>широкомовна технологія.</a:t>
            </a:r>
          </a:p>
          <a:p>
            <a:pPr>
              <a:buFont typeface="Arial" panose="020B0604020202020204" pitchFamily="34" charset="0"/>
              <a:buChar char="•"/>
            </a:pPr>
            <a:r>
              <a:rPr lang="uk-UA" dirty="0">
                <a:solidFill>
                  <a:srgbClr val="000000"/>
                </a:solidFill>
                <a:latin typeface="verdana" panose="020B0604030504040204" pitchFamily="34" charset="0"/>
              </a:rPr>
              <a:t>802.8 - оптоволоконна технологія.</a:t>
            </a:r>
          </a:p>
          <a:p>
            <a:pPr>
              <a:buFont typeface="Arial" panose="020B0604020202020204" pitchFamily="34" charset="0"/>
              <a:buChar char="•"/>
            </a:pPr>
            <a:r>
              <a:rPr lang="uk-UA" dirty="0">
                <a:solidFill>
                  <a:srgbClr val="000000"/>
                </a:solidFill>
                <a:latin typeface="verdana" panose="020B0604030504040204" pitchFamily="34" charset="0"/>
              </a:rPr>
              <a:t>802.9 - інтегровані мережі з можливістю передачі мови й даних.</a:t>
            </a:r>
          </a:p>
          <a:p>
            <a:pPr>
              <a:buFont typeface="Arial" panose="020B0604020202020204" pitchFamily="34" charset="0"/>
              <a:buChar char="•"/>
            </a:pPr>
            <a:r>
              <a:rPr lang="uk-UA" dirty="0">
                <a:solidFill>
                  <a:srgbClr val="000000"/>
                </a:solidFill>
                <a:latin typeface="verdana" panose="020B0604030504040204" pitchFamily="34" charset="0"/>
              </a:rPr>
              <a:t>802.10 - безпека мереж.</a:t>
            </a:r>
          </a:p>
          <a:p>
            <a:pPr>
              <a:buFont typeface="Arial" panose="020B0604020202020204" pitchFamily="34" charset="0"/>
              <a:buChar char="•"/>
            </a:pPr>
            <a:r>
              <a:rPr lang="uk-UA" dirty="0">
                <a:solidFill>
                  <a:srgbClr val="000000"/>
                </a:solidFill>
                <a:latin typeface="verdana" panose="020B0604030504040204" pitchFamily="34" charset="0"/>
              </a:rPr>
              <a:t>802.11 - бездротова мережа.</a:t>
            </a:r>
          </a:p>
          <a:p>
            <a:pPr>
              <a:buFont typeface="Arial" panose="020B0604020202020204" pitchFamily="34" charset="0"/>
              <a:buChar char="•"/>
            </a:pPr>
            <a:r>
              <a:rPr lang="uk-UA" dirty="0">
                <a:solidFill>
                  <a:srgbClr val="000000"/>
                </a:solidFill>
                <a:latin typeface="verdana" panose="020B0604030504040204" pitchFamily="34" charset="0"/>
              </a:rPr>
              <a:t>802.12 - локальна мережа із централізованим керуванням доступом по пріоритетах запитів і топологією «зірка» (100</a:t>
            </a:r>
            <a:r>
              <a:rPr lang="en-US" i="1" dirty="0">
                <a:solidFill>
                  <a:srgbClr val="000000"/>
                </a:solidFill>
                <a:latin typeface="verdana" panose="020B0604030504040204" pitchFamily="34" charset="0"/>
              </a:rPr>
              <a:t>VG-</a:t>
            </a:r>
            <a:r>
              <a:rPr lang="en-US" i="1" dirty="0" err="1">
                <a:solidFill>
                  <a:srgbClr val="000000"/>
                </a:solidFill>
                <a:latin typeface="verdana" panose="020B0604030504040204" pitchFamily="34" charset="0"/>
              </a:rPr>
              <a:t>AnyLAN</a:t>
            </a:r>
            <a:r>
              <a:rPr lang="en-US" dirty="0">
                <a:solidFill>
                  <a:srgbClr val="000000"/>
                </a:solidFill>
                <a:latin typeface="verdana" panose="020B0604030504040204" pitchFamily="34" charset="0"/>
              </a:rPr>
              <a:t>).</a:t>
            </a:r>
            <a:endParaRPr lang="uk-UA" dirty="0">
              <a:solidFill>
                <a:srgbClr val="000000"/>
              </a:solidFill>
              <a:latin typeface="verdana" panose="020B0604030504040204" pitchFamily="34" charset="0"/>
            </a:endParaRPr>
          </a:p>
          <a:p>
            <a:pPr>
              <a:buFont typeface="Arial" panose="020B0604020202020204" pitchFamily="34" charset="0"/>
              <a:buChar char="•"/>
            </a:pPr>
            <a:endParaRPr lang="en-US" dirty="0">
              <a:solidFill>
                <a:srgbClr val="000000"/>
              </a:solidFill>
              <a:latin typeface="verdana" panose="020B0604030504040204" pitchFamily="34" charset="0"/>
            </a:endParaRPr>
          </a:p>
          <a:p>
            <a:r>
              <a:rPr lang="uk-UA" dirty="0">
                <a:solidFill>
                  <a:srgbClr val="000000"/>
                </a:solidFill>
                <a:latin typeface="verdana" panose="020B0604030504040204" pitchFamily="34" charset="0"/>
              </a:rPr>
              <a:t>Стандарти 802.3, 802.4, 802.5, 802.12 прямо ставляться до підрівню </a:t>
            </a:r>
            <a:r>
              <a:rPr lang="en-US" i="1" dirty="0">
                <a:solidFill>
                  <a:srgbClr val="000000"/>
                </a:solidFill>
                <a:latin typeface="verdana" panose="020B0604030504040204" pitchFamily="34" charset="0"/>
              </a:rPr>
              <a:t>MAC</a:t>
            </a:r>
            <a:r>
              <a:rPr lang="en-US"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другого (канального) рівня еталонної моделі </a:t>
            </a:r>
            <a:r>
              <a:rPr lang="en-US" i="1" dirty="0">
                <a:solidFill>
                  <a:srgbClr val="000000"/>
                </a:solidFill>
                <a:latin typeface="verdana" panose="020B0604030504040204" pitchFamily="34" charset="0"/>
              </a:rPr>
              <a:t>OSI</a:t>
            </a:r>
            <a:r>
              <a:rPr lang="en-US"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Інші 802-специфікації вирішують загальні питання мереж.</a:t>
            </a:r>
            <a:endParaRPr lang="uk-UA"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353836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одель OSI в мережі."/>
          <p:cNvPicPr>
            <a:picLocks noChangeAspect="1" noChangeArrowheads="1"/>
          </p:cNvPicPr>
          <p:nvPr/>
        </p:nvPicPr>
        <p:blipFill rotWithShape="1">
          <a:blip r:embed="rId2">
            <a:extLst>
              <a:ext uri="{28A0092B-C50C-407E-A947-70E740481C1C}">
                <a14:useLocalDpi xmlns:a14="http://schemas.microsoft.com/office/drawing/2010/main" val="0"/>
              </a:ext>
            </a:extLst>
          </a:blip>
          <a:srcRect l="2203" t="134" r="551" b="-134"/>
          <a:stretch/>
        </p:blipFill>
        <p:spPr bwMode="auto">
          <a:xfrm>
            <a:off x="0" y="277572"/>
            <a:ext cx="12191999" cy="642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567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90113" y="889844"/>
            <a:ext cx="10696755" cy="4339650"/>
          </a:xfrm>
          <a:prstGeom prst="rect">
            <a:avLst/>
          </a:prstGeom>
        </p:spPr>
        <p:txBody>
          <a:bodyPr wrap="square">
            <a:spAutoFit/>
          </a:bodyPr>
          <a:lstStyle/>
          <a:p>
            <a:r>
              <a:rPr lang="ru-RU" sz="2400" dirty="0"/>
              <a:t>Роль </a:t>
            </a:r>
            <a:r>
              <a:rPr lang="ru-RU" sz="2400" dirty="0" err="1"/>
              <a:t>моделі</a:t>
            </a:r>
            <a:r>
              <a:rPr lang="ru-RU" sz="2400" dirty="0"/>
              <a:t> OSI при </a:t>
            </a:r>
            <a:r>
              <a:rPr lang="ru-RU" sz="2400" dirty="0" err="1"/>
              <a:t>побудові</a:t>
            </a:r>
            <a:r>
              <a:rPr lang="ru-RU" sz="2400" dirty="0"/>
              <a:t> мереж</a:t>
            </a:r>
          </a:p>
          <a:p>
            <a:endParaRPr lang="ru-RU" dirty="0"/>
          </a:p>
          <a:p>
            <a:r>
              <a:rPr lang="uk-UA" dirty="0"/>
              <a:t>	</a:t>
            </a:r>
          </a:p>
          <a:p>
            <a:r>
              <a:rPr lang="uk-UA" dirty="0"/>
              <a:t>Модель </a:t>
            </a:r>
            <a:r>
              <a:rPr lang="en-US" dirty="0"/>
              <a:t>OSI </a:t>
            </a:r>
            <a:r>
              <a:rPr lang="uk-UA" dirty="0"/>
              <a:t>служить інструментом при діагностиці мереж. Якщо в мережі щось не працює, то набагато простіше визначити рівень, на якому сталася неполадка, ніж намагатися перебудувати всю мережу заново.</a:t>
            </a:r>
          </a:p>
          <a:p>
            <a:endParaRPr lang="uk-UA" dirty="0"/>
          </a:p>
          <a:p>
            <a:r>
              <a:rPr lang="uk-UA" dirty="0"/>
              <a:t>	Знаючи архітектуру мережі, набагато простіше її будувати і діагностувати. Як можна побудувати будинок, не знаючи його архітектури, так неможливо побудувати мережу, не знаючи моделі </a:t>
            </a:r>
            <a:r>
              <a:rPr lang="en-US" dirty="0"/>
              <a:t>OSI. </a:t>
            </a:r>
            <a:endParaRPr lang="uk-UA" dirty="0"/>
          </a:p>
          <a:p>
            <a:endParaRPr lang="uk-UA" dirty="0"/>
          </a:p>
          <a:p>
            <a:r>
              <a:rPr lang="uk-UA" dirty="0"/>
              <a:t>	При проектуванні важливо враховувати всі. Важливо врахувати взаємодію кожного рівня з іншими, наскільки забезпечується безпека, шифрування даних усередині мережі, який приріст користувачів витримає мережу без обвалення, чи буде можливо перенести мережу на іншу машину і </a:t>
            </a:r>
            <a:r>
              <a:rPr lang="uk-UA" dirty="0" err="1"/>
              <a:t>т.д</a:t>
            </a:r>
            <a:r>
              <a:rPr lang="uk-UA" dirty="0"/>
              <a:t>. Кожен з перелічених критеріїв укладається в функції одного з семи рівнів.</a:t>
            </a:r>
          </a:p>
        </p:txBody>
      </p:sp>
    </p:spTree>
    <p:extLst>
      <p:ext uri="{BB962C8B-B14F-4D97-AF65-F5344CB8AC3E}">
        <p14:creationId xmlns:p14="http://schemas.microsoft.com/office/powerpoint/2010/main" val="3115557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82714" y="311353"/>
            <a:ext cx="6869509" cy="707886"/>
          </a:xfrm>
          <a:prstGeom prst="rect">
            <a:avLst/>
          </a:prstGeom>
        </p:spPr>
        <p:txBody>
          <a:bodyPr wrap="none">
            <a:spAutoFit/>
          </a:bodyPr>
          <a:lstStyle/>
          <a:p>
            <a:r>
              <a:rPr lang="uk-UA" sz="4000" b="1" dirty="0">
                <a:solidFill>
                  <a:schemeClr val="bg1"/>
                </a:solidFill>
                <a:effectLst>
                  <a:outerShdw blurRad="38100" dist="38100" dir="2700000" algn="tl">
                    <a:srgbClr val="000000">
                      <a:alpha val="43137"/>
                    </a:srgbClr>
                  </a:outerShdw>
                </a:effectLst>
              </a:rPr>
              <a:t>Мережева модель </a:t>
            </a:r>
            <a:r>
              <a:rPr lang="en-US" sz="4000" b="1" dirty="0">
                <a:solidFill>
                  <a:schemeClr val="bg1"/>
                </a:solidFill>
                <a:effectLst>
                  <a:outerShdw blurRad="38100" dist="38100" dir="2700000" algn="tl">
                    <a:srgbClr val="000000">
                      <a:alpha val="43137"/>
                    </a:srgbClr>
                  </a:outerShdw>
                </a:effectLst>
              </a:rPr>
              <a:t>TCP / IP</a:t>
            </a:r>
            <a:endParaRPr lang="uk-UA"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4912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5902" y="1599352"/>
            <a:ext cx="2930105" cy="3139321"/>
          </a:xfrm>
          <a:prstGeom prst="rect">
            <a:avLst/>
          </a:prstGeom>
        </p:spPr>
        <p:txBody>
          <a:bodyPr wrap="square">
            <a:spAutoFit/>
          </a:bodyPr>
          <a:lstStyle/>
          <a:p>
            <a:r>
              <a:rPr lang="uk-UA" dirty="0"/>
              <a:t>Модель TCP / IP також є багаторівневою мережевою моделлю, але це </a:t>
            </a:r>
            <a:r>
              <a:rPr lang="uk-UA" dirty="0" err="1"/>
              <a:t>чотирирівнева</a:t>
            </a:r>
            <a:r>
              <a:rPr lang="uk-UA" dirty="0"/>
              <a:t> модель. Він широко відомий як TCP / IP, оскільки основними протоколами є TCP і IP, але в цій моделі використовуються не тільки ці два протоколи.</a:t>
            </a:r>
          </a:p>
        </p:txBody>
      </p:sp>
      <p:pic>
        <p:nvPicPr>
          <p:cNvPr id="5122" name="Picture 2" descr="TCP/IP (Transmission Control Protocol/Internet Protocol) — Национальная  библиотека им. Н. Э. Баума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484" y="1249725"/>
            <a:ext cx="7705725" cy="383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39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7660" y="962668"/>
            <a:ext cx="5060830" cy="3416320"/>
          </a:xfrm>
          <a:prstGeom prst="rect">
            <a:avLst/>
          </a:prstGeom>
        </p:spPr>
        <p:txBody>
          <a:bodyPr wrap="square">
            <a:spAutoFit/>
          </a:bodyPr>
          <a:lstStyle/>
          <a:p>
            <a:r>
              <a:rPr lang="uk-UA" sz="2400" b="1" dirty="0"/>
              <a:t>Модель взаємодії відкритих систем (</a:t>
            </a:r>
            <a:r>
              <a:rPr lang="en-US" sz="2400" b="1" dirty="0"/>
              <a:t>Open Systems Interconnection (OSI)).</a:t>
            </a:r>
            <a:endParaRPr lang="uk-UA" sz="2400" b="1" dirty="0"/>
          </a:p>
          <a:p>
            <a:br>
              <a:rPr lang="en-US" dirty="0"/>
            </a:br>
            <a:r>
              <a:rPr lang="uk-UA" dirty="0"/>
              <a:t>Це </a:t>
            </a:r>
            <a:r>
              <a:rPr lang="uk-UA" dirty="0" err="1"/>
              <a:t>сімерівнева</a:t>
            </a:r>
            <a:r>
              <a:rPr lang="uk-UA" dirty="0"/>
              <a:t> модель, кожен рівень котрої виконує певні функції. Кожен нижчий рівень в моделі надає вищому рівню певні послуги для передавання інформації. При цьому важливою є взаємодія однакових рівнів приймача та передавача, котра забезпечує передавання інформації між абонентами.</a:t>
            </a:r>
          </a:p>
        </p:txBody>
      </p:sp>
      <p:pic>
        <p:nvPicPr>
          <p:cNvPr id="1026" name="Picture 2" descr="Модель OSI. Нижні рівні — Вікі ЦДП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760" y="603160"/>
            <a:ext cx="523875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23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3925" y="962195"/>
            <a:ext cx="10090029" cy="2585323"/>
          </a:xfrm>
          <a:prstGeom prst="rect">
            <a:avLst/>
          </a:prstGeom>
        </p:spPr>
        <p:txBody>
          <a:bodyPr wrap="square">
            <a:spAutoFit/>
          </a:bodyPr>
          <a:lstStyle/>
          <a:p>
            <a:r>
              <a:rPr lang="uk-UA" dirty="0"/>
              <a:t>Модель TCP / IP і модель OSI є концептуальними моделями, що використовуються для опису всіх мережевих комунікацій, в той час як TCP / IP сама по собі також є важливим протоколом, використовуваним у всіх операціях Інтернету. </a:t>
            </a:r>
          </a:p>
          <a:p>
            <a:endParaRPr lang="uk-UA" dirty="0"/>
          </a:p>
          <a:p>
            <a:r>
              <a:rPr lang="uk-UA" dirty="0"/>
              <a:t>Як правило, коли ми говоримо про рівень 2, рівні 3 або рівні 7, в якому працює мережевий пристрій, ми маємо на увазі модель OSI. </a:t>
            </a:r>
          </a:p>
          <a:p>
            <a:endParaRPr lang="uk-UA" dirty="0"/>
          </a:p>
          <a:p>
            <a:r>
              <a:rPr lang="uk-UA" dirty="0"/>
              <a:t>Моделі TCP / IP використовується як для моделювання поточної архітектури Інтернету і забезпечують набір правил, яких дотримуються всі форми передачі по мережі.</a:t>
            </a:r>
          </a:p>
        </p:txBody>
      </p:sp>
      <p:pic>
        <p:nvPicPr>
          <p:cNvPr id="9218" name="Picture 2" descr="https://selectel.ru/blog/wp-content/uploads/2020/11/PR-14648_imag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925" y="3547518"/>
            <a:ext cx="9826173" cy="267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7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74143" y="1003893"/>
            <a:ext cx="10866408" cy="4985980"/>
          </a:xfrm>
          <a:prstGeom prst="rect">
            <a:avLst/>
          </a:prstGeom>
        </p:spPr>
        <p:txBody>
          <a:bodyPr wrap="square">
            <a:spAutoFit/>
          </a:bodyPr>
          <a:lstStyle/>
          <a:p>
            <a:r>
              <a:rPr lang="uk-UA" sz="2400" b="1" dirty="0"/>
              <a:t>Транспортний рівень</a:t>
            </a:r>
          </a:p>
          <a:p>
            <a:endParaRPr lang="uk-UA" sz="2400" b="1" dirty="0"/>
          </a:p>
          <a:p>
            <a:r>
              <a:rPr lang="uk-UA" dirty="0"/>
              <a:t>Транспортний рівень, також відомий як транспортний рівень </a:t>
            </a:r>
            <a:r>
              <a:rPr lang="uk-UA" dirty="0" err="1"/>
              <a:t>хост-хост</a:t>
            </a:r>
            <a:r>
              <a:rPr lang="uk-UA" dirty="0"/>
              <a:t>, відповідає за надання прикладного рівня сервісами зв'язку сеансу і </a:t>
            </a:r>
            <a:r>
              <a:rPr lang="uk-UA" dirty="0" err="1"/>
              <a:t>датаграмм</a:t>
            </a:r>
            <a:r>
              <a:rPr lang="uk-UA" dirty="0"/>
              <a:t>.</a:t>
            </a:r>
          </a:p>
          <a:p>
            <a:r>
              <a:rPr lang="uk-UA" dirty="0"/>
              <a:t> </a:t>
            </a:r>
          </a:p>
          <a:p>
            <a:r>
              <a:rPr lang="uk-UA" dirty="0"/>
              <a:t>Основними протоколами цього рівня є TCP і UDP. </a:t>
            </a:r>
          </a:p>
          <a:p>
            <a:endParaRPr lang="uk-UA" dirty="0"/>
          </a:p>
          <a:p>
            <a:r>
              <a:rPr lang="en-US" dirty="0"/>
              <a:t>TCP (</a:t>
            </a:r>
            <a:r>
              <a:rPr lang="uk-UA" dirty="0"/>
              <a:t>протокол управління передачею) - надійний, він забезпечує передачу інформації, перевіряючи чи дійшла вона, наскільки повним є обсяг отриманої інформації і </a:t>
            </a:r>
            <a:r>
              <a:rPr lang="uk-UA" dirty="0" err="1"/>
              <a:t>т.д</a:t>
            </a:r>
            <a:r>
              <a:rPr lang="uk-UA" dirty="0"/>
              <a:t>. </a:t>
            </a:r>
            <a:r>
              <a:rPr lang="en-US" dirty="0"/>
              <a:t>TCP </a:t>
            </a:r>
            <a:r>
              <a:rPr lang="uk-UA" dirty="0"/>
              <a:t>дає можливість двом </a:t>
            </a:r>
            <a:r>
              <a:rPr lang="uk-UA" dirty="0" err="1"/>
              <a:t>хостам</a:t>
            </a:r>
            <a:r>
              <a:rPr lang="uk-UA" dirty="0"/>
              <a:t> проводити обмін пакетами через установку з'єднання. Він надає послугу для додатків, повторно запитує втрачену інформацію, усуває дублюючі пакети, регулюючи завантаженість мережі. </a:t>
            </a:r>
            <a:r>
              <a:rPr lang="en-US" dirty="0"/>
              <a:t>TCP </a:t>
            </a:r>
            <a:r>
              <a:rPr lang="uk-UA" dirty="0"/>
              <a:t>гарантує отримання і складання інформації у адресата в правильному порядку.</a:t>
            </a:r>
          </a:p>
          <a:p>
            <a:endParaRPr lang="uk-UA" dirty="0"/>
          </a:p>
          <a:p>
            <a:r>
              <a:rPr lang="en-US" dirty="0"/>
              <a:t>UDP (</a:t>
            </a:r>
            <a:r>
              <a:rPr lang="uk-UA" dirty="0"/>
              <a:t>протокол призначених для користувача </a:t>
            </a:r>
            <a:r>
              <a:rPr lang="uk-UA" dirty="0" err="1"/>
              <a:t>датаграм</a:t>
            </a:r>
            <a:r>
              <a:rPr lang="uk-UA" dirty="0"/>
              <a:t>) - ненадійний, він займається передачею автономних </a:t>
            </a:r>
            <a:r>
              <a:rPr lang="uk-UA" dirty="0" err="1"/>
              <a:t>датаграмм</a:t>
            </a:r>
            <a:r>
              <a:rPr lang="uk-UA" dirty="0"/>
              <a:t>. </a:t>
            </a:r>
            <a:r>
              <a:rPr lang="en-US" dirty="0"/>
              <a:t>UDP </a:t>
            </a:r>
            <a:r>
              <a:rPr lang="uk-UA" dirty="0"/>
              <a:t>не гарантує, що всіх </a:t>
            </a:r>
            <a:r>
              <a:rPr lang="uk-UA" dirty="0" err="1"/>
              <a:t>датаграми</a:t>
            </a:r>
            <a:r>
              <a:rPr lang="uk-UA" dirty="0"/>
              <a:t> дійдуть до одержувача. </a:t>
            </a:r>
            <a:r>
              <a:rPr lang="uk-UA" dirty="0" err="1"/>
              <a:t>Датаграми</a:t>
            </a:r>
            <a:r>
              <a:rPr lang="uk-UA" dirty="0"/>
              <a:t> вже містять всю необхідну інформацію, щоб дійти до одержувача, але вони все одно можуть бути втрачені або доставлені в порядку відмінному від порядку при відправленні.</a:t>
            </a:r>
          </a:p>
        </p:txBody>
      </p:sp>
    </p:spTree>
    <p:extLst>
      <p:ext uri="{BB962C8B-B14F-4D97-AF65-F5344CB8AC3E}">
        <p14:creationId xmlns:p14="http://schemas.microsoft.com/office/powerpoint/2010/main" val="3633527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14400" y="889844"/>
            <a:ext cx="10938294" cy="4708981"/>
          </a:xfrm>
          <a:prstGeom prst="rect">
            <a:avLst/>
          </a:prstGeom>
        </p:spPr>
        <p:txBody>
          <a:bodyPr wrap="square">
            <a:spAutoFit/>
          </a:bodyPr>
          <a:lstStyle/>
          <a:p>
            <a:r>
              <a:rPr lang="uk-UA" sz="2400" b="1" dirty="0"/>
              <a:t>Мережевий рівень</a:t>
            </a:r>
          </a:p>
          <a:p>
            <a:endParaRPr lang="uk-UA" sz="2400" b="1" dirty="0"/>
          </a:p>
          <a:p>
            <a:r>
              <a:rPr lang="uk-UA" dirty="0"/>
              <a:t>Мережевий рівень відповідає за адресацію </a:t>
            </a:r>
            <a:r>
              <a:rPr lang="uk-UA" dirty="0" err="1"/>
              <a:t>хостів</a:t>
            </a:r>
            <a:r>
              <a:rPr lang="uk-UA" dirty="0"/>
              <a:t>, упаковку і функції маршрутизації. </a:t>
            </a:r>
          </a:p>
          <a:p>
            <a:pPr marL="342900" indent="-342900">
              <a:buFont typeface="+mj-lt"/>
              <a:buAutoNum type="arabicPeriod"/>
            </a:pPr>
            <a:r>
              <a:rPr lang="uk-UA" dirty="0"/>
              <a:t>Основними протоколами мережевого рівня є:</a:t>
            </a:r>
            <a:br>
              <a:rPr lang="uk-UA" dirty="0"/>
            </a:br>
            <a:r>
              <a:rPr lang="uk-UA" dirty="0"/>
              <a:t>IP, </a:t>
            </a:r>
          </a:p>
          <a:p>
            <a:pPr marL="342900" indent="-342900">
              <a:buFont typeface="+mj-lt"/>
              <a:buAutoNum type="arabicPeriod"/>
            </a:pPr>
            <a:r>
              <a:rPr lang="uk-UA" dirty="0"/>
              <a:t>протокол дозволу адрес (ARP), </a:t>
            </a:r>
          </a:p>
          <a:p>
            <a:pPr marL="342900" indent="-342900">
              <a:buFont typeface="+mj-lt"/>
              <a:buAutoNum type="arabicPeriod"/>
            </a:pPr>
            <a:r>
              <a:rPr lang="uk-UA" dirty="0"/>
              <a:t>протокол керуючих повідомлень Інтернету (ICMP),</a:t>
            </a:r>
          </a:p>
          <a:p>
            <a:pPr marL="342900" indent="-342900">
              <a:buFont typeface="+mj-lt"/>
              <a:buAutoNum type="arabicPeriod"/>
            </a:pPr>
            <a:r>
              <a:rPr lang="uk-UA" dirty="0"/>
              <a:t>протокол управління групами Інтернету (IGMP). </a:t>
            </a:r>
          </a:p>
          <a:p>
            <a:r>
              <a:rPr lang="uk-UA" dirty="0"/>
              <a:t>	IP - це протокол </a:t>
            </a:r>
            <a:r>
              <a:rPr lang="uk-UA" dirty="0" err="1"/>
              <a:t>маршрутизациї</a:t>
            </a:r>
            <a:r>
              <a:rPr lang="uk-UA" dirty="0"/>
              <a:t>, який відповідає за IP-адресацію, маршрутизацію і фрагментацію і повторне складання пакетів. </a:t>
            </a:r>
          </a:p>
          <a:p>
            <a:r>
              <a:rPr lang="uk-UA" dirty="0"/>
              <a:t>	ARP відповідає за виявлення адреси рівня мережевого доступу, такого як адреса апаратних засобів, пов'язаний з даними доступом до Інтернет-рівня. </a:t>
            </a:r>
          </a:p>
          <a:p>
            <a:r>
              <a:rPr lang="uk-UA" dirty="0"/>
              <a:t>ICMP відповідає за надання діагностичних функцій і звітів про помилки через невдалу доставки IP-пакетів. IGMP відповідає за управління багатоадресними групами IP. На цьому рівні IP додає заголовок до пакетів, який відомий як IP-адреса. </a:t>
            </a:r>
          </a:p>
          <a:p>
            <a:r>
              <a:rPr lang="uk-UA" dirty="0"/>
              <a:t>	Зараз є IPv4 (32-бітний) адреса і IPv6 (128-бітний) адреса.</a:t>
            </a:r>
          </a:p>
        </p:txBody>
      </p:sp>
    </p:spTree>
    <p:extLst>
      <p:ext uri="{BB962C8B-B14F-4D97-AF65-F5344CB8AC3E}">
        <p14:creationId xmlns:p14="http://schemas.microsoft.com/office/powerpoint/2010/main" val="4101127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примеры-адресов-IPv4-и-адресов-IPv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03" y="1664268"/>
            <a:ext cx="11269339" cy="336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04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2551" y="1021624"/>
            <a:ext cx="10797396" cy="4062651"/>
          </a:xfrm>
          <a:prstGeom prst="rect">
            <a:avLst/>
          </a:prstGeom>
        </p:spPr>
        <p:txBody>
          <a:bodyPr wrap="square">
            <a:spAutoFit/>
          </a:bodyPr>
          <a:lstStyle/>
          <a:p>
            <a:r>
              <a:rPr lang="uk-UA" sz="2400" b="1" dirty="0"/>
              <a:t>Канальний рівень</a:t>
            </a:r>
          </a:p>
          <a:p>
            <a:endParaRPr lang="uk-UA" dirty="0"/>
          </a:p>
          <a:p>
            <a:r>
              <a:rPr lang="uk-UA" dirty="0"/>
              <a:t>	Канальний рівень (</a:t>
            </a:r>
            <a:r>
              <a:rPr lang="uk-UA" dirty="0" err="1"/>
              <a:t>Link</a:t>
            </a:r>
            <a:r>
              <a:rPr lang="uk-UA" dirty="0"/>
              <a:t> </a:t>
            </a:r>
            <a:r>
              <a:rPr lang="uk-UA" dirty="0" err="1"/>
              <a:t>layer</a:t>
            </a:r>
            <a:r>
              <a:rPr lang="uk-UA" dirty="0"/>
              <a:t>) описує, яким чином передаються пакети даних через фізичний рівень, включаючи кодування (тобто спеціальні послідовності біт, що визначають початок і кінець пакету даних). </a:t>
            </a:r>
          </a:p>
          <a:p>
            <a:r>
              <a:rPr lang="uk-UA" dirty="0"/>
              <a:t>	Канальний рівень іноді поділяють на 2 підрівні - LLC і MAC. </a:t>
            </a:r>
          </a:p>
          <a:p>
            <a:pPr marL="285750" indent="-285750">
              <a:buFont typeface="Arial" panose="020B0604020202020204" pitchFamily="34" charset="0"/>
              <a:buChar char="•"/>
            </a:pPr>
            <a:r>
              <a:rPr lang="en-US" dirty="0"/>
              <a:t>MAC (Media Access Control) - </a:t>
            </a:r>
            <a:r>
              <a:rPr lang="uk-UA" dirty="0"/>
              <a:t>рівень управління доступом до фізичної середовищі;</a:t>
            </a:r>
          </a:p>
          <a:p>
            <a:pPr marL="285750" indent="-285750">
              <a:buFont typeface="Arial" panose="020B0604020202020204" pitchFamily="34" charset="0"/>
              <a:buChar char="•"/>
            </a:pPr>
            <a:r>
              <a:rPr lang="en-US" dirty="0"/>
              <a:t>LLC (Logical Link Control) - </a:t>
            </a:r>
            <a:r>
              <a:rPr lang="uk-UA" dirty="0"/>
              <a:t>рівень логічної передачі даних.</a:t>
            </a:r>
          </a:p>
          <a:p>
            <a:endParaRPr lang="uk-UA" dirty="0"/>
          </a:p>
          <a:p>
            <a:r>
              <a:rPr lang="uk-UA" dirty="0"/>
              <a:t>Крім того, канальний рівень описує середовище передачі даних (будь то коаксіальний кабель, кручена пара, оптичне волокно або радіоканал), фізичні характеристики такого середовища і принцип передачі даних (поділ каналів, модуляцію, амплітуду сигналів, частоту сигналів, спосіб синхронізації передачі, час очікування відповіді і максимальна відстань).</a:t>
            </a:r>
          </a:p>
          <a:p>
            <a:endParaRPr lang="uk-UA" dirty="0"/>
          </a:p>
        </p:txBody>
      </p:sp>
    </p:spTree>
    <p:extLst>
      <p:ext uri="{BB962C8B-B14F-4D97-AF65-F5344CB8AC3E}">
        <p14:creationId xmlns:p14="http://schemas.microsoft.com/office/powerpoint/2010/main" val="555064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5902" y="799721"/>
            <a:ext cx="11125200" cy="1569660"/>
          </a:xfrm>
          <a:prstGeom prst="rect">
            <a:avLst/>
          </a:prstGeom>
        </p:spPr>
        <p:txBody>
          <a:bodyPr wrap="square">
            <a:spAutoFit/>
          </a:bodyPr>
          <a:lstStyle/>
          <a:p>
            <a:r>
              <a:rPr lang="uk-UA" sz="2400" b="1" dirty="0"/>
              <a:t>Як обробляються дані під час передачі?</a:t>
            </a:r>
          </a:p>
          <a:p>
            <a:endParaRPr lang="uk-UA" b="1" dirty="0"/>
          </a:p>
          <a:p>
            <a:r>
              <a:rPr lang="uk-UA" dirty="0"/>
              <a:t>У багаторівневій системі, пристрої рівня обмінюються даними в іншому форматі, який відомий як </a:t>
            </a:r>
            <a:r>
              <a:rPr lang="uk-UA" dirty="0" err="1"/>
              <a:t>protocol</a:t>
            </a:r>
            <a:r>
              <a:rPr lang="uk-UA" dirty="0"/>
              <a:t> </a:t>
            </a:r>
            <a:r>
              <a:rPr lang="uk-UA" dirty="0" err="1"/>
              <a:t>data</a:t>
            </a:r>
            <a:r>
              <a:rPr lang="uk-UA" dirty="0"/>
              <a:t> </a:t>
            </a:r>
            <a:r>
              <a:rPr lang="uk-UA" dirty="0" err="1"/>
              <a:t>unit</a:t>
            </a:r>
            <a:r>
              <a:rPr lang="uk-UA" dirty="0"/>
              <a:t> (PDU). У таблиці нижче показані PDU на різних рівнях.</a:t>
            </a:r>
          </a:p>
          <a:p>
            <a:r>
              <a:rPr lang="uk-UA" dirty="0"/>
              <a:t>Таблиця: </a:t>
            </a:r>
            <a:r>
              <a:rPr lang="uk-UA" dirty="0" err="1"/>
              <a:t>protocol</a:t>
            </a:r>
            <a:r>
              <a:rPr lang="uk-UA" dirty="0"/>
              <a:t> </a:t>
            </a:r>
            <a:r>
              <a:rPr lang="uk-UA" dirty="0" err="1"/>
              <a:t>data</a:t>
            </a:r>
            <a:r>
              <a:rPr lang="uk-UA" dirty="0"/>
              <a:t> </a:t>
            </a:r>
            <a:r>
              <a:rPr lang="uk-UA" dirty="0" err="1"/>
              <a:t>unit</a:t>
            </a:r>
            <a:r>
              <a:rPr lang="uk-UA" dirty="0"/>
              <a:t> (PDU), що обробляється на різних рівнях.</a:t>
            </a:r>
          </a:p>
        </p:txBody>
      </p:sp>
      <p:pic>
        <p:nvPicPr>
          <p:cNvPr id="4" name="Рисунок 3"/>
          <p:cNvPicPr>
            <a:picLocks noChangeAspect="1"/>
          </p:cNvPicPr>
          <p:nvPr/>
        </p:nvPicPr>
        <p:blipFill>
          <a:blip r:embed="rId2"/>
          <a:stretch>
            <a:fillRect/>
          </a:stretch>
        </p:blipFill>
        <p:spPr>
          <a:xfrm>
            <a:off x="2420159" y="2637346"/>
            <a:ext cx="7610475" cy="3067050"/>
          </a:xfrm>
          <a:prstGeom prst="rect">
            <a:avLst/>
          </a:prstGeom>
        </p:spPr>
      </p:pic>
    </p:spTree>
    <p:extLst>
      <p:ext uri="{BB962C8B-B14F-4D97-AF65-F5344CB8AC3E}">
        <p14:creationId xmlns:p14="http://schemas.microsoft.com/office/powerpoint/2010/main" val="2451695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82771" y="979447"/>
            <a:ext cx="4172309" cy="4801314"/>
          </a:xfrm>
          <a:prstGeom prst="rect">
            <a:avLst/>
          </a:prstGeom>
        </p:spPr>
        <p:txBody>
          <a:bodyPr wrap="square">
            <a:spAutoFit/>
          </a:bodyPr>
          <a:lstStyle/>
          <a:p>
            <a:r>
              <a:rPr lang="uk-UA" dirty="0"/>
              <a:t>Наприклад, коли користувач запитує перегляд веб-сайту на комп'ютері, програмне забезпечення віддаленого сервера спочатку передає запитані дані на прикладний рівень, де вони обробляються від рівня до рівня, при цьому кожен рівень виконує свої призначені функції. Потім дані передаються по фізичному рівню мережі до тих пір, поки їх не отримає кінцевий сервер або інший пристрій. На цьому етапі дані знову передаються вгору по рівнях, кожен рівень виконує призначені йому операції, поки дані не будуть використані приймають програмним забезпеченням.</a:t>
            </a:r>
          </a:p>
        </p:txBody>
      </p:sp>
      <p:pic>
        <p:nvPicPr>
          <p:cNvPr id="8196" name="Picture 4" descr="как-данные-обрабатываются-в-моделях-OSI-и-TCP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402" y="1379493"/>
            <a:ext cx="676275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72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10572" y="1150543"/>
            <a:ext cx="9434423" cy="3416320"/>
          </a:xfrm>
          <a:prstGeom prst="rect">
            <a:avLst/>
          </a:prstGeom>
        </p:spPr>
        <p:txBody>
          <a:bodyPr wrap="square">
            <a:spAutoFit/>
          </a:bodyPr>
          <a:lstStyle/>
          <a:p>
            <a:r>
              <a:rPr lang="uk-UA" dirty="0"/>
              <a:t>Під час передачі кожен шар додає верхній або нижній колонтитул або обидва до PDU, що надходить з верхнього рівня, який направляє і ідентифікує пакет. Цей процес називається </a:t>
            </a:r>
            <a:r>
              <a:rPr lang="uk-UA" dirty="0" err="1"/>
              <a:t>инкапсуляцией</a:t>
            </a:r>
            <a:r>
              <a:rPr lang="uk-UA" dirty="0"/>
              <a:t>. Верхній (і Нижній колонтитули) і дані разом утворюють PDU для наступного рівня. </a:t>
            </a:r>
            <a:endParaRPr lang="en-US" dirty="0"/>
          </a:p>
          <a:p>
            <a:endParaRPr lang="en-US" dirty="0"/>
          </a:p>
          <a:p>
            <a:r>
              <a:rPr lang="uk-UA" dirty="0"/>
              <a:t>Процес триває до досягнення найнижчого рівня (фізичного рівня або рівня доступу до мережі), з якого дані передаються на приймаючий пристрій. У приймальному пристрої відбувається зворотний процес, де-інкапсуляції даних на кожному рівні. верхні і нижні колонтитули направляють операції. </a:t>
            </a:r>
            <a:endParaRPr lang="en-US" dirty="0"/>
          </a:p>
          <a:p>
            <a:endParaRPr lang="en-US" dirty="0"/>
          </a:p>
          <a:p>
            <a:r>
              <a:rPr lang="uk-UA" dirty="0"/>
              <a:t>Потім додаток, нарешті, використовує дані. Процес триває до тих пір, поки всі дані не будуть передані і отримані.</a:t>
            </a:r>
          </a:p>
        </p:txBody>
      </p:sp>
    </p:spTree>
    <p:extLst>
      <p:ext uri="{BB962C8B-B14F-4D97-AF65-F5344CB8AC3E}">
        <p14:creationId xmlns:p14="http://schemas.microsoft.com/office/powerpoint/2010/main" val="1968143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сравнение-OSI-и-TCP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450" y="569366"/>
            <a:ext cx="9083316" cy="575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79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07057" y="1263164"/>
            <a:ext cx="9891622" cy="3785652"/>
          </a:xfrm>
          <a:prstGeom prst="rect">
            <a:avLst/>
          </a:prstGeom>
        </p:spPr>
        <p:txBody>
          <a:bodyPr wrap="square">
            <a:spAutoFit/>
          </a:bodyPr>
          <a:lstStyle/>
          <a:p>
            <a:r>
              <a:rPr lang="uk-UA" sz="2400" dirty="0"/>
              <a:t>Значення TCP / IP і OSI для усунення неполадок</a:t>
            </a:r>
          </a:p>
          <a:p>
            <a:endParaRPr lang="uk-UA" dirty="0"/>
          </a:p>
          <a:p>
            <a:endParaRPr lang="uk-UA" dirty="0"/>
          </a:p>
          <a:p>
            <a:r>
              <a:rPr lang="uk-UA" dirty="0"/>
              <a:t>Зі знанням поділу рівнів, ми можемо діагностувати, де знаходиться проблема, коли з'єднання пропадає. Принцип полягає в тому, щоб перевірити з найнижчого рівня, а не з самого високого рівня. </a:t>
            </a:r>
          </a:p>
          <a:p>
            <a:r>
              <a:rPr lang="uk-UA" dirty="0"/>
              <a:t>Тому що кожен рівень служить для рівня вище, і буде легше впоратися з проблемами нижнього шару.</a:t>
            </a:r>
          </a:p>
          <a:p>
            <a:endParaRPr lang="uk-UA" dirty="0"/>
          </a:p>
          <a:p>
            <a:r>
              <a:rPr lang="uk-UA" dirty="0"/>
              <a:t>Наприклад, якщо ваш комп'ютер не може підключитися до Інтернету, по-перше ви повинні перевірити, чи підключений мережевий кабель до вашого комп'ютера, або якщо до комутатора підключений з точкою бездротового доступу (WAP), або якщо штирі роз'ємів RJ45 знаходяться в хорошому стані.</a:t>
            </a:r>
          </a:p>
        </p:txBody>
      </p:sp>
    </p:spTree>
    <p:extLst>
      <p:ext uri="{BB962C8B-B14F-4D97-AF65-F5344CB8AC3E}">
        <p14:creationId xmlns:p14="http://schemas.microsoft.com/office/powerpoint/2010/main" val="1252422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Модель 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649" y="565785"/>
            <a:ext cx="8022267" cy="572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192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7878" y="713457"/>
            <a:ext cx="10676627" cy="3970318"/>
          </a:xfrm>
          <a:prstGeom prst="rect">
            <a:avLst/>
          </a:prstGeom>
        </p:spPr>
        <p:txBody>
          <a:bodyPr wrap="square">
            <a:spAutoFit/>
          </a:bodyPr>
          <a:lstStyle/>
          <a:p>
            <a:r>
              <a:rPr lang="uk-UA" dirty="0"/>
              <a:t>Протокол інтернету - IP (</a:t>
            </a:r>
            <a:r>
              <a:rPr lang="uk-UA" dirty="0" err="1"/>
              <a:t>Internet</a:t>
            </a:r>
            <a:r>
              <a:rPr lang="uk-UA" dirty="0"/>
              <a:t> </a:t>
            </a:r>
            <a:r>
              <a:rPr lang="uk-UA" dirty="0" err="1"/>
              <a:t>Protocol</a:t>
            </a:r>
            <a:r>
              <a:rPr lang="uk-UA" dirty="0"/>
              <a:t>) використовується маршрутизатором, щоб визначити, до якої підмережі належить одержувач. Свій унікальний IP-адреса є у кожного мережевого пристрою, при цьому в глобальній мережі не може існувати два пристрої з однаковим IP. Він має два підвиди, першим був прийнятий IPv4 (IP </a:t>
            </a:r>
            <a:r>
              <a:rPr lang="uk-UA" dirty="0" err="1"/>
              <a:t>version</a:t>
            </a:r>
            <a:r>
              <a:rPr lang="uk-UA" dirty="0"/>
              <a:t> 4, версії 4) в 1983 році.</a:t>
            </a:r>
            <a:endParaRPr lang="en-US" dirty="0"/>
          </a:p>
          <a:p>
            <a:endParaRPr lang="en-US" dirty="0"/>
          </a:p>
          <a:p>
            <a:r>
              <a:rPr lang="en-US" dirty="0"/>
              <a:t>IPv4 </a:t>
            </a:r>
            <a:r>
              <a:rPr lang="uk-UA" dirty="0"/>
              <a:t>передбачає призначення кожному пристрою 32-бітного </a:t>
            </a:r>
            <a:r>
              <a:rPr lang="en-US" dirty="0"/>
              <a:t>IP-</a:t>
            </a:r>
            <a:r>
              <a:rPr lang="uk-UA" dirty="0"/>
              <a:t>адреси, що обмежувало максимально можливе число унікальних адрес 4 мільярдами (232). У більш звичному для людини десятковому вигляді </a:t>
            </a:r>
            <a:r>
              <a:rPr lang="en-US" dirty="0"/>
              <a:t>IPv4 </a:t>
            </a:r>
            <a:r>
              <a:rPr lang="uk-UA" dirty="0"/>
              <a:t>виглядає як чотири блоки (октету) чисел від 0 до 255, розділених трьома точками. Перший октет </a:t>
            </a:r>
            <a:r>
              <a:rPr lang="en-US" dirty="0"/>
              <a:t>IP-</a:t>
            </a:r>
            <a:r>
              <a:rPr lang="uk-UA" dirty="0"/>
              <a:t>адреси означає його клас, класів всього 4: </a:t>
            </a:r>
            <a:r>
              <a:rPr lang="en-US" dirty="0"/>
              <a:t>A, B, C, D.</a:t>
            </a:r>
            <a:r>
              <a:rPr lang="uk-UA" dirty="0"/>
              <a:t>Розглянемо, наприклад, </a:t>
            </a:r>
            <a:r>
              <a:rPr lang="en-US" dirty="0"/>
              <a:t>IPv4 </a:t>
            </a:r>
            <a:r>
              <a:rPr lang="uk-UA" dirty="0"/>
              <a:t>адреса класу С 223.135.100.7. Перші два октету 223.135 визначають клас, третій - .100 - це номер підмережі, а останній означає номер мережевого обладнання. Наприклад, якщо необхідно відправити інформацію з комп'ютера номер 7 з </a:t>
            </a:r>
            <a:r>
              <a:rPr lang="en-US" dirty="0"/>
              <a:t>IPv4 </a:t>
            </a:r>
            <a:r>
              <a:rPr lang="uk-UA" dirty="0" err="1"/>
              <a:t>адресою</a:t>
            </a:r>
            <a:r>
              <a:rPr lang="uk-UA" dirty="0"/>
              <a:t> 223.135.100.7 на комп'ютер номер 10 в тій же підмережі, то адреса комп'ютера одержувача буде наступний: 223.135.100.10.</a:t>
            </a:r>
          </a:p>
        </p:txBody>
      </p:sp>
    </p:spTree>
    <p:extLst>
      <p:ext uri="{BB962C8B-B14F-4D97-AF65-F5344CB8AC3E}">
        <p14:creationId xmlns:p14="http://schemas.microsoft.com/office/powerpoint/2010/main" val="887539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1049" y="751344"/>
            <a:ext cx="8082951" cy="4801314"/>
          </a:xfrm>
          <a:prstGeom prst="rect">
            <a:avLst/>
          </a:prstGeom>
        </p:spPr>
        <p:txBody>
          <a:bodyPr wrap="square">
            <a:spAutoFit/>
          </a:bodyPr>
          <a:lstStyle/>
          <a:p>
            <a:r>
              <a:rPr lang="uk-UA" dirty="0"/>
              <a:t>У зв'язку з швидким зростанням мережі інтернет гостро поставала необхідність збільшення числа можливих IP-адрес. У 1998 вперше був описаний IPv6 (IP </a:t>
            </a:r>
            <a:r>
              <a:rPr lang="uk-UA" dirty="0" err="1"/>
              <a:t>version</a:t>
            </a:r>
            <a:r>
              <a:rPr lang="uk-UA" dirty="0"/>
              <a:t> 6, версії 6), який використовує 128-бітові адреси, і дозволяє призначити унікальні адреси для 2128 пристроїв. </a:t>
            </a:r>
            <a:endParaRPr lang="en-US" dirty="0"/>
          </a:p>
          <a:p>
            <a:endParaRPr lang="en-US" dirty="0"/>
          </a:p>
          <a:p>
            <a:r>
              <a:rPr lang="uk-UA" dirty="0"/>
              <a:t>Такої кількості IPv6 адрес буде достатньо, щоб призначити унікальну адресу для кожного атома на планеті.IPv6 має вигляд восьми блоків по чотири </a:t>
            </a:r>
            <a:r>
              <a:rPr lang="uk-UA" dirty="0" err="1"/>
              <a:t>шістнадцяткові</a:t>
            </a:r>
            <a:r>
              <a:rPr lang="uk-UA" dirty="0"/>
              <a:t> значення, а кожен блок розділяється двокрапкою. IPv6 виглядає наступним чином:2DAB: FFFF: 0000: 0000: 01AA: 00FF: DD72: 2C4A.</a:t>
            </a:r>
            <a:endParaRPr lang="en-US" dirty="0"/>
          </a:p>
          <a:p>
            <a:endParaRPr lang="en-US" dirty="0"/>
          </a:p>
          <a:p>
            <a:r>
              <a:rPr lang="uk-UA" dirty="0"/>
              <a:t>Так як IPv6 адреси довгі, їх дозволяється скорочувати за такими правилами: провідні нулі допускається опускати, наприклад в адресі вище: 00FF: дозволяється записувати як: FF :, групи нулів, що йдуть підряд теж допустимо скорочувати і замінювати на подвійне двокрапка, наприклад, 2DAB: FFFF :: 01AA: 00FF: DD72: 2C4A. Допускається робити не більше одного подібного скорочення в адресі IPv6</a:t>
            </a:r>
          </a:p>
        </p:txBody>
      </p:sp>
    </p:spTree>
    <p:extLst>
      <p:ext uri="{BB962C8B-B14F-4D97-AF65-F5344CB8AC3E}">
        <p14:creationId xmlns:p14="http://schemas.microsoft.com/office/powerpoint/2010/main" val="842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16015" y="676567"/>
            <a:ext cx="9287774" cy="5909310"/>
          </a:xfrm>
          <a:prstGeom prst="rect">
            <a:avLst/>
          </a:prstGeom>
        </p:spPr>
        <p:txBody>
          <a:bodyPr wrap="square">
            <a:spAutoFit/>
          </a:bodyPr>
          <a:lstStyle/>
          <a:p>
            <a:r>
              <a:rPr lang="uk-UA" dirty="0"/>
              <a:t>IP призначений для визначення адресата і доставки йому інформації, він надає послугу для вищих рівнів, але не гарантує цілісність доставляється інформації.</a:t>
            </a:r>
            <a:endParaRPr lang="en-US" dirty="0"/>
          </a:p>
          <a:p>
            <a:endParaRPr lang="en-US" dirty="0"/>
          </a:p>
          <a:p>
            <a:r>
              <a:rPr lang="uk-UA" dirty="0"/>
              <a:t>IP здатний </a:t>
            </a:r>
            <a:r>
              <a:rPr lang="uk-UA" dirty="0" err="1"/>
              <a:t>інкапсулювать</a:t>
            </a:r>
            <a:r>
              <a:rPr lang="uk-UA" dirty="0"/>
              <a:t> інші протоколи, надавати місце, куди вони можуть бути вбудовані. Як було сказано вище, IP - це 32 біта інформації, перші 8 біт в заголовку IP - поля для зазначення номера </a:t>
            </a:r>
            <a:r>
              <a:rPr lang="uk-UA" dirty="0" err="1"/>
              <a:t>інкапсулюемого</a:t>
            </a:r>
            <a:r>
              <a:rPr lang="uk-UA" dirty="0"/>
              <a:t> протоколу. </a:t>
            </a:r>
          </a:p>
          <a:p>
            <a:endParaRPr lang="uk-UA" dirty="0"/>
          </a:p>
          <a:p>
            <a:r>
              <a:rPr lang="uk-UA" dirty="0"/>
              <a:t>Для IPv4 перші 8 біт - поле «протокол», для IPv6 - поле «наступний заголовок». </a:t>
            </a:r>
          </a:p>
          <a:p>
            <a:endParaRPr lang="uk-UA" dirty="0"/>
          </a:p>
          <a:p>
            <a:r>
              <a:rPr lang="uk-UA" dirty="0"/>
              <a:t>Наприклад, ICMP (</a:t>
            </a:r>
            <a:r>
              <a:rPr lang="uk-UA" dirty="0" err="1"/>
              <a:t>міжмережевий</a:t>
            </a:r>
            <a:r>
              <a:rPr lang="uk-UA" dirty="0"/>
              <a:t> протокол керуючих повідомлень) буде позначений числом 1, а IGMP (</a:t>
            </a:r>
            <a:r>
              <a:rPr lang="uk-UA" dirty="0" err="1"/>
              <a:t>міжмережевий</a:t>
            </a:r>
            <a:r>
              <a:rPr lang="uk-UA" dirty="0"/>
              <a:t> протокол групового управління) буде позначений числом 2.</a:t>
            </a:r>
          </a:p>
          <a:p>
            <a:endParaRPr lang="uk-UA" dirty="0"/>
          </a:p>
          <a:p>
            <a:r>
              <a:rPr lang="uk-UA" dirty="0"/>
              <a:t>Мережеві пристрої об'єднуються в групи за допомогою IGMP, який використовується </a:t>
            </a:r>
            <a:r>
              <a:rPr lang="uk-UA" dirty="0" err="1"/>
              <a:t>хостами</a:t>
            </a:r>
            <a:r>
              <a:rPr lang="uk-UA" dirty="0"/>
              <a:t> і </a:t>
            </a:r>
            <a:r>
              <a:rPr lang="uk-UA" dirty="0" err="1"/>
              <a:t>роутерами</a:t>
            </a:r>
            <a:r>
              <a:rPr lang="uk-UA" dirty="0"/>
              <a:t> в IPv4 мережах. IGMP організовує </a:t>
            </a:r>
            <a:r>
              <a:rPr lang="uk-UA" dirty="0" err="1"/>
              <a:t>multicast</a:t>
            </a:r>
            <a:r>
              <a:rPr lang="uk-UA" dirty="0"/>
              <a:t>-передачу інформації, що дозволяє мережам направляти інформацію тільки </a:t>
            </a:r>
            <a:r>
              <a:rPr lang="uk-UA" dirty="0" err="1"/>
              <a:t>хостам</a:t>
            </a:r>
            <a:r>
              <a:rPr lang="uk-UA" dirty="0"/>
              <a:t>, що запросив її. Це зручно для онлайн-ігор або потокової передачі мультимедіа. IGMP використовується тільки в IPv4 мережах, в мережах IPv6 використовується MLD (</a:t>
            </a:r>
            <a:r>
              <a:rPr lang="uk-UA" dirty="0" err="1"/>
              <a:t>Multicast</a:t>
            </a:r>
            <a:r>
              <a:rPr lang="uk-UA" dirty="0"/>
              <a:t> </a:t>
            </a:r>
            <a:r>
              <a:rPr lang="uk-UA" dirty="0" err="1"/>
              <a:t>Listener</a:t>
            </a:r>
            <a:r>
              <a:rPr lang="uk-UA" dirty="0"/>
              <a:t> </a:t>
            </a:r>
            <a:r>
              <a:rPr lang="uk-UA" dirty="0" err="1"/>
              <a:t>Discovery</a:t>
            </a:r>
            <a:r>
              <a:rPr lang="uk-UA" dirty="0"/>
              <a:t>, протокол пошуку групових слухачів), </a:t>
            </a:r>
            <a:r>
              <a:rPr lang="uk-UA" dirty="0" err="1"/>
              <a:t>інкапсульований</a:t>
            </a:r>
            <a:r>
              <a:rPr lang="uk-UA" dirty="0"/>
              <a:t> в ICMPv6.</a:t>
            </a:r>
          </a:p>
          <a:p>
            <a:endParaRPr lang="uk-UA" dirty="0"/>
          </a:p>
        </p:txBody>
      </p:sp>
    </p:spTree>
    <p:extLst>
      <p:ext uri="{BB962C8B-B14F-4D97-AF65-F5344CB8AC3E}">
        <p14:creationId xmlns:p14="http://schemas.microsoft.com/office/powerpoint/2010/main" val="1628794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selectel.ru/blog/wp-content/uploads/2020/11/PR-14648_imag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235" y="4032347"/>
            <a:ext cx="8815997" cy="23333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45388" y="945938"/>
            <a:ext cx="11067690" cy="2862322"/>
          </a:xfrm>
          <a:prstGeom prst="rect">
            <a:avLst/>
          </a:prstGeom>
        </p:spPr>
        <p:txBody>
          <a:bodyPr wrap="square">
            <a:spAutoFit/>
          </a:bodyPr>
          <a:lstStyle/>
          <a:p>
            <a:r>
              <a:rPr lang="uk-UA" dirty="0"/>
              <a:t>ICMP використовується в якості підтримки маршрутизаторами і іншими мережевими пристроями. Усередині мережі він служить для доставки повідомлень про помилки і операційної інформації, що повідомляє про успіх або помилку при зв'язку з іншим IP. Наприклад, в ситуаціях, коли необхідний сервіс не може бути запитаний, чи коли не було отримано відповіді від маршрутизатора або </a:t>
            </a:r>
            <a:r>
              <a:rPr lang="uk-UA" dirty="0" err="1"/>
              <a:t>хоста</a:t>
            </a:r>
            <a:r>
              <a:rPr lang="uk-UA" dirty="0"/>
              <a:t>.</a:t>
            </a:r>
          </a:p>
          <a:p>
            <a:endParaRPr lang="uk-UA" dirty="0"/>
          </a:p>
          <a:p>
            <a:r>
              <a:rPr lang="uk-UA" dirty="0"/>
              <a:t>ICMP ніколи не викликається мережевими додатками користувача, крім випадків діагностики мережі, наприклад, пінг (</a:t>
            </a:r>
            <a:r>
              <a:rPr lang="uk-UA" dirty="0" err="1"/>
              <a:t>ping</a:t>
            </a:r>
            <a:r>
              <a:rPr lang="uk-UA" dirty="0"/>
              <a:t>) або </a:t>
            </a:r>
            <a:r>
              <a:rPr lang="uk-UA" dirty="0" err="1"/>
              <a:t>traceroute</a:t>
            </a:r>
            <a:r>
              <a:rPr lang="uk-UA" dirty="0"/>
              <a:t> (</a:t>
            </a:r>
            <a:r>
              <a:rPr lang="uk-UA" dirty="0" err="1"/>
              <a:t>tracert</a:t>
            </a:r>
            <a:r>
              <a:rPr lang="uk-UA" dirty="0"/>
              <a:t>). ICMP не передати дані, це відрізняє його від транспортних TCP і UDP, розташованих на L3, які </a:t>
            </a:r>
            <a:r>
              <a:rPr lang="uk-UA" dirty="0" err="1"/>
              <a:t>переносять</a:t>
            </a:r>
            <a:r>
              <a:rPr lang="uk-UA" dirty="0"/>
              <a:t> будь-які дані. ICMP працює тільки з IP четвертої версії, з IPv6 взаємодіє ICMPv6.</a:t>
            </a:r>
          </a:p>
          <a:p>
            <a:endParaRPr lang="uk-UA" dirty="0"/>
          </a:p>
        </p:txBody>
      </p:sp>
    </p:spTree>
    <p:extLst>
      <p:ext uri="{BB962C8B-B14F-4D97-AF65-F5344CB8AC3E}">
        <p14:creationId xmlns:p14="http://schemas.microsoft.com/office/powerpoint/2010/main" val="3007723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09290" y="904236"/>
            <a:ext cx="10714008" cy="4893647"/>
          </a:xfrm>
          <a:prstGeom prst="rect">
            <a:avLst/>
          </a:prstGeom>
        </p:spPr>
        <p:txBody>
          <a:bodyPr wrap="square">
            <a:spAutoFit/>
          </a:bodyPr>
          <a:lstStyle/>
          <a:p>
            <a:r>
              <a:rPr lang="uk-UA" sz="2400" b="1" dirty="0"/>
              <a:t>Навіщо потрібен порт і що означає термін </a:t>
            </a:r>
            <a:r>
              <a:rPr lang="uk-UA" sz="2400" b="1" dirty="0" err="1"/>
              <a:t>сокет</a:t>
            </a:r>
            <a:endParaRPr lang="uk-UA" sz="2400" b="1" dirty="0"/>
          </a:p>
          <a:p>
            <a:endParaRPr lang="uk-UA" dirty="0"/>
          </a:p>
          <a:p>
            <a:r>
              <a:rPr lang="uk-UA" dirty="0"/>
              <a:t>	Додатки прикладного рівня, спілкуються також з попереднім, транспортним, але вони бачать його протоколи як «чорні ящики». </a:t>
            </a:r>
          </a:p>
          <a:p>
            <a:r>
              <a:rPr lang="uk-UA" dirty="0"/>
              <a:t>	Для прийому-передачі інформації вони можуть працювати з TCP або UDP, але розуміють тільки кінцевий адресу у вигляді IP і порту, а не принцип їх </a:t>
            </a:r>
            <a:r>
              <a:rPr lang="uk-UA" dirty="0" err="1"/>
              <a:t>роботи.IP</a:t>
            </a:r>
            <a:r>
              <a:rPr lang="uk-UA" dirty="0"/>
              <a:t> присвоюється кожному комп'ютеру </a:t>
            </a:r>
            <a:r>
              <a:rPr lang="uk-UA" dirty="0" err="1"/>
              <a:t>міжмережевих</a:t>
            </a:r>
            <a:r>
              <a:rPr lang="uk-UA" dirty="0"/>
              <a:t> рівнем, але обмін даними відбувається не між комп'ютерами, а між додатками, встановленими на них. Щоб отримати доступ до тієї чи іншої мережному додатку недостатньо тільки IP, для ідентифікації додатків застосовують порти. </a:t>
            </a:r>
          </a:p>
          <a:p>
            <a:r>
              <a:rPr lang="uk-UA" dirty="0"/>
              <a:t>	Комбінація IP-адреси і порту називається </a:t>
            </a:r>
            <a:r>
              <a:rPr lang="uk-UA" dirty="0" err="1"/>
              <a:t>сокетом</a:t>
            </a:r>
            <a:r>
              <a:rPr lang="uk-UA" dirty="0"/>
              <a:t> або гніздом (</a:t>
            </a:r>
            <a:r>
              <a:rPr lang="uk-UA" dirty="0" err="1"/>
              <a:t>socket</a:t>
            </a:r>
            <a:r>
              <a:rPr lang="uk-UA" dirty="0"/>
              <a:t>). Тому обмін інформацією відбувається між </a:t>
            </a:r>
            <a:r>
              <a:rPr lang="uk-UA" dirty="0" err="1"/>
              <a:t>сокетами</a:t>
            </a:r>
            <a:r>
              <a:rPr lang="uk-UA" dirty="0"/>
              <a:t>. </a:t>
            </a:r>
          </a:p>
          <a:p>
            <a:r>
              <a:rPr lang="uk-UA" dirty="0"/>
              <a:t>	Нерідко слово </a:t>
            </a:r>
            <a:r>
              <a:rPr lang="uk-UA" dirty="0" err="1"/>
              <a:t>сокет</a:t>
            </a:r>
            <a:r>
              <a:rPr lang="uk-UA" dirty="0"/>
              <a:t> вживають як синонім для </a:t>
            </a:r>
            <a:r>
              <a:rPr lang="uk-UA" dirty="0" err="1"/>
              <a:t>хоста</a:t>
            </a:r>
            <a:r>
              <a:rPr lang="uk-UA" dirty="0"/>
              <a:t> або користувача, також </a:t>
            </a:r>
            <a:r>
              <a:rPr lang="uk-UA" dirty="0" err="1"/>
              <a:t>сокетом</a:t>
            </a:r>
            <a:r>
              <a:rPr lang="uk-UA" dirty="0"/>
              <a:t> називають гніздо підключення </a:t>
            </a:r>
            <a:r>
              <a:rPr lang="uk-UA" dirty="0" err="1"/>
              <a:t>процесора.З</a:t>
            </a:r>
            <a:r>
              <a:rPr lang="uk-UA" dirty="0"/>
              <a:t> привілеїв у додатків на прикладному рівні можна виділити наявність власних протоколів для обміну даними, а також фіксований номер порту для звернення до мережі. </a:t>
            </a:r>
          </a:p>
          <a:p>
            <a:r>
              <a:rPr lang="uk-UA" dirty="0"/>
              <a:t>	Адміністрація адресного простору інтернет (IANA), що займається виділенням діапазонів IP-адрес, відповідає ще за призначення мережевим додаткам портів.</a:t>
            </a:r>
          </a:p>
        </p:txBody>
      </p:sp>
    </p:spTree>
    <p:extLst>
      <p:ext uri="{BB962C8B-B14F-4D97-AF65-F5344CB8AC3E}">
        <p14:creationId xmlns:p14="http://schemas.microsoft.com/office/powerpoint/2010/main" val="1334648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98430" y="1124663"/>
            <a:ext cx="10038272" cy="3970318"/>
          </a:xfrm>
          <a:prstGeom prst="rect">
            <a:avLst/>
          </a:prstGeom>
        </p:spPr>
        <p:txBody>
          <a:bodyPr wrap="square">
            <a:spAutoFit/>
          </a:bodyPr>
          <a:lstStyle/>
          <a:p>
            <a:r>
              <a:rPr lang="uk-UA" dirty="0"/>
              <a:t>	Так поштові додатки, які спілкуються по SMTP-протоколу, прослуховують порт 25, пошта через POP3 приходить на 110-й, по HTTP приймають повідомлення веб-сервера - це порт 80, 21-й зарезервований за FTP. Порт завжди записується після IP і відділяється від нього двокрапкою, виглядає це, наприклад, так: 192.168.1.1:80.</a:t>
            </a:r>
          </a:p>
          <a:p>
            <a:r>
              <a:rPr lang="uk-UA" dirty="0"/>
              <a:t>	Щоб не запам'ятовувати числові адреси інтернет-серверів була створена DNS - служба доменних імен. DNS завжди слухає на 53 порту і перетворює літерні імена мережевих доменів в числові IP-адреси і навпаки. Служба DNS дозволяє не запам'ятовувати IP - комп'ютер самостійно надсилає запит «який IP у selectel.ru?» на 53 порт DNS-сервера, отриманого від постачальника послуг інтернет.</a:t>
            </a:r>
          </a:p>
          <a:p>
            <a:r>
              <a:rPr lang="uk-UA" dirty="0"/>
              <a:t>	</a:t>
            </a:r>
            <a:r>
              <a:rPr lang="en-US" dirty="0"/>
              <a:t>DNS-</a:t>
            </a:r>
            <a:r>
              <a:rPr lang="uk-UA" dirty="0"/>
              <a:t>сервер дає комп'ютера відповідь «</a:t>
            </a:r>
            <a:r>
              <a:rPr lang="en-US" dirty="0"/>
              <a:t>IP </a:t>
            </a:r>
            <a:r>
              <a:rPr lang="uk-UA" dirty="0"/>
              <a:t>для </a:t>
            </a:r>
            <a:r>
              <a:rPr lang="en-US" dirty="0"/>
              <a:t>selectel.ru - XXX.XXX.XXX.XXX». </a:t>
            </a:r>
            <a:r>
              <a:rPr lang="uk-UA" dirty="0"/>
              <a:t>Потім, комп'ютер встановлює з'єднання з веб-сервером отриманого </a:t>
            </a:r>
            <a:r>
              <a:rPr lang="en-US" dirty="0"/>
              <a:t>IP, </a:t>
            </a:r>
            <a:r>
              <a:rPr lang="uk-UA" dirty="0"/>
              <a:t>який слухає на порту 80 для </a:t>
            </a:r>
            <a:r>
              <a:rPr lang="en-US" dirty="0"/>
              <a:t>HTTP-</a:t>
            </a:r>
            <a:r>
              <a:rPr lang="uk-UA" dirty="0"/>
              <a:t>протоколу і на порту 443 для </a:t>
            </a:r>
            <a:r>
              <a:rPr lang="en-US" dirty="0"/>
              <a:t>HTTPS. </a:t>
            </a:r>
            <a:r>
              <a:rPr lang="uk-UA" dirty="0"/>
              <a:t>У браузері порт не відображається в адресному рядку, а використовується за умовчанням, але, по суті, повна адреса сайту </a:t>
            </a:r>
            <a:r>
              <a:rPr lang="en-US" dirty="0" err="1"/>
              <a:t>Selectel</a:t>
            </a:r>
            <a:r>
              <a:rPr lang="en-US" dirty="0"/>
              <a:t> </a:t>
            </a:r>
            <a:r>
              <a:rPr lang="uk-UA" dirty="0"/>
              <a:t>виглядає ось так: </a:t>
            </a:r>
            <a:r>
              <a:rPr lang="en-US" dirty="0"/>
              <a:t>https://selectel.ru:443.</a:t>
            </a:r>
            <a:endParaRPr lang="uk-UA" dirty="0"/>
          </a:p>
        </p:txBody>
      </p:sp>
    </p:spTree>
    <p:extLst>
      <p:ext uri="{BB962C8B-B14F-4D97-AF65-F5344CB8AC3E}">
        <p14:creationId xmlns:p14="http://schemas.microsoft.com/office/powerpoint/2010/main" val="3543784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08648" y="1031680"/>
            <a:ext cx="10478219" cy="1754326"/>
          </a:xfrm>
          <a:prstGeom prst="rect">
            <a:avLst/>
          </a:prstGeom>
        </p:spPr>
        <p:txBody>
          <a:bodyPr wrap="square">
            <a:spAutoFit/>
          </a:bodyPr>
          <a:lstStyle/>
          <a:p>
            <a:r>
              <a:rPr lang="uk-UA" dirty="0"/>
              <a:t>Процес, кодування даних на прикладному рівні, передача їх на транспортному, а потім на </a:t>
            </a:r>
            <a:r>
              <a:rPr lang="uk-UA" dirty="0" err="1"/>
              <a:t>межсетевом</a:t>
            </a:r>
            <a:r>
              <a:rPr lang="uk-UA" dirty="0"/>
              <a:t> і, нарешті, на канальному рівні називається </a:t>
            </a:r>
            <a:r>
              <a:rPr lang="uk-UA" dirty="0" err="1"/>
              <a:t>инкапсуляцией</a:t>
            </a:r>
            <a:r>
              <a:rPr lang="uk-UA" dirty="0"/>
              <a:t> даних. Зворотній передача бітів інформації за ієрархією, з канального на прикладної рівні, називають </a:t>
            </a:r>
            <a:r>
              <a:rPr lang="uk-UA" dirty="0" err="1"/>
              <a:t>декапсуляціі</a:t>
            </a:r>
            <a:r>
              <a:rPr lang="uk-UA" dirty="0"/>
              <a:t>. Обидва процеси здійснюються на комп'ютерах одержувача і відправника даних поперемінно, це дозволяє довго не утримувати одну сторону каналу зайнятої, залишаючи час на передачу інформації іншого комп'ютера.</a:t>
            </a:r>
          </a:p>
        </p:txBody>
      </p:sp>
      <p:pic>
        <p:nvPicPr>
          <p:cNvPr id="11266" name="Picture 2" descr="https://selectel.ru/blog/wp-content/uploads/2020/11/PR-14648_imag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48" y="3263228"/>
            <a:ext cx="10600836" cy="260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563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64234" y="1097874"/>
            <a:ext cx="11527766" cy="4893647"/>
          </a:xfrm>
          <a:prstGeom prst="rect">
            <a:avLst/>
          </a:prstGeom>
        </p:spPr>
        <p:txBody>
          <a:bodyPr wrap="square">
            <a:spAutoFit/>
          </a:bodyPr>
          <a:lstStyle/>
          <a:p>
            <a:r>
              <a:rPr lang="uk-UA" sz="2400" b="1" dirty="0"/>
              <a:t>Стек протоколів(канальний рівень)</a:t>
            </a:r>
          </a:p>
          <a:p>
            <a:r>
              <a:rPr lang="uk-UA" dirty="0"/>
              <a:t>	Більшості користувачів використовує протокол </a:t>
            </a:r>
            <a:r>
              <a:rPr lang="uk-UA" dirty="0" err="1"/>
              <a:t>Ethernet</a:t>
            </a:r>
            <a:r>
              <a:rPr lang="uk-UA" dirty="0"/>
              <a:t>. У мережі, за стандартом </a:t>
            </a:r>
            <a:r>
              <a:rPr lang="uk-UA" dirty="0" err="1"/>
              <a:t>Ethernet</a:t>
            </a:r>
            <a:r>
              <a:rPr lang="uk-UA" dirty="0"/>
              <a:t>, пристрої відправника і адресата мають певну MAC-адресу - ідентифікатор «заліза».</a:t>
            </a:r>
          </a:p>
          <a:p>
            <a:r>
              <a:rPr lang="uk-UA" dirty="0"/>
              <a:t>	 MAC-адресу </a:t>
            </a:r>
            <a:r>
              <a:rPr lang="uk-UA" dirty="0" err="1"/>
              <a:t>інкапсулюється</a:t>
            </a:r>
            <a:r>
              <a:rPr lang="uk-UA" dirty="0"/>
              <a:t> в </a:t>
            </a:r>
            <a:r>
              <a:rPr lang="uk-UA" dirty="0" err="1"/>
              <a:t>Ethernet</a:t>
            </a:r>
            <a:r>
              <a:rPr lang="uk-UA" dirty="0"/>
              <a:t> разом з типом даних, що передаються і самими даними. Фрагмент даних, складених відповідно до </a:t>
            </a:r>
            <a:r>
              <a:rPr lang="uk-UA" dirty="0" err="1"/>
              <a:t>Ethernet</a:t>
            </a:r>
            <a:r>
              <a:rPr lang="uk-UA" dirty="0"/>
              <a:t> називається фреймом або кадром (</a:t>
            </a:r>
            <a:r>
              <a:rPr lang="uk-UA" dirty="0" err="1"/>
              <a:t>frame</a:t>
            </a:r>
            <a:r>
              <a:rPr lang="uk-UA" dirty="0"/>
              <a:t>).MAC-адресу кожного пристрою унікальний і двох «залізяк» з однаковою </a:t>
            </a:r>
            <a:r>
              <a:rPr lang="uk-UA" dirty="0" err="1"/>
              <a:t>адресою</a:t>
            </a:r>
            <a:r>
              <a:rPr lang="uk-UA" dirty="0"/>
              <a:t> не повинно існувати, хоча деколи таке трапляється, що призводить до мережевих проблем. Таким чином, при отриманні мережевий адаптер займається вилученням отриманої інформації з кадру і її подальшою обробкою.</a:t>
            </a:r>
          </a:p>
          <a:p>
            <a:r>
              <a:rPr lang="uk-UA" dirty="0"/>
              <a:t>	Після ознайомлення з </a:t>
            </a:r>
            <a:r>
              <a:rPr lang="uk-UA" dirty="0" err="1"/>
              <a:t>рівневою</a:t>
            </a:r>
            <a:r>
              <a:rPr lang="uk-UA" dirty="0"/>
              <a:t> структурою моделі стає зрозуміло, що інформація не може передаватися між двома комп'ютерами безпосередньо. Спочатку кадри передаються на </a:t>
            </a:r>
            <a:r>
              <a:rPr lang="uk-UA" dirty="0" err="1"/>
              <a:t>міжмережевий</a:t>
            </a:r>
            <a:r>
              <a:rPr lang="uk-UA" dirty="0"/>
              <a:t> рівень, де комп'ютера відправника і комп'ютера одержувача призначається унікальний IP. Після чого, на транспортному рівні, інформація передається у вигляді TCP-фреймів або UDP-</a:t>
            </a:r>
            <a:r>
              <a:rPr lang="uk-UA" dirty="0" err="1"/>
              <a:t>датаграм</a:t>
            </a:r>
            <a:r>
              <a:rPr lang="uk-UA" dirty="0"/>
              <a:t>.</a:t>
            </a:r>
          </a:p>
          <a:p>
            <a:r>
              <a:rPr lang="uk-UA" dirty="0"/>
              <a:t>	На кожному етапі, подібно снігової грудки, до вже наявної інформації додається службова інформація, наприклад, порт на прикладному рівні, необхідний для ідентифікації мережевого додатки. Додавання службової інформації до основної забезпечують різні протоколи - спочатку </a:t>
            </a:r>
            <a:r>
              <a:rPr lang="uk-UA" dirty="0" err="1"/>
              <a:t>Ethernet</a:t>
            </a:r>
            <a:r>
              <a:rPr lang="uk-UA" dirty="0"/>
              <a:t>, поверх нього IP, ще вище TCP, над ним порт, що означає додаток з делегованим йому протоколом. Така вкладеність називається </a:t>
            </a:r>
            <a:r>
              <a:rPr lang="uk-UA" dirty="0" err="1"/>
              <a:t>стеком</a:t>
            </a:r>
            <a:r>
              <a:rPr lang="uk-UA" dirty="0"/>
              <a:t>, названим TCP / IP за двома головними протоколам моделі.</a:t>
            </a:r>
          </a:p>
        </p:txBody>
      </p:sp>
    </p:spTree>
    <p:extLst>
      <p:ext uri="{BB962C8B-B14F-4D97-AF65-F5344CB8AC3E}">
        <p14:creationId xmlns:p14="http://schemas.microsoft.com/office/powerpoint/2010/main" val="3952019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selectel.ru/blog/wp-content/uploads/2020/11/PR-14648_imag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887" y="-58616"/>
            <a:ext cx="10448060" cy="691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96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596B00-0CE2-44C6-9AC5-0B5BC6F6C4D9}"/>
              </a:ext>
            </a:extLst>
          </p:cNvPr>
          <p:cNvGrpSpPr/>
          <p:nvPr/>
        </p:nvGrpSpPr>
        <p:grpSpPr>
          <a:xfrm>
            <a:off x="3468549" y="2276475"/>
            <a:ext cx="5269188" cy="3419474"/>
            <a:chOff x="4655870" y="2637505"/>
            <a:chExt cx="2716484" cy="1217603"/>
          </a:xfrm>
          <a:effectLst>
            <a:outerShdw blurRad="50800" dist="38100" dir="5400000" algn="t" rotWithShape="0">
              <a:prstClr val="black">
                <a:alpha val="40000"/>
              </a:prstClr>
            </a:outerShdw>
          </a:effectLst>
        </p:grpSpPr>
        <p:grpSp>
          <p:nvGrpSpPr>
            <p:cNvPr id="6" name="Group 5">
              <a:extLst>
                <a:ext uri="{FF2B5EF4-FFF2-40B4-BE49-F238E27FC236}">
                  <a16:creationId xmlns:a16="http://schemas.microsoft.com/office/drawing/2014/main" id="{5DF549E6-5337-42BD-9C5E-4FF911D21EC1}"/>
                </a:ext>
              </a:extLst>
            </p:cNvPr>
            <p:cNvGrpSpPr/>
            <p:nvPr/>
          </p:nvGrpSpPr>
          <p:grpSpPr>
            <a:xfrm>
              <a:off x="6233054" y="2743150"/>
              <a:ext cx="1139300" cy="952543"/>
              <a:chOff x="5133714" y="3583707"/>
              <a:chExt cx="474339" cy="396585"/>
            </a:xfrm>
          </p:grpSpPr>
          <p:cxnSp>
            <p:nvCxnSpPr>
              <p:cNvPr id="12" name="Connector: Elbow 11">
                <a:extLst>
                  <a:ext uri="{FF2B5EF4-FFF2-40B4-BE49-F238E27FC236}">
                    <a16:creationId xmlns:a16="http://schemas.microsoft.com/office/drawing/2014/main" id="{99FF6450-5DCF-4EA4-9ECD-5DECDA3BADBD}"/>
                  </a:ext>
                </a:extLst>
              </p:cNvPr>
              <p:cNvCxnSpPr>
                <a:cxnSpLocks/>
              </p:cNvCxnSpPr>
              <p:nvPr/>
            </p:nvCxnSpPr>
            <p:spPr>
              <a:xfrm rot="16200000" flipH="1">
                <a:off x="5223467" y="3590067"/>
                <a:ext cx="291134" cy="278415"/>
              </a:xfrm>
              <a:prstGeom prst="bentConnector3">
                <a:avLst>
                  <a:gd name="adj1" fmla="val 98706"/>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37BD6F9-CEA8-471A-B6D6-3D7D3748ACC4}"/>
                  </a:ext>
                </a:extLst>
              </p:cNvPr>
              <p:cNvCxnSpPr>
                <a:cxnSpLocks/>
              </p:cNvCxnSpPr>
              <p:nvPr/>
            </p:nvCxnSpPr>
            <p:spPr>
              <a:xfrm rot="16200000" flipH="1">
                <a:off x="5172591" y="3544830"/>
                <a:ext cx="396585" cy="474339"/>
              </a:xfrm>
              <a:prstGeom prst="bentConnector3">
                <a:avLst>
                  <a:gd name="adj1" fmla="val 10131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3DC2EA36-2D13-4B3D-BFC3-A102F4DEB439}"/>
                </a:ext>
              </a:extLst>
            </p:cNvPr>
            <p:cNvCxnSpPr>
              <a:cxnSpLocks/>
            </p:cNvCxnSpPr>
            <p:nvPr/>
          </p:nvCxnSpPr>
          <p:spPr>
            <a:xfrm>
              <a:off x="6001025" y="2637505"/>
              <a:ext cx="13087" cy="1217603"/>
            </a:xfrm>
            <a:prstGeom prst="line">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1C99EAA-C1C3-4CCA-BEBA-AC2A865E88E4}"/>
                </a:ext>
              </a:extLst>
            </p:cNvPr>
            <p:cNvGrpSpPr/>
            <p:nvPr/>
          </p:nvGrpSpPr>
          <p:grpSpPr>
            <a:xfrm flipH="1">
              <a:off x="4655870" y="2743153"/>
              <a:ext cx="1159245" cy="952554"/>
              <a:chOff x="5125409" y="3583703"/>
              <a:chExt cx="482643" cy="396589"/>
            </a:xfrm>
          </p:grpSpPr>
          <p:cxnSp>
            <p:nvCxnSpPr>
              <p:cNvPr id="10" name="Connector: Elbow 9">
                <a:extLst>
                  <a:ext uri="{FF2B5EF4-FFF2-40B4-BE49-F238E27FC236}">
                    <a16:creationId xmlns:a16="http://schemas.microsoft.com/office/drawing/2014/main" id="{3275D676-AD17-49C5-9DEA-18E954D494CE}"/>
                  </a:ext>
                </a:extLst>
              </p:cNvPr>
              <p:cNvCxnSpPr>
                <a:cxnSpLocks/>
              </p:cNvCxnSpPr>
              <p:nvPr/>
            </p:nvCxnSpPr>
            <p:spPr>
              <a:xfrm rot="16200000" flipH="1">
                <a:off x="5217648" y="3581177"/>
                <a:ext cx="291129" cy="296190"/>
              </a:xfrm>
              <a:prstGeom prst="bentConnector3">
                <a:avLst>
                  <a:gd name="adj1" fmla="val 10092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7437482D-2332-417F-9573-94FD96A7798B}"/>
                  </a:ext>
                </a:extLst>
              </p:cNvPr>
              <p:cNvCxnSpPr>
                <a:cxnSpLocks/>
              </p:cNvCxnSpPr>
              <p:nvPr/>
            </p:nvCxnSpPr>
            <p:spPr>
              <a:xfrm rot="16200000" flipH="1">
                <a:off x="5168436" y="3540676"/>
                <a:ext cx="396589" cy="482643"/>
              </a:xfrm>
              <a:prstGeom prst="bentConnector3">
                <a:avLst>
                  <a:gd name="adj1" fmla="val 99215"/>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sp>
        <p:nvSpPr>
          <p:cNvPr id="26" name="Rectangle 25">
            <a:extLst>
              <a:ext uri="{FF2B5EF4-FFF2-40B4-BE49-F238E27FC236}">
                <a16:creationId xmlns:a16="http://schemas.microsoft.com/office/drawing/2014/main" id="{F080A5CE-2A27-4A71-B160-441332CC772B}"/>
              </a:ext>
            </a:extLst>
          </p:cNvPr>
          <p:cNvSpPr/>
          <p:nvPr/>
        </p:nvSpPr>
        <p:spPr>
          <a:xfrm>
            <a:off x="-9524" y="2836196"/>
            <a:ext cx="12196762" cy="136039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2FBFAD-318C-47E8-A82D-2EDEDE3F63EE}"/>
              </a:ext>
            </a:extLst>
          </p:cNvPr>
          <p:cNvSpPr/>
          <p:nvPr/>
        </p:nvSpPr>
        <p:spPr>
          <a:xfrm>
            <a:off x="-4762" y="2938634"/>
            <a:ext cx="12196762" cy="115551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0C8F30-9C91-4D39-A29C-BCE4134E41E9}"/>
              </a:ext>
            </a:extLst>
          </p:cNvPr>
          <p:cNvSpPr txBox="1"/>
          <p:nvPr/>
        </p:nvSpPr>
        <p:spPr>
          <a:xfrm>
            <a:off x="-4762" y="2888660"/>
            <a:ext cx="12192000" cy="1015663"/>
          </a:xfrm>
          <a:prstGeom prst="rect">
            <a:avLst/>
          </a:prstGeom>
          <a:noFill/>
        </p:spPr>
        <p:txBody>
          <a:bodyPr wrap="square" rtlCol="0" anchor="ctr">
            <a:spAutoFit/>
          </a:bodyPr>
          <a:lstStyle/>
          <a:p>
            <a:pPr algn="ctr"/>
            <a:r>
              <a:rPr lang="uk-UA" altLang="ko-KR" sz="6000" dirty="0">
                <a:solidFill>
                  <a:schemeClr val="bg1"/>
                </a:solidFill>
                <a:cs typeface="Arial" pitchFamily="34" charset="0"/>
              </a:rPr>
              <a:t>Дякую за увагу!</a:t>
            </a:r>
            <a:endParaRPr lang="ko-KR" altLang="en-US" sz="6000" dirty="0">
              <a:solidFill>
                <a:schemeClr val="bg1"/>
              </a:solidFill>
              <a:cs typeface="Arial" pitchFamily="34" charset="0"/>
            </a:endParaRPr>
          </a:p>
        </p:txBody>
      </p:sp>
      <p:sp>
        <p:nvSpPr>
          <p:cNvPr id="9" name="Freeform 13">
            <a:extLst>
              <a:ext uri="{FF2B5EF4-FFF2-40B4-BE49-F238E27FC236}">
                <a16:creationId xmlns:a16="http://schemas.microsoft.com/office/drawing/2014/main" id="{8237F776-235B-43B7-A208-7106E24CBAFE}"/>
              </a:ext>
            </a:extLst>
          </p:cNvPr>
          <p:cNvSpPr>
            <a:spLocks noChangeAspect="1"/>
          </p:cNvSpPr>
          <p:nvPr/>
        </p:nvSpPr>
        <p:spPr>
          <a:xfrm flipH="1">
            <a:off x="4878758" y="1367871"/>
            <a:ext cx="2434484" cy="1311656"/>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183210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семь-уровней-модели-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247" y="-19050"/>
            <a:ext cx="6762750"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93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71268" y="1069676"/>
            <a:ext cx="10644997" cy="3354765"/>
          </a:xfrm>
          <a:prstGeom prst="rect">
            <a:avLst/>
          </a:prstGeom>
        </p:spPr>
        <p:txBody>
          <a:bodyPr wrap="square">
            <a:spAutoFit/>
          </a:bodyPr>
          <a:lstStyle/>
          <a:p>
            <a:r>
              <a:rPr lang="uk-UA" sz="2400" b="1" dirty="0">
                <a:solidFill>
                  <a:srgbClr val="000000"/>
                </a:solidFill>
                <a:latin typeface="+mj-lt"/>
              </a:rPr>
              <a:t>Фізичний рівень</a:t>
            </a:r>
          </a:p>
          <a:p>
            <a:endParaRPr lang="uk-UA" dirty="0">
              <a:solidFill>
                <a:srgbClr val="000000"/>
              </a:solidFill>
              <a:latin typeface="+mj-lt"/>
            </a:endParaRPr>
          </a:p>
          <a:p>
            <a:pPr algn="just"/>
            <a:r>
              <a:rPr lang="uk-UA" dirty="0">
                <a:solidFill>
                  <a:srgbClr val="000000"/>
                </a:solidFill>
                <a:latin typeface="+mj-lt"/>
              </a:rPr>
              <a:t>	Фізичний рівень (</a:t>
            </a:r>
            <a:r>
              <a:rPr lang="en-US" i="1" dirty="0">
                <a:solidFill>
                  <a:srgbClr val="000000"/>
                </a:solidFill>
                <a:latin typeface="+mj-lt"/>
              </a:rPr>
              <a:t>Physical layer</a:t>
            </a:r>
            <a:r>
              <a:rPr lang="en-US" dirty="0">
                <a:solidFill>
                  <a:srgbClr val="000000"/>
                </a:solidFill>
                <a:latin typeface="+mj-lt"/>
              </a:rPr>
              <a:t>) </a:t>
            </a:r>
            <a:r>
              <a:rPr lang="uk-UA" dirty="0">
                <a:solidFill>
                  <a:srgbClr val="000000"/>
                </a:solidFill>
                <a:latin typeface="+mj-lt"/>
              </a:rPr>
              <a:t>має справи з передачею бітів по фізичних каналах зв'язку, таким, як коаксіальний кабель, кручена пара, </a:t>
            </a:r>
            <a:r>
              <a:rPr lang="uk-UA" dirty="0" err="1">
                <a:solidFill>
                  <a:srgbClr val="000000"/>
                </a:solidFill>
                <a:latin typeface="+mj-lt"/>
              </a:rPr>
              <a:t>оптоволоконий</a:t>
            </a:r>
            <a:r>
              <a:rPr lang="uk-UA" dirty="0">
                <a:solidFill>
                  <a:srgbClr val="000000"/>
                </a:solidFill>
                <a:latin typeface="+mj-lt"/>
              </a:rPr>
              <a:t> кабель або цифровий територіальний канал. </a:t>
            </a:r>
          </a:p>
          <a:p>
            <a:pPr algn="just"/>
            <a:r>
              <a:rPr lang="uk-UA" dirty="0">
                <a:solidFill>
                  <a:srgbClr val="000000"/>
                </a:solidFill>
                <a:latin typeface="+mj-lt"/>
              </a:rPr>
              <a:t>	До цього рівня мають відношення характеристики фізичних середовищ передачі даних, такі як смуга пропускання, перешкодозахищеність, хвильовий опір і інші. </a:t>
            </a:r>
          </a:p>
          <a:p>
            <a:pPr algn="just"/>
            <a:r>
              <a:rPr lang="uk-UA" dirty="0">
                <a:solidFill>
                  <a:srgbClr val="000000"/>
                </a:solidFill>
                <a:latin typeface="+mj-lt"/>
              </a:rPr>
              <a:t>	На цьому ж рівні визначаються характеристики електричних сигналів, що передають дискретну інформацію, таку як крутість фронтів імпульсів, рівні напруги або струму переданого сигналу, тип кодування, швидкість передачі сигналів. </a:t>
            </a:r>
          </a:p>
          <a:p>
            <a:pPr algn="just"/>
            <a:r>
              <a:rPr lang="uk-UA" dirty="0">
                <a:solidFill>
                  <a:srgbClr val="000000"/>
                </a:solidFill>
                <a:latin typeface="+mj-lt"/>
              </a:rPr>
              <a:t>	Крім того, тут стандартизуються типи роз’ємів і призначення кожного контакту.</a:t>
            </a:r>
          </a:p>
        </p:txBody>
      </p:sp>
    </p:spTree>
    <p:extLst>
      <p:ext uri="{BB962C8B-B14F-4D97-AF65-F5344CB8AC3E}">
        <p14:creationId xmlns:p14="http://schemas.microsoft.com/office/powerpoint/2010/main" val="59936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7659" y="751344"/>
            <a:ext cx="10693881" cy="4893647"/>
          </a:xfrm>
          <a:prstGeom prst="rect">
            <a:avLst/>
          </a:prstGeom>
        </p:spPr>
        <p:txBody>
          <a:bodyPr wrap="square">
            <a:spAutoFit/>
          </a:bodyPr>
          <a:lstStyle/>
          <a:p>
            <a:pPr algn="just"/>
            <a:r>
              <a:rPr lang="uk-UA" sz="2400" b="1" u="sng" dirty="0">
                <a:solidFill>
                  <a:srgbClr val="000000"/>
                </a:solidFill>
              </a:rPr>
              <a:t>Функції фізичного рівня:</a:t>
            </a:r>
          </a:p>
          <a:p>
            <a:pPr algn="just"/>
            <a:endParaRPr lang="uk-UA" dirty="0">
              <a:solidFill>
                <a:srgbClr val="000000"/>
              </a:solidFill>
            </a:endParaRPr>
          </a:p>
          <a:p>
            <a:pPr algn="just">
              <a:buFont typeface="Arial" panose="020B0604020202020204" pitchFamily="34" charset="0"/>
              <a:buChar char="•"/>
            </a:pPr>
            <a:r>
              <a:rPr lang="uk-UA" dirty="0">
                <a:solidFill>
                  <a:srgbClr val="000000"/>
                </a:solidFill>
              </a:rPr>
              <a:t>передача бітів по фізичних каналах;</a:t>
            </a:r>
          </a:p>
          <a:p>
            <a:pPr algn="just">
              <a:buFont typeface="Arial" panose="020B0604020202020204" pitchFamily="34" charset="0"/>
              <a:buChar char="•"/>
            </a:pPr>
            <a:r>
              <a:rPr lang="uk-UA" dirty="0">
                <a:solidFill>
                  <a:srgbClr val="000000"/>
                </a:solidFill>
              </a:rPr>
              <a:t>формування електричних сигналів;</a:t>
            </a:r>
          </a:p>
          <a:p>
            <a:pPr algn="just">
              <a:buFont typeface="Arial" panose="020B0604020202020204" pitchFamily="34" charset="0"/>
              <a:buChar char="•"/>
            </a:pPr>
            <a:r>
              <a:rPr lang="uk-UA" dirty="0">
                <a:solidFill>
                  <a:srgbClr val="000000"/>
                </a:solidFill>
              </a:rPr>
              <a:t>кодування інформації;</a:t>
            </a:r>
          </a:p>
          <a:p>
            <a:pPr algn="just">
              <a:buFont typeface="Arial" panose="020B0604020202020204" pitchFamily="34" charset="0"/>
              <a:buChar char="•"/>
            </a:pPr>
            <a:r>
              <a:rPr lang="uk-UA" dirty="0">
                <a:solidFill>
                  <a:srgbClr val="000000"/>
                </a:solidFill>
              </a:rPr>
              <a:t>синхронізація;</a:t>
            </a:r>
          </a:p>
          <a:p>
            <a:pPr algn="just">
              <a:buFont typeface="Arial" panose="020B0604020202020204" pitchFamily="34" charset="0"/>
              <a:buChar char="•"/>
            </a:pPr>
            <a:r>
              <a:rPr lang="uk-UA" dirty="0">
                <a:solidFill>
                  <a:srgbClr val="000000"/>
                </a:solidFill>
              </a:rPr>
              <a:t>модуляція.</a:t>
            </a:r>
          </a:p>
          <a:p>
            <a:pPr algn="just"/>
            <a:endParaRPr lang="uk-UA" dirty="0">
              <a:solidFill>
                <a:srgbClr val="000000"/>
              </a:solidFill>
            </a:endParaRPr>
          </a:p>
          <a:p>
            <a:pPr algn="just"/>
            <a:endParaRPr lang="uk-UA" dirty="0">
              <a:solidFill>
                <a:srgbClr val="000000"/>
              </a:solidFill>
            </a:endParaRPr>
          </a:p>
          <a:p>
            <a:pPr algn="just"/>
            <a:r>
              <a:rPr lang="uk-UA" dirty="0">
                <a:solidFill>
                  <a:srgbClr val="000000"/>
                </a:solidFill>
              </a:rPr>
              <a:t>Реалізується апаратно.</a:t>
            </a:r>
          </a:p>
          <a:p>
            <a:pPr algn="just"/>
            <a:r>
              <a:rPr lang="uk-UA" dirty="0">
                <a:solidFill>
                  <a:srgbClr val="000000"/>
                </a:solidFill>
              </a:rPr>
              <a:t>Функції фізичного рівня реалізуються у всіх пристроях, підключених до мережі. З боку комп'ютера функції фізичного рівня виконуються мережним адаптером або послідовним портом.</a:t>
            </a:r>
          </a:p>
          <a:p>
            <a:pPr algn="just"/>
            <a:endParaRPr lang="uk-UA" dirty="0">
              <a:solidFill>
                <a:srgbClr val="000000"/>
              </a:solidFill>
            </a:endParaRPr>
          </a:p>
          <a:p>
            <a:pPr algn="just"/>
            <a:r>
              <a:rPr lang="uk-UA" dirty="0">
                <a:solidFill>
                  <a:srgbClr val="000000"/>
                </a:solidFill>
              </a:rPr>
              <a:t>Прикладом протоколу фізичного рівня може служити специфікація 100</a:t>
            </a:r>
            <a:r>
              <a:rPr lang="en-US" i="1" dirty="0">
                <a:solidFill>
                  <a:srgbClr val="000000"/>
                </a:solidFill>
              </a:rPr>
              <a:t>Base-TX</a:t>
            </a:r>
            <a:r>
              <a:rPr lang="en-US" dirty="0">
                <a:solidFill>
                  <a:srgbClr val="000000"/>
                </a:solidFill>
              </a:rPr>
              <a:t> </a:t>
            </a:r>
            <a:r>
              <a:rPr lang="uk-UA" dirty="0">
                <a:solidFill>
                  <a:srgbClr val="000000"/>
                </a:solidFill>
              </a:rPr>
              <a:t>технології </a:t>
            </a:r>
            <a:r>
              <a:rPr lang="en-US" dirty="0">
                <a:solidFill>
                  <a:srgbClr val="000000"/>
                </a:solidFill>
              </a:rPr>
              <a:t>Ethernet, </a:t>
            </a:r>
            <a:r>
              <a:rPr lang="uk-UA" dirty="0">
                <a:solidFill>
                  <a:srgbClr val="000000"/>
                </a:solidFill>
              </a:rPr>
              <a:t>що визначає в якості середовища передачі даних неекрановану кручену пару категорії 5 із хвильовим опором 100 </a:t>
            </a:r>
            <a:r>
              <a:rPr lang="uk-UA" dirty="0" err="1">
                <a:solidFill>
                  <a:srgbClr val="000000"/>
                </a:solidFill>
              </a:rPr>
              <a:t>Ом</a:t>
            </a:r>
            <a:r>
              <a:rPr lang="uk-UA" dirty="0">
                <a:solidFill>
                  <a:srgbClr val="000000"/>
                </a:solidFill>
              </a:rPr>
              <a:t>, роз’єм </a:t>
            </a:r>
            <a:r>
              <a:rPr lang="en-US" i="1" dirty="0">
                <a:solidFill>
                  <a:srgbClr val="000000"/>
                </a:solidFill>
              </a:rPr>
              <a:t>RJ-</a:t>
            </a:r>
            <a:r>
              <a:rPr lang="en-US" dirty="0">
                <a:solidFill>
                  <a:srgbClr val="000000"/>
                </a:solidFill>
              </a:rPr>
              <a:t>45, </a:t>
            </a:r>
            <a:r>
              <a:rPr lang="uk-UA" dirty="0">
                <a:solidFill>
                  <a:srgbClr val="000000"/>
                </a:solidFill>
              </a:rPr>
              <a:t>максимальну довжину фізичного  сегмента 100 метрів, а також деякі інші характеристики середовища й електричних сигналів.</a:t>
            </a:r>
          </a:p>
        </p:txBody>
      </p:sp>
    </p:spTree>
    <p:extLst>
      <p:ext uri="{BB962C8B-B14F-4D97-AF65-F5344CB8AC3E}">
        <p14:creationId xmlns:p14="http://schemas.microsoft.com/office/powerpoint/2010/main" val="314250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0114" y="930721"/>
            <a:ext cx="11291977" cy="4739759"/>
          </a:xfrm>
          <a:prstGeom prst="rect">
            <a:avLst/>
          </a:prstGeom>
        </p:spPr>
        <p:txBody>
          <a:bodyPr wrap="square">
            <a:spAutoFit/>
          </a:bodyPr>
          <a:lstStyle/>
          <a:p>
            <a:pPr algn="just"/>
            <a:r>
              <a:rPr lang="uk-UA" sz="2400" b="1" dirty="0">
                <a:solidFill>
                  <a:srgbClr val="000000"/>
                </a:solidFill>
                <a:latin typeface="+mj-lt"/>
              </a:rPr>
              <a:t>Канальний рівень</a:t>
            </a:r>
            <a:endParaRPr lang="uk-UA" sz="2400" dirty="0">
              <a:solidFill>
                <a:srgbClr val="000000"/>
              </a:solidFill>
              <a:latin typeface="+mj-lt"/>
            </a:endParaRPr>
          </a:p>
          <a:p>
            <a:pPr algn="just"/>
            <a:br>
              <a:rPr lang="uk-UA" dirty="0">
                <a:solidFill>
                  <a:srgbClr val="000000"/>
                </a:solidFill>
                <a:latin typeface="+mj-lt"/>
              </a:rPr>
            </a:br>
            <a:endParaRPr lang="uk-UA" dirty="0">
              <a:solidFill>
                <a:srgbClr val="000000"/>
              </a:solidFill>
              <a:latin typeface="+mj-lt"/>
            </a:endParaRPr>
          </a:p>
          <a:p>
            <a:pPr indent="450215" algn="just">
              <a:spcAft>
                <a:spcPts val="0"/>
              </a:spcAft>
            </a:pPr>
            <a:r>
              <a:rPr lang="uk-UA" dirty="0">
                <a:solidFill>
                  <a:srgbClr val="000000"/>
                </a:solidFill>
                <a:latin typeface="+mj-lt"/>
              </a:rPr>
              <a:t>На фізичному рівні просто пересилаються біти</a:t>
            </a:r>
            <a:r>
              <a:rPr lang="uk-UA" i="1" dirty="0">
                <a:solidFill>
                  <a:srgbClr val="000000"/>
                </a:solidFill>
                <a:latin typeface="+mj-lt"/>
              </a:rPr>
              <a:t>. </a:t>
            </a:r>
            <a:r>
              <a:rPr lang="uk-UA" dirty="0">
                <a:solidFill>
                  <a:srgbClr val="000000"/>
                </a:solidFill>
                <a:latin typeface="+mj-lt"/>
              </a:rPr>
              <a:t>При цьому не враховується, що в тих мережах, у яких лінії зв'язку використовуються (розділяються) поперемінно декількома парами взаємодіючих комп'ютерів, фізичне середовище передачі може бути зайняте.</a:t>
            </a:r>
          </a:p>
          <a:p>
            <a:pPr indent="450215" algn="just">
              <a:spcAft>
                <a:spcPts val="0"/>
              </a:spcAft>
            </a:pPr>
            <a:r>
              <a:rPr lang="uk-UA" dirty="0">
                <a:solidFill>
                  <a:srgbClr val="000000"/>
                </a:solidFill>
                <a:latin typeface="+mj-lt"/>
              </a:rPr>
              <a:t>Тому </a:t>
            </a:r>
            <a:r>
              <a:rPr lang="uk-UA" b="1" u="sng" dirty="0">
                <a:solidFill>
                  <a:srgbClr val="000000"/>
                </a:solidFill>
                <a:latin typeface="+mj-lt"/>
              </a:rPr>
              <a:t>одне із завдань</a:t>
            </a:r>
            <a:r>
              <a:rPr lang="uk-UA" dirty="0">
                <a:solidFill>
                  <a:srgbClr val="000000"/>
                </a:solidFill>
                <a:latin typeface="+mj-lt"/>
              </a:rPr>
              <a:t> канального рівня</a:t>
            </a:r>
            <a:r>
              <a:rPr lang="uk-UA" i="1" dirty="0">
                <a:solidFill>
                  <a:srgbClr val="000000"/>
                </a:solidFill>
                <a:latin typeface="+mj-lt"/>
              </a:rPr>
              <a:t> </a:t>
            </a:r>
            <a:r>
              <a:rPr lang="uk-UA" dirty="0">
                <a:solidFill>
                  <a:srgbClr val="000000"/>
                </a:solidFill>
                <a:latin typeface="+mj-lt"/>
              </a:rPr>
              <a:t>(</a:t>
            </a:r>
            <a:r>
              <a:rPr lang="en-US" dirty="0">
                <a:solidFill>
                  <a:srgbClr val="000000"/>
                </a:solidFill>
                <a:latin typeface="+mj-lt"/>
              </a:rPr>
              <a:t>Data Link layer) </a:t>
            </a:r>
            <a:r>
              <a:rPr lang="uk-UA" dirty="0">
                <a:solidFill>
                  <a:srgbClr val="000000"/>
                </a:solidFill>
                <a:latin typeface="+mj-lt"/>
              </a:rPr>
              <a:t>є перевірка доступності середовища передачі</a:t>
            </a:r>
            <a:r>
              <a:rPr lang="uk-UA" i="1" dirty="0">
                <a:solidFill>
                  <a:srgbClr val="000000"/>
                </a:solidFill>
                <a:latin typeface="+mj-lt"/>
              </a:rPr>
              <a:t>.</a:t>
            </a:r>
            <a:r>
              <a:rPr lang="uk-UA" dirty="0">
                <a:solidFill>
                  <a:srgbClr val="000000"/>
                </a:solidFill>
                <a:latin typeface="+mj-lt"/>
              </a:rPr>
              <a:t> </a:t>
            </a:r>
            <a:r>
              <a:rPr lang="uk-UA" b="1" u="sng" dirty="0">
                <a:solidFill>
                  <a:srgbClr val="000000"/>
                </a:solidFill>
                <a:latin typeface="+mj-lt"/>
              </a:rPr>
              <a:t>Інше завдання</a:t>
            </a:r>
            <a:r>
              <a:rPr lang="uk-UA" dirty="0">
                <a:solidFill>
                  <a:srgbClr val="000000"/>
                </a:solidFill>
                <a:latin typeface="+mj-lt"/>
              </a:rPr>
              <a:t> канального рівня - реалізація механізмів виявлення й корекції помилок</a:t>
            </a:r>
            <a:r>
              <a:rPr lang="uk-UA" i="1" dirty="0">
                <a:solidFill>
                  <a:srgbClr val="000000"/>
                </a:solidFill>
                <a:latin typeface="+mj-lt"/>
              </a:rPr>
              <a:t>.</a:t>
            </a:r>
            <a:r>
              <a:rPr lang="uk-UA" dirty="0">
                <a:solidFill>
                  <a:srgbClr val="000000"/>
                </a:solidFill>
                <a:latin typeface="+mj-lt"/>
              </a:rPr>
              <a:t> Для цього на канальному рівні</a:t>
            </a:r>
            <a:r>
              <a:rPr lang="uk-UA" i="1" dirty="0">
                <a:solidFill>
                  <a:srgbClr val="000000"/>
                </a:solidFill>
                <a:latin typeface="+mj-lt"/>
              </a:rPr>
              <a:t>  </a:t>
            </a:r>
            <a:r>
              <a:rPr lang="uk-UA" dirty="0">
                <a:solidFill>
                  <a:srgbClr val="000000"/>
                </a:solidFill>
                <a:latin typeface="+mj-lt"/>
              </a:rPr>
              <a:t>біти</a:t>
            </a:r>
            <a:r>
              <a:rPr lang="uk-UA" i="1" dirty="0">
                <a:solidFill>
                  <a:srgbClr val="000000"/>
                </a:solidFill>
                <a:latin typeface="+mj-lt"/>
              </a:rPr>
              <a:t> </a:t>
            </a:r>
            <a:r>
              <a:rPr lang="uk-UA" dirty="0">
                <a:solidFill>
                  <a:srgbClr val="000000"/>
                </a:solidFill>
                <a:latin typeface="+mj-lt"/>
              </a:rPr>
              <a:t>групуються в набори, називані кадрами (</a:t>
            </a:r>
            <a:r>
              <a:rPr lang="en-US" dirty="0">
                <a:solidFill>
                  <a:srgbClr val="000000"/>
                </a:solidFill>
                <a:latin typeface="+mj-lt"/>
              </a:rPr>
              <a:t>frames).</a:t>
            </a:r>
          </a:p>
          <a:p>
            <a:pPr indent="450215" algn="just">
              <a:spcAft>
                <a:spcPts val="0"/>
              </a:spcAft>
            </a:pPr>
            <a:r>
              <a:rPr lang="uk-UA" dirty="0">
                <a:solidFill>
                  <a:srgbClr val="000000"/>
                </a:solidFill>
                <a:latin typeface="+mj-lt"/>
              </a:rPr>
              <a:t>Канальний рівень забезпечує коректність передачі кожного кадру</a:t>
            </a:r>
            <a:r>
              <a:rPr lang="uk-UA" i="1" dirty="0">
                <a:solidFill>
                  <a:srgbClr val="000000"/>
                </a:solidFill>
                <a:latin typeface="+mj-lt"/>
              </a:rPr>
              <a:t> </a:t>
            </a:r>
            <a:r>
              <a:rPr lang="uk-UA" dirty="0">
                <a:solidFill>
                  <a:srgbClr val="000000"/>
                </a:solidFill>
                <a:latin typeface="+mj-lt"/>
              </a:rPr>
              <a:t>поміщаючи спеціальну послідовність біт</a:t>
            </a:r>
            <a:r>
              <a:rPr lang="uk-UA" i="1" dirty="0">
                <a:solidFill>
                  <a:srgbClr val="000000"/>
                </a:solidFill>
                <a:latin typeface="+mj-lt"/>
              </a:rPr>
              <a:t> </a:t>
            </a:r>
            <a:r>
              <a:rPr lang="uk-UA" dirty="0">
                <a:solidFill>
                  <a:srgbClr val="000000"/>
                </a:solidFill>
                <a:latin typeface="+mj-lt"/>
              </a:rPr>
              <a:t>у початок і кінець кожного кадру</a:t>
            </a:r>
            <a:r>
              <a:rPr lang="uk-UA" i="1" dirty="0">
                <a:solidFill>
                  <a:srgbClr val="000000"/>
                </a:solidFill>
                <a:latin typeface="+mj-lt"/>
              </a:rPr>
              <a:t>,</a:t>
            </a:r>
            <a:r>
              <a:rPr lang="uk-UA" dirty="0">
                <a:solidFill>
                  <a:srgbClr val="000000"/>
                </a:solidFill>
                <a:latin typeface="+mj-lt"/>
              </a:rPr>
              <a:t> для його виділення, а також обчислює контрольну суму, обробляючи всі байти кадру</a:t>
            </a:r>
            <a:r>
              <a:rPr lang="uk-UA" i="1" dirty="0">
                <a:solidFill>
                  <a:srgbClr val="000000"/>
                </a:solidFill>
                <a:latin typeface="+mj-lt"/>
              </a:rPr>
              <a:t> </a:t>
            </a:r>
            <a:r>
              <a:rPr lang="uk-UA" dirty="0">
                <a:solidFill>
                  <a:srgbClr val="000000"/>
                </a:solidFill>
                <a:latin typeface="+mj-lt"/>
              </a:rPr>
              <a:t>певним способом, і додає контрольну суму</a:t>
            </a:r>
            <a:r>
              <a:rPr lang="uk-UA" i="1" dirty="0">
                <a:solidFill>
                  <a:srgbClr val="000000"/>
                </a:solidFill>
                <a:latin typeface="+mj-lt"/>
              </a:rPr>
              <a:t> </a:t>
            </a:r>
            <a:r>
              <a:rPr lang="uk-UA" dirty="0">
                <a:solidFill>
                  <a:srgbClr val="000000"/>
                </a:solidFill>
                <a:latin typeface="+mj-lt"/>
              </a:rPr>
              <a:t>до</a:t>
            </a:r>
            <a:r>
              <a:rPr lang="uk-UA" i="1" dirty="0">
                <a:solidFill>
                  <a:srgbClr val="000000"/>
                </a:solidFill>
                <a:latin typeface="+mj-lt"/>
              </a:rPr>
              <a:t> </a:t>
            </a:r>
            <a:r>
              <a:rPr lang="uk-UA" dirty="0">
                <a:solidFill>
                  <a:srgbClr val="000000"/>
                </a:solidFill>
                <a:latin typeface="+mj-lt"/>
              </a:rPr>
              <a:t>кадру</a:t>
            </a:r>
            <a:r>
              <a:rPr lang="uk-UA" i="1" dirty="0">
                <a:solidFill>
                  <a:srgbClr val="000000"/>
                </a:solidFill>
                <a:latin typeface="+mj-lt"/>
              </a:rPr>
              <a:t>.</a:t>
            </a:r>
            <a:r>
              <a:rPr lang="uk-UA" dirty="0">
                <a:solidFill>
                  <a:srgbClr val="000000"/>
                </a:solidFill>
                <a:latin typeface="+mj-lt"/>
              </a:rPr>
              <a:t> Канальний рівень</a:t>
            </a:r>
            <a:r>
              <a:rPr lang="uk-UA" i="1" dirty="0">
                <a:solidFill>
                  <a:srgbClr val="000000"/>
                </a:solidFill>
                <a:latin typeface="+mj-lt"/>
              </a:rPr>
              <a:t> </a:t>
            </a:r>
            <a:r>
              <a:rPr lang="uk-UA" dirty="0">
                <a:solidFill>
                  <a:srgbClr val="000000"/>
                </a:solidFill>
                <a:latin typeface="+mj-lt"/>
              </a:rPr>
              <a:t>може не тільки виявляти помилки, але й виправляти їх за рахунок повторної передачі ушкоджених кадрів. Необхідно відзначити, що функція виправлення помилок для канального рівня не є обов'язкової, тому в деяких протоколах цього рівня вона відсутня, наприклад в </a:t>
            </a:r>
            <a:r>
              <a:rPr lang="en-US" i="1" dirty="0">
                <a:solidFill>
                  <a:srgbClr val="000000"/>
                </a:solidFill>
                <a:latin typeface="+mj-lt"/>
              </a:rPr>
              <a:t>Ethernet</a:t>
            </a:r>
            <a:r>
              <a:rPr lang="en-US" dirty="0">
                <a:solidFill>
                  <a:srgbClr val="000000"/>
                </a:solidFill>
                <a:latin typeface="+mj-lt"/>
              </a:rPr>
              <a:t> </a:t>
            </a:r>
            <a:r>
              <a:rPr lang="uk-UA" dirty="0">
                <a:solidFill>
                  <a:srgbClr val="000000"/>
                </a:solidFill>
                <a:latin typeface="+mj-lt"/>
              </a:rPr>
              <a:t>і </a:t>
            </a:r>
            <a:r>
              <a:rPr lang="en-US" i="1" dirty="0">
                <a:solidFill>
                  <a:srgbClr val="000000"/>
                </a:solidFill>
                <a:latin typeface="+mj-lt"/>
              </a:rPr>
              <a:t>Frame Relay</a:t>
            </a:r>
            <a:r>
              <a:rPr lang="en-US" dirty="0">
                <a:solidFill>
                  <a:srgbClr val="000000"/>
                </a:solidFill>
                <a:latin typeface="+mj-lt"/>
              </a:rPr>
              <a:t>.</a:t>
            </a:r>
          </a:p>
          <a:p>
            <a:r>
              <a:rPr lang="uk-UA" dirty="0">
                <a:solidFill>
                  <a:srgbClr val="000000"/>
                </a:solidFill>
                <a:latin typeface="+mj-lt"/>
              </a:rPr>
              <a:t>Реалізується апаратно.</a:t>
            </a:r>
            <a:endParaRPr lang="uk-UA" b="0" i="0" dirty="0">
              <a:solidFill>
                <a:srgbClr val="000000"/>
              </a:solidFill>
              <a:effectLst/>
              <a:latin typeface="+mj-lt"/>
            </a:endParaRPr>
          </a:p>
        </p:txBody>
      </p:sp>
    </p:spTree>
    <p:extLst>
      <p:ext uri="{BB962C8B-B14F-4D97-AF65-F5344CB8AC3E}">
        <p14:creationId xmlns:p14="http://schemas.microsoft.com/office/powerpoint/2010/main" val="236351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1870" y="671929"/>
            <a:ext cx="11033185" cy="5016758"/>
          </a:xfrm>
          <a:prstGeom prst="rect">
            <a:avLst/>
          </a:prstGeom>
        </p:spPr>
        <p:txBody>
          <a:bodyPr wrap="square">
            <a:spAutoFit/>
          </a:bodyPr>
          <a:lstStyle/>
          <a:p>
            <a:r>
              <a:rPr lang="uk-UA" sz="2400" b="1" dirty="0"/>
              <a:t>Мережний рівень</a:t>
            </a:r>
            <a:endParaRPr lang="uk-UA" sz="2400" dirty="0"/>
          </a:p>
          <a:p>
            <a:br>
              <a:rPr lang="uk-UA" dirty="0"/>
            </a:br>
            <a:endParaRPr lang="uk-UA" dirty="0"/>
          </a:p>
          <a:p>
            <a:r>
              <a:rPr lang="uk-UA" b="1" dirty="0"/>
              <a:t>Мережний рівень (</a:t>
            </a:r>
            <a:r>
              <a:rPr lang="en-US" b="1" i="1" dirty="0"/>
              <a:t>Network layer</a:t>
            </a:r>
            <a:r>
              <a:rPr lang="en-US" b="1" dirty="0"/>
              <a:t>)</a:t>
            </a:r>
            <a:r>
              <a:rPr lang="en-US" dirty="0"/>
              <a:t> </a:t>
            </a:r>
            <a:r>
              <a:rPr lang="uk-UA" dirty="0"/>
              <a:t>служить для утворення єдиної транспортної системи, що поєднує кілька мереж, причому ці мережі можуть використовувати зовсім різні принципи передачі повідомлень між кінцевими вузлами й мати довільну структуру </a:t>
            </a:r>
            <a:r>
              <a:rPr lang="uk-UA" dirty="0" err="1"/>
              <a:t>зв'язків</a:t>
            </a:r>
            <a:r>
              <a:rPr lang="uk-UA" dirty="0"/>
              <a:t>. Функції мережного рівня досить різноманітні.</a:t>
            </a:r>
          </a:p>
          <a:p>
            <a:r>
              <a:rPr lang="uk-UA" dirty="0"/>
              <a:t>На мережному рівні сам термін</a:t>
            </a:r>
            <a:r>
              <a:rPr lang="uk-UA" b="1" dirty="0"/>
              <a:t> </a:t>
            </a:r>
            <a:r>
              <a:rPr lang="uk-UA" b="1" i="1" dirty="0"/>
              <a:t>мережа</a:t>
            </a:r>
            <a:r>
              <a:rPr lang="uk-UA" dirty="0"/>
              <a:t> наділяють специфічним значенням. У цьому випадку під мережею розуміється сукупність комп'ютерів, з'єднаних між собою відповідно до однієї зі стандартних типових </a:t>
            </a:r>
            <a:r>
              <a:rPr lang="uk-UA" dirty="0" err="1"/>
              <a:t>топологій</a:t>
            </a:r>
            <a:r>
              <a:rPr lang="uk-UA" dirty="0"/>
              <a:t> і , що використовують для передачі даних один із протоколів канального рівня, певний для цієї топології.</a:t>
            </a:r>
          </a:p>
          <a:p>
            <a:r>
              <a:rPr lang="uk-UA" dirty="0"/>
              <a:t>Повідомлення мережного рівня прийнято називати </a:t>
            </a:r>
            <a:r>
              <a:rPr lang="uk-UA" b="1" i="1" dirty="0"/>
              <a:t>пакетами (</a:t>
            </a:r>
            <a:r>
              <a:rPr lang="en-US" b="1" i="1" dirty="0"/>
              <a:t>packets)</a:t>
            </a:r>
            <a:r>
              <a:rPr lang="en-US" b="1" dirty="0"/>
              <a:t>.</a:t>
            </a:r>
            <a:r>
              <a:rPr lang="en-US" dirty="0"/>
              <a:t> </a:t>
            </a:r>
            <a:r>
              <a:rPr lang="uk-UA" dirty="0"/>
              <a:t>При організації доставки пакетів на мережному рівні використовується поняття «номер мережі». У цьому випадку адреса одержувача складається зі старшої частини - номера мережі й молодшої - номера вузла в цій мережі. Всі вузли однієї мережі повинні мати ту саму старшу частину адреси, тому терміну «мережа» на мережному рівні можна дати й інше, більше формальне визначення: мережа - це сукупність вузлів, мережна адреса яких містить той самий номер мережі.</a:t>
            </a:r>
          </a:p>
        </p:txBody>
      </p:sp>
    </p:spTree>
    <p:extLst>
      <p:ext uri="{BB962C8B-B14F-4D97-AF65-F5344CB8AC3E}">
        <p14:creationId xmlns:p14="http://schemas.microsoft.com/office/powerpoint/2010/main" val="390216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31653" y="827552"/>
            <a:ext cx="9929004" cy="4985980"/>
          </a:xfrm>
          <a:prstGeom prst="rect">
            <a:avLst/>
          </a:prstGeom>
        </p:spPr>
        <p:txBody>
          <a:bodyPr wrap="square">
            <a:spAutoFit/>
          </a:bodyPr>
          <a:lstStyle/>
          <a:p>
            <a:pPr indent="449580" algn="just"/>
            <a:r>
              <a:rPr lang="uk-UA" sz="2400" b="1" dirty="0">
                <a:solidFill>
                  <a:srgbClr val="000000"/>
                </a:solidFill>
                <a:latin typeface="verdana" panose="020B0604030504040204" pitchFamily="34" charset="0"/>
              </a:rPr>
              <a:t>На мережному рівні визначаються два види протоколів:</a:t>
            </a:r>
          </a:p>
          <a:p>
            <a:pPr indent="449580" algn="just"/>
            <a:endParaRPr lang="uk-UA" dirty="0">
              <a:solidFill>
                <a:srgbClr val="000000"/>
              </a:solidFill>
              <a:latin typeface="verdana" panose="020B0604030504040204" pitchFamily="34" charset="0"/>
            </a:endParaRPr>
          </a:p>
          <a:p>
            <a:pPr marL="228600" indent="-228600" algn="just"/>
            <a:r>
              <a:rPr lang="uk-UA" dirty="0">
                <a:solidFill>
                  <a:srgbClr val="000000"/>
                </a:solidFill>
                <a:latin typeface="verdana" panose="020B0604030504040204" pitchFamily="34" charset="0"/>
              </a:rPr>
              <a:t>1.</a:t>
            </a:r>
            <a:r>
              <a:rPr lang="uk-UA" dirty="0">
                <a:solidFill>
                  <a:srgbClr val="000000"/>
                </a:solidFill>
                <a:latin typeface="Times New Roman" panose="02020603050405020304" pitchFamily="18" charset="0"/>
              </a:rPr>
              <a:t> </a:t>
            </a:r>
            <a:r>
              <a:rPr lang="uk-UA" b="1" i="1" dirty="0">
                <a:solidFill>
                  <a:srgbClr val="000000"/>
                </a:solidFill>
                <a:latin typeface="verdana" panose="020B0604030504040204" pitchFamily="34" charset="0"/>
              </a:rPr>
              <a:t>мережні протоколи (</a:t>
            </a:r>
            <a:r>
              <a:rPr lang="en-US" b="1" i="1" dirty="0">
                <a:solidFill>
                  <a:srgbClr val="000000"/>
                </a:solidFill>
                <a:latin typeface="verdana" panose="020B0604030504040204" pitchFamily="34" charset="0"/>
              </a:rPr>
              <a:t>routed protocols)</a:t>
            </a:r>
            <a:r>
              <a:rPr lang="en-US" dirty="0">
                <a:solidFill>
                  <a:srgbClr val="000000"/>
                </a:solidFill>
                <a:latin typeface="verdana" panose="020B0604030504040204" pitchFamily="34" charset="0"/>
              </a:rPr>
              <a:t> - </a:t>
            </a:r>
            <a:r>
              <a:rPr lang="uk-UA" dirty="0">
                <a:solidFill>
                  <a:srgbClr val="000000"/>
                </a:solidFill>
                <a:latin typeface="verdana" panose="020B0604030504040204" pitchFamily="34" charset="0"/>
              </a:rPr>
              <a:t>реалізують просування пакетів через мережу. Саме ці протоколи звичайно мають на увазі, коли говорять про протоколи мережного рівня. Однак часто до мережного рівня відносять і інший вид протоколів, називаних протоколами обміну маршрутною інформацією або просто </a:t>
            </a:r>
            <a:r>
              <a:rPr lang="uk-UA" i="1" dirty="0">
                <a:solidFill>
                  <a:srgbClr val="000000"/>
                </a:solidFill>
                <a:latin typeface="verdana" panose="020B0604030504040204" pitchFamily="34" charset="0"/>
              </a:rPr>
              <a:t>протоколами маршрутизації (</a:t>
            </a:r>
            <a:r>
              <a:rPr lang="en-US" i="1" dirty="0">
                <a:solidFill>
                  <a:srgbClr val="000000"/>
                </a:solidFill>
                <a:latin typeface="verdana" panose="020B0604030504040204" pitchFamily="34" charset="0"/>
              </a:rPr>
              <a:t>routing protocols)</a:t>
            </a:r>
            <a:r>
              <a:rPr lang="en-US" dirty="0">
                <a:solidFill>
                  <a:srgbClr val="000000"/>
                </a:solidFill>
                <a:latin typeface="verdana" panose="020B0604030504040204" pitchFamily="34" charset="0"/>
              </a:rPr>
              <a:t>.</a:t>
            </a:r>
            <a:endParaRPr lang="uk-UA" dirty="0">
              <a:solidFill>
                <a:srgbClr val="000000"/>
              </a:solidFill>
              <a:latin typeface="verdana" panose="020B0604030504040204" pitchFamily="34" charset="0"/>
            </a:endParaRPr>
          </a:p>
          <a:p>
            <a:pPr marL="228600" indent="-228600" algn="just"/>
            <a:endParaRPr lang="en-US" dirty="0">
              <a:solidFill>
                <a:srgbClr val="000000"/>
              </a:solidFill>
              <a:latin typeface="verdana" panose="020B0604030504040204" pitchFamily="34" charset="0"/>
            </a:endParaRPr>
          </a:p>
          <a:p>
            <a:pPr marL="228600" indent="-228600" algn="just"/>
            <a:r>
              <a:rPr lang="en-US" dirty="0">
                <a:solidFill>
                  <a:srgbClr val="000000"/>
                </a:solidFill>
                <a:latin typeface="verdana" panose="020B0604030504040204" pitchFamily="34" charset="0"/>
              </a:rPr>
              <a:t>2.</a:t>
            </a:r>
            <a:r>
              <a:rPr lang="uk-UA" dirty="0">
                <a:solidFill>
                  <a:srgbClr val="000000"/>
                </a:solidFill>
                <a:latin typeface="Times New Roman" panose="02020603050405020304" pitchFamily="18" charset="0"/>
              </a:rPr>
              <a:t> </a:t>
            </a:r>
            <a:r>
              <a:rPr lang="uk-UA" b="1" i="1" dirty="0">
                <a:solidFill>
                  <a:srgbClr val="000000"/>
                </a:solidFill>
                <a:latin typeface="verdana" panose="020B0604030504040204" pitchFamily="34" charset="0"/>
              </a:rPr>
              <a:t>протоколи вирішення адрес</a:t>
            </a:r>
            <a:r>
              <a:rPr lang="uk-UA" i="1" dirty="0">
                <a:solidFill>
                  <a:srgbClr val="000000"/>
                </a:solidFill>
                <a:latin typeface="verdana" panose="020B0604030504040204" pitchFamily="34" charset="0"/>
              </a:rPr>
              <a:t> - </a:t>
            </a:r>
            <a:r>
              <a:rPr lang="en-US" i="1" dirty="0">
                <a:solidFill>
                  <a:srgbClr val="000000"/>
                </a:solidFill>
                <a:latin typeface="verdana" panose="020B0604030504040204" pitchFamily="34" charset="0"/>
              </a:rPr>
              <a:t>Address Resolution Protocol, ARP</a:t>
            </a:r>
            <a:r>
              <a:rPr lang="en-US"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які відповідають за відображення адреси вузла, використовуваного на мережному рівні, у локальну адресу мережі.</a:t>
            </a:r>
          </a:p>
          <a:p>
            <a:pPr algn="just"/>
            <a:r>
              <a:rPr lang="uk-UA" dirty="0">
                <a:solidFill>
                  <a:srgbClr val="000000"/>
                </a:solidFill>
                <a:latin typeface="verdana" panose="020B0604030504040204" pitchFamily="34" charset="0"/>
              </a:rPr>
              <a:t>Прикладами протоколів мережного рівня є протокол </a:t>
            </a:r>
            <a:r>
              <a:rPr lang="uk-UA" dirty="0" err="1">
                <a:solidFill>
                  <a:srgbClr val="000000"/>
                </a:solidFill>
                <a:latin typeface="verdana" panose="020B0604030504040204" pitchFamily="34" charset="0"/>
              </a:rPr>
              <a:t>міжмережної</a:t>
            </a:r>
            <a:r>
              <a:rPr lang="uk-UA" dirty="0">
                <a:solidFill>
                  <a:srgbClr val="000000"/>
                </a:solidFill>
                <a:latin typeface="verdana" panose="020B0604030504040204" pitchFamily="34" charset="0"/>
              </a:rPr>
              <a:t> взаємодії </a:t>
            </a:r>
            <a:r>
              <a:rPr lang="en-US" i="1" dirty="0">
                <a:solidFill>
                  <a:srgbClr val="000000"/>
                </a:solidFill>
                <a:latin typeface="verdana" panose="020B0604030504040204" pitchFamily="34" charset="0"/>
              </a:rPr>
              <a:t>IP </a:t>
            </a:r>
            <a:r>
              <a:rPr lang="uk-UA" dirty="0">
                <a:solidFill>
                  <a:srgbClr val="000000"/>
                </a:solidFill>
                <a:latin typeface="verdana" panose="020B0604030504040204" pitchFamily="34" charset="0"/>
              </a:rPr>
              <a:t>стека </a:t>
            </a:r>
            <a:r>
              <a:rPr lang="en-US" i="1" dirty="0">
                <a:solidFill>
                  <a:srgbClr val="000000"/>
                </a:solidFill>
                <a:latin typeface="verdana" panose="020B0604030504040204" pitchFamily="34" charset="0"/>
              </a:rPr>
              <a:t>TCP/IP</a:t>
            </a:r>
            <a:r>
              <a:rPr lang="en-US"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і протокол </a:t>
            </a:r>
            <a:r>
              <a:rPr lang="uk-UA" dirty="0" err="1">
                <a:solidFill>
                  <a:srgbClr val="000000"/>
                </a:solidFill>
                <a:latin typeface="verdana" panose="020B0604030504040204" pitchFamily="34" charset="0"/>
              </a:rPr>
              <a:t>межмережевого</a:t>
            </a:r>
            <a:r>
              <a:rPr lang="uk-UA" dirty="0">
                <a:solidFill>
                  <a:srgbClr val="000000"/>
                </a:solidFill>
                <a:latin typeface="verdana" panose="020B0604030504040204" pitchFamily="34" charset="0"/>
              </a:rPr>
              <a:t> обміну пакетами </a:t>
            </a:r>
            <a:r>
              <a:rPr lang="en-US" i="1" dirty="0">
                <a:solidFill>
                  <a:srgbClr val="000000"/>
                </a:solidFill>
                <a:latin typeface="verdana" panose="020B0604030504040204" pitchFamily="34" charset="0"/>
              </a:rPr>
              <a:t>IPX</a:t>
            </a:r>
            <a:r>
              <a:rPr lang="en-US"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стека </a:t>
            </a:r>
            <a:r>
              <a:rPr lang="en-US" i="1" dirty="0">
                <a:solidFill>
                  <a:srgbClr val="000000"/>
                </a:solidFill>
                <a:latin typeface="verdana" panose="020B0604030504040204" pitchFamily="34" charset="0"/>
              </a:rPr>
              <a:t>Novell</a:t>
            </a:r>
            <a:r>
              <a:rPr lang="en-US" dirty="0">
                <a:solidFill>
                  <a:srgbClr val="000000"/>
                </a:solidFill>
                <a:latin typeface="verdana" panose="020B0604030504040204" pitchFamily="34" charset="0"/>
              </a:rPr>
              <a:t>.</a:t>
            </a:r>
          </a:p>
          <a:p>
            <a:br>
              <a:rPr lang="en-US" dirty="0"/>
            </a:br>
            <a:endParaRPr lang="uk-UA" dirty="0"/>
          </a:p>
        </p:txBody>
      </p:sp>
    </p:spTree>
    <p:extLst>
      <p:ext uri="{BB962C8B-B14F-4D97-AF65-F5344CB8AC3E}">
        <p14:creationId xmlns:p14="http://schemas.microsoft.com/office/powerpoint/2010/main" val="3795435952"/>
      </p:ext>
    </p:extLst>
  </p:cSld>
  <p:clrMapOvr>
    <a:masterClrMapping/>
  </p:clrMapOvr>
</p:sld>
</file>

<file path=ppt/theme/theme1.xml><?xml version="1.0" encoding="utf-8"?>
<a:theme xmlns:a="http://schemas.openxmlformats.org/drawingml/2006/main" name="Cover and End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4554</TotalTime>
  <Words>3865</Words>
  <Application>Microsoft Office PowerPoint</Application>
  <PresentationFormat>Широкий екран</PresentationFormat>
  <Paragraphs>191</Paragraphs>
  <Slides>39</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3</vt:i4>
      </vt:variant>
      <vt:variant>
        <vt:lpstr>Заголовки слайдів</vt:lpstr>
      </vt:variant>
      <vt:variant>
        <vt:i4>39</vt:i4>
      </vt:variant>
    </vt:vector>
  </HeadingPairs>
  <TitlesOfParts>
    <vt:vector size="45" baseType="lpstr">
      <vt:lpstr>Arial</vt:lpstr>
      <vt:lpstr>Times New Roman</vt:lpstr>
      <vt:lpstr>Verdana</vt:lpstr>
      <vt:lpstr>Cover and End Slide Master</vt:lpstr>
      <vt:lpstr>Contents Slide Master</vt:lpstr>
      <vt:lpstr>Section Break Slide Master</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Виталий Ципоренко</cp:lastModifiedBy>
  <cp:revision>340</cp:revision>
  <dcterms:created xsi:type="dcterms:W3CDTF">2019-01-14T06:35:35Z</dcterms:created>
  <dcterms:modified xsi:type="dcterms:W3CDTF">2023-09-11T20:05:18Z</dcterms:modified>
</cp:coreProperties>
</file>